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641" r:id="rId2"/>
    <p:sldId id="418" r:id="rId3"/>
    <p:sldId id="624" r:id="rId4"/>
    <p:sldId id="793" r:id="rId5"/>
    <p:sldId id="794" r:id="rId6"/>
    <p:sldId id="797" r:id="rId7"/>
    <p:sldId id="798" r:id="rId8"/>
    <p:sldId id="799" r:id="rId9"/>
    <p:sldId id="800" r:id="rId10"/>
    <p:sldId id="802" r:id="rId11"/>
    <p:sldId id="795" r:id="rId12"/>
    <p:sldId id="801" r:id="rId13"/>
    <p:sldId id="796" r:id="rId14"/>
    <p:sldId id="789" r:id="rId15"/>
    <p:sldId id="791" r:id="rId16"/>
    <p:sldId id="803" r:id="rId17"/>
    <p:sldId id="417" r:id="rId18"/>
    <p:sldId id="787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641"/>
            <p14:sldId id="418"/>
            <p14:sldId id="624"/>
            <p14:sldId id="793"/>
            <p14:sldId id="794"/>
            <p14:sldId id="797"/>
            <p14:sldId id="798"/>
            <p14:sldId id="799"/>
            <p14:sldId id="800"/>
            <p14:sldId id="802"/>
            <p14:sldId id="795"/>
            <p14:sldId id="801"/>
            <p14:sldId id="796"/>
            <p14:sldId id="789"/>
            <p14:sldId id="791"/>
            <p14:sldId id="803"/>
            <p14:sldId id="417"/>
            <p14:sldId id="7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69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10" initials="W1" lastIdx="1" clrIdx="0">
    <p:extLst>
      <p:ext uri="{19B8F6BF-5375-455C-9EA6-DF929625EA0E}">
        <p15:presenceInfo xmlns:p15="http://schemas.microsoft.com/office/powerpoint/2012/main" userId="WINDOWS 1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CC"/>
    <a:srgbClr val="149C2E"/>
    <a:srgbClr val="19C139"/>
    <a:srgbClr val="A80058"/>
    <a:srgbClr val="0033CC"/>
    <a:srgbClr val="008000"/>
    <a:srgbClr val="000000"/>
    <a:srgbClr val="006666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95" autoAdjust="0"/>
    <p:restoredTop sz="80110" autoAdjust="0"/>
  </p:normalViewPr>
  <p:slideViewPr>
    <p:cSldViewPr snapToGrid="0">
      <p:cViewPr varScale="1">
        <p:scale>
          <a:sx n="54" d="100"/>
          <a:sy n="54" d="100"/>
        </p:scale>
        <p:origin x="1536" y="84"/>
      </p:cViewPr>
      <p:guideLst>
        <p:guide orient="horz" pos="2069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2C47F5-6AAC-4341-A3BC-3AF22EB431B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CF7AC78-8664-43E7-95C3-2E69F6978AFF}">
      <dgm:prSet phldrT="[Текст]"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РАСПРЕДЕЛЕНИЕМ  ВНУТРЕННИХ     </a:t>
          </a:r>
        </a:p>
        <a:p>
          <a:r>
            <a: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ВОД</a:t>
          </a:r>
        </a:p>
      </dgm:t>
    </dgm:pt>
    <dgm:pt modelId="{C308638D-1E99-4064-B05A-448599AB3463}" type="parTrans" cxnId="{F85B3B50-9CCF-4017-B4E1-B54A1DDF2883}">
      <dgm:prSet/>
      <dgm:spPr/>
      <dgm:t>
        <a:bodyPr/>
        <a:lstStyle/>
        <a:p>
          <a:endParaRPr lang="ru-RU" sz="2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F6888BF-C46E-4D55-8C0B-604A85FB5E7C}" type="sibTrans" cxnId="{F85B3B50-9CCF-4017-B4E1-B54A1DDF2883}">
      <dgm:prSet/>
      <dgm:spPr/>
      <dgm:t>
        <a:bodyPr/>
        <a:lstStyle/>
        <a:p>
          <a:endParaRPr lang="ru-RU" sz="2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4130079-A0C2-4938-9CFB-C129C55DE706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ТИПАМИ ПИТАНИЯ РЕК</a:t>
          </a:r>
        </a:p>
      </dgm:t>
    </dgm:pt>
    <dgm:pt modelId="{3F484C4C-AF7D-4EBA-890C-F1E074795101}" type="parTrans" cxnId="{072ADC7C-EFF8-46A2-81B2-8FBF75B3B07D}">
      <dgm:prSet/>
      <dgm:spPr/>
      <dgm:t>
        <a:bodyPr/>
        <a:lstStyle/>
        <a:p>
          <a:endParaRPr lang="ru-RU" sz="2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8CD3CFE-4090-4690-B432-F660ECEFF97D}" type="sibTrans" cxnId="{072ADC7C-EFF8-46A2-81B2-8FBF75B3B07D}">
      <dgm:prSet/>
      <dgm:spPr/>
      <dgm:t>
        <a:bodyPr/>
        <a:lstStyle/>
        <a:p>
          <a:endParaRPr lang="ru-RU" sz="2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059AA3A-DBF7-489F-861D-539C63A992FD}">
      <dgm:prSet phldrT="[Текст]"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КРУПНЫМИ РЕКАМИ ЕВРАЗИИ</a:t>
          </a:r>
        </a:p>
      </dgm:t>
    </dgm:pt>
    <dgm:pt modelId="{22E43125-241E-4204-AABC-0A6B5D104B31}" type="parTrans" cxnId="{472529F0-0963-45C7-9780-901776F99DD9}">
      <dgm:prSet/>
      <dgm:spPr/>
      <dgm:t>
        <a:bodyPr/>
        <a:lstStyle/>
        <a:p>
          <a:endParaRPr lang="ru-RU" sz="2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A81A5D5-236F-458A-9909-32110E4B3C9D}" type="sibTrans" cxnId="{472529F0-0963-45C7-9780-901776F99DD9}">
      <dgm:prSet/>
      <dgm:spPr/>
      <dgm:t>
        <a:bodyPr/>
        <a:lstStyle/>
        <a:p>
          <a:endParaRPr lang="ru-RU" sz="2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72EDB40-77F2-42C6-A4BA-5D2ACCBCA5FC}" type="pres">
      <dgm:prSet presAssocID="{4C2C47F5-6AAC-4341-A3BC-3AF22EB431B0}" presName="Name0" presStyleCnt="0">
        <dgm:presLayoutVars>
          <dgm:chMax val="7"/>
          <dgm:chPref val="7"/>
          <dgm:dir/>
        </dgm:presLayoutVars>
      </dgm:prSet>
      <dgm:spPr/>
    </dgm:pt>
    <dgm:pt modelId="{0ED54BC2-CFB8-4CE3-835B-7CC0ACF4EC60}" type="pres">
      <dgm:prSet presAssocID="{4C2C47F5-6AAC-4341-A3BC-3AF22EB431B0}" presName="Name1" presStyleCnt="0"/>
      <dgm:spPr/>
    </dgm:pt>
    <dgm:pt modelId="{4CBC4C8F-0C14-4FFA-A1EB-68031F2094B5}" type="pres">
      <dgm:prSet presAssocID="{4C2C47F5-6AAC-4341-A3BC-3AF22EB431B0}" presName="cycle" presStyleCnt="0"/>
      <dgm:spPr/>
    </dgm:pt>
    <dgm:pt modelId="{2BE2DDFF-D336-41AD-B2B0-5CA8294810DF}" type="pres">
      <dgm:prSet presAssocID="{4C2C47F5-6AAC-4341-A3BC-3AF22EB431B0}" presName="srcNode" presStyleLbl="node1" presStyleIdx="0" presStyleCnt="3"/>
      <dgm:spPr/>
    </dgm:pt>
    <dgm:pt modelId="{6C71938F-0DD3-4BCE-8772-5B33F44F5AC6}" type="pres">
      <dgm:prSet presAssocID="{4C2C47F5-6AAC-4341-A3BC-3AF22EB431B0}" presName="conn" presStyleLbl="parChTrans1D2" presStyleIdx="0" presStyleCnt="1"/>
      <dgm:spPr/>
    </dgm:pt>
    <dgm:pt modelId="{C1B5F98C-42B3-4225-9695-C004CEC37CAC}" type="pres">
      <dgm:prSet presAssocID="{4C2C47F5-6AAC-4341-A3BC-3AF22EB431B0}" presName="extraNode" presStyleLbl="node1" presStyleIdx="0" presStyleCnt="3"/>
      <dgm:spPr/>
    </dgm:pt>
    <dgm:pt modelId="{1F1A7FA3-1418-4703-B01A-F581247AE70C}" type="pres">
      <dgm:prSet presAssocID="{4C2C47F5-6AAC-4341-A3BC-3AF22EB431B0}" presName="dstNode" presStyleLbl="node1" presStyleIdx="0" presStyleCnt="3"/>
      <dgm:spPr/>
    </dgm:pt>
    <dgm:pt modelId="{49DB3445-41D2-403E-A9A8-15195F48272B}" type="pres">
      <dgm:prSet presAssocID="{9CF7AC78-8664-43E7-95C3-2E69F6978AFF}" presName="text_1" presStyleLbl="node1" presStyleIdx="0" presStyleCnt="3">
        <dgm:presLayoutVars>
          <dgm:bulletEnabled val="1"/>
        </dgm:presLayoutVars>
      </dgm:prSet>
      <dgm:spPr/>
    </dgm:pt>
    <dgm:pt modelId="{2771E5FD-696C-47C3-8458-1DFCFC5A8FE6}" type="pres">
      <dgm:prSet presAssocID="{9CF7AC78-8664-43E7-95C3-2E69F6978AFF}" presName="accent_1" presStyleCnt="0"/>
      <dgm:spPr/>
    </dgm:pt>
    <dgm:pt modelId="{DD2C4514-8196-44F3-AEFD-C878E137F15F}" type="pres">
      <dgm:prSet presAssocID="{9CF7AC78-8664-43E7-95C3-2E69F6978AFF}" presName="accentRepeatNode" presStyleLbl="solidFgAcc1" presStyleIdx="0" presStyleCnt="3"/>
      <dgm:spPr>
        <a:blipFill rotWithShape="0">
          <a:blip xmlns:r="http://schemas.openxmlformats.org/officeDocument/2006/relationships" r:embed="rId1"/>
          <a:srcRect/>
          <a:stretch>
            <a:fillRect l="-9000" r="-9000"/>
          </a:stretch>
        </a:blipFill>
      </dgm:spPr>
    </dgm:pt>
    <dgm:pt modelId="{4E44D6FA-4D64-40D0-B130-A3FC5146E0D6}" type="pres">
      <dgm:prSet presAssocID="{B4130079-A0C2-4938-9CFB-C129C55DE706}" presName="text_2" presStyleLbl="node1" presStyleIdx="1" presStyleCnt="3" custScaleX="98984" custScaleY="100809">
        <dgm:presLayoutVars>
          <dgm:bulletEnabled val="1"/>
        </dgm:presLayoutVars>
      </dgm:prSet>
      <dgm:spPr/>
    </dgm:pt>
    <dgm:pt modelId="{5FD3551A-4E05-4735-B34B-4CC3AA299F3E}" type="pres">
      <dgm:prSet presAssocID="{B4130079-A0C2-4938-9CFB-C129C55DE706}" presName="accent_2" presStyleCnt="0"/>
      <dgm:spPr/>
    </dgm:pt>
    <dgm:pt modelId="{3FF523FB-8E08-4A14-B93E-E824CD441555}" type="pres">
      <dgm:prSet presAssocID="{B4130079-A0C2-4938-9CFB-C129C55DE706}" presName="accentRepeatNode" presStyleLbl="solidFgAcc1" presStyleIdx="1" presStyleCnt="3"/>
      <dgm:spPr>
        <a:blipFill rotWithShape="0">
          <a:blip xmlns:r="http://schemas.openxmlformats.org/officeDocument/2006/relationships" r:embed="rId2"/>
          <a:srcRect/>
          <a:stretch>
            <a:fillRect l="-30000" r="-30000"/>
          </a:stretch>
        </a:blipFill>
      </dgm:spPr>
    </dgm:pt>
    <dgm:pt modelId="{3B07D9ED-17A7-4E68-A041-6E0350DF7893}" type="pres">
      <dgm:prSet presAssocID="{9059AA3A-DBF7-489F-861D-539C63A992FD}" presName="text_3" presStyleLbl="node1" presStyleIdx="2" presStyleCnt="3">
        <dgm:presLayoutVars>
          <dgm:bulletEnabled val="1"/>
        </dgm:presLayoutVars>
      </dgm:prSet>
      <dgm:spPr/>
    </dgm:pt>
    <dgm:pt modelId="{2AB91F75-EBEC-44E6-BE78-43A6658762A3}" type="pres">
      <dgm:prSet presAssocID="{9059AA3A-DBF7-489F-861D-539C63A992FD}" presName="accent_3" presStyleCnt="0"/>
      <dgm:spPr/>
    </dgm:pt>
    <dgm:pt modelId="{AFBCFC25-00CE-4DD9-B468-38B567D3D019}" type="pres">
      <dgm:prSet presAssocID="{9059AA3A-DBF7-489F-861D-539C63A992FD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3753016-7A77-42C3-BD65-BF97807F54DB}" type="presOf" srcId="{9059AA3A-DBF7-489F-861D-539C63A992FD}" destId="{3B07D9ED-17A7-4E68-A041-6E0350DF7893}" srcOrd="0" destOrd="0" presId="urn:microsoft.com/office/officeart/2008/layout/VerticalCurvedList"/>
    <dgm:cxn modelId="{12A2B917-572A-4C57-8272-C23ABA48178C}" type="presOf" srcId="{B4130079-A0C2-4938-9CFB-C129C55DE706}" destId="{4E44D6FA-4D64-40D0-B130-A3FC5146E0D6}" srcOrd="0" destOrd="0" presId="urn:microsoft.com/office/officeart/2008/layout/VerticalCurvedList"/>
    <dgm:cxn modelId="{7D88C422-7A44-41EC-98AD-2F91FD8D647E}" type="presOf" srcId="{CF6888BF-C46E-4D55-8C0B-604A85FB5E7C}" destId="{6C71938F-0DD3-4BCE-8772-5B33F44F5AC6}" srcOrd="0" destOrd="0" presId="urn:microsoft.com/office/officeart/2008/layout/VerticalCurvedList"/>
    <dgm:cxn modelId="{F85B3B50-9CCF-4017-B4E1-B54A1DDF2883}" srcId="{4C2C47F5-6AAC-4341-A3BC-3AF22EB431B0}" destId="{9CF7AC78-8664-43E7-95C3-2E69F6978AFF}" srcOrd="0" destOrd="0" parTransId="{C308638D-1E99-4064-B05A-448599AB3463}" sibTransId="{CF6888BF-C46E-4D55-8C0B-604A85FB5E7C}"/>
    <dgm:cxn modelId="{072ADC7C-EFF8-46A2-81B2-8FBF75B3B07D}" srcId="{4C2C47F5-6AAC-4341-A3BC-3AF22EB431B0}" destId="{B4130079-A0C2-4938-9CFB-C129C55DE706}" srcOrd="1" destOrd="0" parTransId="{3F484C4C-AF7D-4EBA-890C-F1E074795101}" sibTransId="{08CD3CFE-4090-4690-B432-F660ECEFF97D}"/>
    <dgm:cxn modelId="{F24B628F-5785-4DF0-8E5A-B40DC4D9B773}" type="presOf" srcId="{9CF7AC78-8664-43E7-95C3-2E69F6978AFF}" destId="{49DB3445-41D2-403E-A9A8-15195F48272B}" srcOrd="0" destOrd="0" presId="urn:microsoft.com/office/officeart/2008/layout/VerticalCurvedList"/>
    <dgm:cxn modelId="{97772FD7-786B-4CAA-B90D-CFE335783D41}" type="presOf" srcId="{4C2C47F5-6AAC-4341-A3BC-3AF22EB431B0}" destId="{772EDB40-77F2-42C6-A4BA-5D2ACCBCA5FC}" srcOrd="0" destOrd="0" presId="urn:microsoft.com/office/officeart/2008/layout/VerticalCurvedList"/>
    <dgm:cxn modelId="{472529F0-0963-45C7-9780-901776F99DD9}" srcId="{4C2C47F5-6AAC-4341-A3BC-3AF22EB431B0}" destId="{9059AA3A-DBF7-489F-861D-539C63A992FD}" srcOrd="2" destOrd="0" parTransId="{22E43125-241E-4204-AABC-0A6B5D104B31}" sibTransId="{FA81A5D5-236F-458A-9909-32110E4B3C9D}"/>
    <dgm:cxn modelId="{255938F9-6330-4689-9693-B006715B8F01}" type="presParOf" srcId="{772EDB40-77F2-42C6-A4BA-5D2ACCBCA5FC}" destId="{0ED54BC2-CFB8-4CE3-835B-7CC0ACF4EC60}" srcOrd="0" destOrd="0" presId="urn:microsoft.com/office/officeart/2008/layout/VerticalCurvedList"/>
    <dgm:cxn modelId="{6F9DBA94-A56B-4D67-9E8C-3FC8288584FD}" type="presParOf" srcId="{0ED54BC2-CFB8-4CE3-835B-7CC0ACF4EC60}" destId="{4CBC4C8F-0C14-4FFA-A1EB-68031F2094B5}" srcOrd="0" destOrd="0" presId="urn:microsoft.com/office/officeart/2008/layout/VerticalCurvedList"/>
    <dgm:cxn modelId="{069CCA18-DF06-46E7-AA81-E6C47851C5A4}" type="presParOf" srcId="{4CBC4C8F-0C14-4FFA-A1EB-68031F2094B5}" destId="{2BE2DDFF-D336-41AD-B2B0-5CA8294810DF}" srcOrd="0" destOrd="0" presId="urn:microsoft.com/office/officeart/2008/layout/VerticalCurvedList"/>
    <dgm:cxn modelId="{B67A60ED-3CBB-45E7-B283-2952A317B37A}" type="presParOf" srcId="{4CBC4C8F-0C14-4FFA-A1EB-68031F2094B5}" destId="{6C71938F-0DD3-4BCE-8772-5B33F44F5AC6}" srcOrd="1" destOrd="0" presId="urn:microsoft.com/office/officeart/2008/layout/VerticalCurvedList"/>
    <dgm:cxn modelId="{44284BDE-2253-4FDC-800B-A6A2439ED54A}" type="presParOf" srcId="{4CBC4C8F-0C14-4FFA-A1EB-68031F2094B5}" destId="{C1B5F98C-42B3-4225-9695-C004CEC37CAC}" srcOrd="2" destOrd="0" presId="urn:microsoft.com/office/officeart/2008/layout/VerticalCurvedList"/>
    <dgm:cxn modelId="{88C40A9A-9824-434A-95F0-B5363E1F3FFD}" type="presParOf" srcId="{4CBC4C8F-0C14-4FFA-A1EB-68031F2094B5}" destId="{1F1A7FA3-1418-4703-B01A-F581247AE70C}" srcOrd="3" destOrd="0" presId="urn:microsoft.com/office/officeart/2008/layout/VerticalCurvedList"/>
    <dgm:cxn modelId="{6A484F3F-7936-49F8-9B1A-3E9D20579521}" type="presParOf" srcId="{0ED54BC2-CFB8-4CE3-835B-7CC0ACF4EC60}" destId="{49DB3445-41D2-403E-A9A8-15195F48272B}" srcOrd="1" destOrd="0" presId="urn:microsoft.com/office/officeart/2008/layout/VerticalCurvedList"/>
    <dgm:cxn modelId="{3EC59DA8-2939-47B8-9B72-6FA38F89778D}" type="presParOf" srcId="{0ED54BC2-CFB8-4CE3-835B-7CC0ACF4EC60}" destId="{2771E5FD-696C-47C3-8458-1DFCFC5A8FE6}" srcOrd="2" destOrd="0" presId="urn:microsoft.com/office/officeart/2008/layout/VerticalCurvedList"/>
    <dgm:cxn modelId="{56278258-5EDE-4D73-A3A9-3F53C21F2C6B}" type="presParOf" srcId="{2771E5FD-696C-47C3-8458-1DFCFC5A8FE6}" destId="{DD2C4514-8196-44F3-AEFD-C878E137F15F}" srcOrd="0" destOrd="0" presId="urn:microsoft.com/office/officeart/2008/layout/VerticalCurvedList"/>
    <dgm:cxn modelId="{C2FF629D-7869-4FAA-88E2-7EE28258423A}" type="presParOf" srcId="{0ED54BC2-CFB8-4CE3-835B-7CC0ACF4EC60}" destId="{4E44D6FA-4D64-40D0-B130-A3FC5146E0D6}" srcOrd="3" destOrd="0" presId="urn:microsoft.com/office/officeart/2008/layout/VerticalCurvedList"/>
    <dgm:cxn modelId="{B8B437C6-9325-4B2B-8E11-A7F3FB462798}" type="presParOf" srcId="{0ED54BC2-CFB8-4CE3-835B-7CC0ACF4EC60}" destId="{5FD3551A-4E05-4735-B34B-4CC3AA299F3E}" srcOrd="4" destOrd="0" presId="urn:microsoft.com/office/officeart/2008/layout/VerticalCurvedList"/>
    <dgm:cxn modelId="{87152778-54A1-418F-BD59-FE80E3E6319E}" type="presParOf" srcId="{5FD3551A-4E05-4735-B34B-4CC3AA299F3E}" destId="{3FF523FB-8E08-4A14-B93E-E824CD441555}" srcOrd="0" destOrd="0" presId="urn:microsoft.com/office/officeart/2008/layout/VerticalCurvedList"/>
    <dgm:cxn modelId="{1F9AF621-ADEC-4067-BE46-13FFD65EF183}" type="presParOf" srcId="{0ED54BC2-CFB8-4CE3-835B-7CC0ACF4EC60}" destId="{3B07D9ED-17A7-4E68-A041-6E0350DF7893}" srcOrd="5" destOrd="0" presId="urn:microsoft.com/office/officeart/2008/layout/VerticalCurvedList"/>
    <dgm:cxn modelId="{0ACF08B1-4F61-49A3-B615-5EB0CD5F41D6}" type="presParOf" srcId="{0ED54BC2-CFB8-4CE3-835B-7CC0ACF4EC60}" destId="{2AB91F75-EBEC-44E6-BE78-43A6658762A3}" srcOrd="6" destOrd="0" presId="urn:microsoft.com/office/officeart/2008/layout/VerticalCurvedList"/>
    <dgm:cxn modelId="{2379591D-0DCA-436F-8AB5-A99D4717084A}" type="presParOf" srcId="{2AB91F75-EBEC-44E6-BE78-43A6658762A3}" destId="{AFBCFC25-00CE-4DD9-B468-38B567D3D019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1938F-0DD3-4BCE-8772-5B33F44F5AC6}">
      <dsp:nvSpPr>
        <dsp:cNvPr id="0" name=""/>
        <dsp:cNvSpPr/>
      </dsp:nvSpPr>
      <dsp:spPr>
        <a:xfrm>
          <a:off x="-6670430" y="-1020450"/>
          <a:ext cx="7942354" cy="7942354"/>
        </a:xfrm>
        <a:prstGeom prst="blockArc">
          <a:avLst>
            <a:gd name="adj1" fmla="val 18900000"/>
            <a:gd name="adj2" fmla="val 2700000"/>
            <a:gd name="adj3" fmla="val 272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DB3445-41D2-403E-A9A8-15195F48272B}">
      <dsp:nvSpPr>
        <dsp:cNvPr id="0" name=""/>
        <dsp:cNvSpPr/>
      </dsp:nvSpPr>
      <dsp:spPr>
        <a:xfrm>
          <a:off x="819121" y="590145"/>
          <a:ext cx="5982288" cy="118029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685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РАСПРЕДЕЛЕНИЕМ  ВНУТРЕННИХ    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ВОД</a:t>
          </a:r>
        </a:p>
      </dsp:txBody>
      <dsp:txXfrm>
        <a:off x="819121" y="590145"/>
        <a:ext cx="5982288" cy="1180290"/>
      </dsp:txXfrm>
    </dsp:sp>
    <dsp:sp modelId="{DD2C4514-8196-44F3-AEFD-C878E137F15F}">
      <dsp:nvSpPr>
        <dsp:cNvPr id="0" name=""/>
        <dsp:cNvSpPr/>
      </dsp:nvSpPr>
      <dsp:spPr>
        <a:xfrm>
          <a:off x="81440" y="442609"/>
          <a:ext cx="1475363" cy="1475363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9000" r="-9000"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44D6FA-4D64-40D0-B130-A3FC5146E0D6}">
      <dsp:nvSpPr>
        <dsp:cNvPr id="0" name=""/>
        <dsp:cNvSpPr/>
      </dsp:nvSpPr>
      <dsp:spPr>
        <a:xfrm>
          <a:off x="1276368" y="2355807"/>
          <a:ext cx="5496831" cy="1189839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685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ТИПАМИ ПИТАНИЯ РЕК</a:t>
          </a:r>
        </a:p>
      </dsp:txBody>
      <dsp:txXfrm>
        <a:off x="1276368" y="2355807"/>
        <a:ext cx="5496831" cy="1189839"/>
      </dsp:txXfrm>
    </dsp:sp>
    <dsp:sp modelId="{3FF523FB-8E08-4A14-B93E-E824CD441555}">
      <dsp:nvSpPr>
        <dsp:cNvPr id="0" name=""/>
        <dsp:cNvSpPr/>
      </dsp:nvSpPr>
      <dsp:spPr>
        <a:xfrm>
          <a:off x="510475" y="2213045"/>
          <a:ext cx="1475363" cy="1475363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0000" r="-30000"/>
          </a:stretch>
        </a:blip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07D9ED-17A7-4E68-A041-6E0350DF7893}">
      <dsp:nvSpPr>
        <dsp:cNvPr id="0" name=""/>
        <dsp:cNvSpPr/>
      </dsp:nvSpPr>
      <dsp:spPr>
        <a:xfrm>
          <a:off x="819121" y="4131017"/>
          <a:ext cx="5982288" cy="1180290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685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КРУПНЫМИ РЕКАМИ ЕВРАЗИИ</a:t>
          </a:r>
        </a:p>
      </dsp:txBody>
      <dsp:txXfrm>
        <a:off x="819121" y="4131017"/>
        <a:ext cx="5982288" cy="1180290"/>
      </dsp:txXfrm>
    </dsp:sp>
    <dsp:sp modelId="{AFBCFC25-00CE-4DD9-B468-38B567D3D019}">
      <dsp:nvSpPr>
        <dsp:cNvPr id="0" name=""/>
        <dsp:cNvSpPr/>
      </dsp:nvSpPr>
      <dsp:spPr>
        <a:xfrm>
          <a:off x="81440" y="3983481"/>
          <a:ext cx="1475363" cy="147536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FD875-137C-4C13-BA90-335D197E9F7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489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FD875-137C-4C13-BA90-335D197E9F7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611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FD875-137C-4C13-BA90-335D197E9F7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84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209925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>
              <a:solidFill>
                <a:srgbClr val="000099"/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93875" y="2485750"/>
            <a:ext cx="583862" cy="165337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493875" y="4525622"/>
            <a:ext cx="583862" cy="165337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41622" y="295880"/>
            <a:ext cx="6444404" cy="1262319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8000" kern="0" spc="21" dirty="0">
                <a:solidFill>
                  <a:sysClr val="window" lastClr="FFFFFF"/>
                </a:solidFill>
              </a:rPr>
              <a:t>ГЕОГРАФИЯ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2" name="object 9"/>
          <p:cNvSpPr>
            <a:spLocks noChangeArrowheads="1"/>
          </p:cNvSpPr>
          <p:nvPr/>
        </p:nvSpPr>
        <p:spPr bwMode="auto">
          <a:xfrm>
            <a:off x="8991600" y="126932"/>
            <a:ext cx="2171700" cy="1710601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1218848">
              <a:spcBef>
                <a:spcPts val="201"/>
              </a:spcBef>
              <a:defRPr/>
            </a:pPr>
            <a:endParaRPr lang="en-US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4" name="object 12"/>
          <p:cNvSpPr txBox="1"/>
          <p:nvPr/>
        </p:nvSpPr>
        <p:spPr>
          <a:xfrm>
            <a:off x="9115015" y="171436"/>
            <a:ext cx="2048285" cy="1549678"/>
          </a:xfrm>
          <a:prstGeom prst="rect">
            <a:avLst/>
          </a:prstGeom>
        </p:spPr>
        <p:txBody>
          <a:bodyPr wrap="square" lIns="0" tIns="33551" rIns="0" bIns="0">
            <a:spAutoFit/>
          </a:bodyPr>
          <a:lstStyle/>
          <a:p>
            <a:pPr algn="ctr" defTabSz="1218848">
              <a:spcBef>
                <a:spcPts val="265"/>
              </a:spcBef>
              <a:defRPr/>
            </a:pPr>
            <a:r>
              <a:rPr lang="en-US" sz="4800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lang="ru-RU" sz="4800" b="1" spc="21" dirty="0">
              <a:solidFill>
                <a:srgbClr val="FEFEFE"/>
              </a:solidFill>
              <a:latin typeface="Arial"/>
              <a:cs typeface="Arial"/>
            </a:endParaRPr>
          </a:p>
          <a:p>
            <a:pPr algn="ctr" defTabSz="1218848">
              <a:spcBef>
                <a:spcPts val="265"/>
              </a:spcBef>
              <a:defRPr/>
            </a:pPr>
            <a:r>
              <a:rPr lang="ru-RU" sz="4800" b="1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46540" y="2922894"/>
            <a:ext cx="7992281" cy="1876473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ru-RU" sz="6000" b="1" i="1" dirty="0">
                <a:solidFill>
                  <a:srgbClr val="000099"/>
                </a:solidFill>
                <a:latin typeface="Arial"/>
                <a:cs typeface="Arial"/>
              </a:rPr>
              <a:t>ВНУТРЕННИЕ </a:t>
            </a:r>
          </a:p>
          <a:p>
            <a:pPr algn="ctr"/>
            <a:r>
              <a:rPr lang="ru-RU" sz="6000" b="1" i="1" dirty="0">
                <a:solidFill>
                  <a:srgbClr val="000099"/>
                </a:solidFill>
                <a:latin typeface="Arial"/>
                <a:cs typeface="Arial"/>
              </a:rPr>
              <a:t>ВОДЫ</a:t>
            </a:r>
            <a:endParaRPr sz="6000" b="1" i="1" dirty="0">
              <a:solidFill>
                <a:srgbClr val="000099"/>
              </a:solidFill>
              <a:latin typeface="Arial"/>
              <a:cs typeface="Arial"/>
            </a:endParaRPr>
          </a:p>
        </p:txBody>
      </p:sp>
      <p:pic>
        <p:nvPicPr>
          <p:cNvPr id="11" name="Picture 2" descr="ASSALOMU ALAYKUM HURMATLI BILIMDONLAR va JAMOA AZOLARI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600" y="194733"/>
            <a:ext cx="1575000" cy="1575000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96765C-5124-4250-8E53-60BDEE9DC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624" y="2266345"/>
            <a:ext cx="4823698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2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0"/>
            <a:ext cx="12238980" cy="7725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КЛИМАТ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03EDD9-DC93-465F-B415-42ACB35F26CA}"/>
              </a:ext>
            </a:extLst>
          </p:cNvPr>
          <p:cNvSpPr/>
          <p:nvPr/>
        </p:nvSpPr>
        <p:spPr>
          <a:xfrm>
            <a:off x="0" y="-1"/>
            <a:ext cx="12238981" cy="814643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Бассейн внутреннего стока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41AB1E-7DA5-4617-85E4-B9C368B76704}"/>
              </a:ext>
            </a:extLst>
          </p:cNvPr>
          <p:cNvSpPr txBox="1"/>
          <p:nvPr/>
        </p:nvSpPr>
        <p:spPr>
          <a:xfrm>
            <a:off x="5856112" y="1021174"/>
            <a:ext cx="61318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Волга река внутреннего стока, она впадает в Каспийское море. К рекам внутреннего стока относят также Урал, Эмбу, Сырдарью, Амударью.</a:t>
            </a:r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F63836-A8EB-4208-8737-9E1FCB2C09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54" t="37385" r="37567" b="35686"/>
          <a:stretch/>
        </p:blipFill>
        <p:spPr>
          <a:xfrm>
            <a:off x="424734" y="1035441"/>
            <a:ext cx="5240960" cy="30659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DA9933-A8DB-4BDA-A9A2-75A332A63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366" y="2797367"/>
            <a:ext cx="5430900" cy="38185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D6D4B9C-457B-4A91-8F0F-D8277D10A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33" y="4322169"/>
            <a:ext cx="5240959" cy="239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8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0"/>
            <a:ext cx="12238980" cy="7725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КЛИМАТ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03EDD9-DC93-465F-B415-42ACB35F26CA}"/>
              </a:ext>
            </a:extLst>
          </p:cNvPr>
          <p:cNvSpPr/>
          <p:nvPr/>
        </p:nvSpPr>
        <p:spPr>
          <a:xfrm>
            <a:off x="0" y="-1"/>
            <a:ext cx="12238981" cy="830997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ВНУТРЕННИЕ ВОДЫ ЕВРАЗИИ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788AAC-F622-4608-AE5A-5EFF70592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82" y="963987"/>
            <a:ext cx="5647391" cy="39170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6BA7D5-8DBB-4991-B9D0-A57660083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474" y="963987"/>
            <a:ext cx="6078443" cy="37840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AAE11A-C5A9-4EC9-A038-8B9A030C4E38}"/>
              </a:ext>
            </a:extLst>
          </p:cNvPr>
          <p:cNvSpPr txBox="1"/>
          <p:nvPr/>
        </p:nvSpPr>
        <p:spPr>
          <a:xfrm>
            <a:off x="256572" y="4881036"/>
            <a:ext cx="117258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ВОЛГА, ОБЬ ( С ПРИТОКОМ ИРТЫШ), ЕНИСЕЙ, ЛЕНА, ПЕЧОРА  ПИТАЮТСЯ – СНЕГОВЫМИ И ДОЖДЕВЫМИ ВОДАМИ, РАЗЛИВАЯСЬ И ВЫХОДЯ ИЗ БЕРЕГОВ ВЕСНОЙ. ПРИ ЭТОМ РЕКИ, ТЕКУЩИЕ В СТОРОНУ СЕВЕРНОГО ЛЕДОВИТОГО ОКЕАНА, ЗИМОЙ НА ДОЛГОЕ ВРЕМЯ ЗАМЕРЗАЮТ.</a:t>
            </a:r>
            <a:endParaRPr lang="en-US" sz="2400" b="1" i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45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0"/>
            <a:ext cx="12238980" cy="7725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КЛИМАТ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03EDD9-DC93-465F-B415-42ACB35F26CA}"/>
              </a:ext>
            </a:extLst>
          </p:cNvPr>
          <p:cNvSpPr/>
          <p:nvPr/>
        </p:nvSpPr>
        <p:spPr>
          <a:xfrm>
            <a:off x="0" y="-1"/>
            <a:ext cx="12238981" cy="1739154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Озёра Евразии многочисленны и разнообразны. Они неравномерно распределены по территории и различаются происхождением котловин, размерами, питанием, температурным режимом, солёностью.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F3673F-7B83-4AC4-A622-A87B75384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012" y="1827120"/>
            <a:ext cx="5628714" cy="31034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9A9594-81C7-48E5-A660-4DCAF55DC51A}"/>
              </a:ext>
            </a:extLst>
          </p:cNvPr>
          <p:cNvSpPr txBox="1"/>
          <p:nvPr/>
        </p:nvSpPr>
        <p:spPr>
          <a:xfrm>
            <a:off x="6119490" y="5118848"/>
            <a:ext cx="585623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Глубина озера Байкал — 1620 м, общая площадь бассейна составляет </a:t>
            </a:r>
          </a:p>
          <a:p>
            <a:pPr algn="ctr"/>
            <a:r>
              <a:rPr lang="ru-RU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571 000 </a:t>
            </a:r>
            <a:r>
              <a:rPr lang="ru-RU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кв.км</a:t>
            </a:r>
            <a:r>
              <a:rPr lang="ru-RU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Водоем имеет тектоническое происхождение и расположен в Восточной Сибири.</a:t>
            </a: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290CF9-52F2-4F40-859A-4CE3B046E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73" y="3546416"/>
            <a:ext cx="5628713" cy="32330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B5885B-5846-4ABC-872B-1C5B9DE7AD5F}"/>
              </a:ext>
            </a:extLst>
          </p:cNvPr>
          <p:cNvSpPr txBox="1"/>
          <p:nvPr/>
        </p:nvSpPr>
        <p:spPr>
          <a:xfrm>
            <a:off x="-66676" y="1988146"/>
            <a:ext cx="61946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Каспийское море. Его площадь – </a:t>
            </a:r>
          </a:p>
          <a:p>
            <a:pPr algn="ctr"/>
            <a:r>
              <a:rPr lang="ru-RU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376 тысяч кв. км. Это соленый водоем. Оно омывает берега сразу пяти стран и фактически является границей Азии и Европы.</a:t>
            </a:r>
          </a:p>
        </p:txBody>
      </p:sp>
    </p:spTree>
    <p:extLst>
      <p:ext uri="{BB962C8B-B14F-4D97-AF65-F5344CB8AC3E}">
        <p14:creationId xmlns:p14="http://schemas.microsoft.com/office/powerpoint/2010/main" val="356584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0"/>
            <a:ext cx="12238980" cy="7725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КЛИМАТ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03EDD9-DC93-465F-B415-42ACB35F26CA}"/>
              </a:ext>
            </a:extLst>
          </p:cNvPr>
          <p:cNvSpPr/>
          <p:nvPr/>
        </p:nvSpPr>
        <p:spPr>
          <a:xfrm>
            <a:off x="0" y="-1"/>
            <a:ext cx="12238981" cy="830997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ВНУТРЕННИЕ ВОДЫ ЕВРАЗИИ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692BB0-1B18-48B5-AADD-9C797B68B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75" y="1225104"/>
            <a:ext cx="11370025" cy="517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7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0"/>
            <a:ext cx="12238980" cy="7725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КЛИМАТ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03EDD9-DC93-465F-B415-42ACB35F26CA}"/>
              </a:ext>
            </a:extLst>
          </p:cNvPr>
          <p:cNvSpPr/>
          <p:nvPr/>
        </p:nvSpPr>
        <p:spPr>
          <a:xfrm>
            <a:off x="0" y="-1"/>
            <a:ext cx="12238981" cy="830997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Внутренние воды Евразии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8401381-C267-4C54-A496-4B23EEF1C970}"/>
              </a:ext>
            </a:extLst>
          </p:cNvPr>
          <p:cNvSpPr/>
          <p:nvPr/>
        </p:nvSpPr>
        <p:spPr>
          <a:xfrm>
            <a:off x="645459" y="1093694"/>
            <a:ext cx="4554070" cy="6813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Сточные озера</a:t>
            </a:r>
            <a:endParaRPr lang="en-US" sz="4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D01AACF-19A8-4C59-9A32-C175B9E6D8CB}"/>
              </a:ext>
            </a:extLst>
          </p:cNvPr>
          <p:cNvSpPr/>
          <p:nvPr/>
        </p:nvSpPr>
        <p:spPr>
          <a:xfrm>
            <a:off x="6795247" y="1093694"/>
            <a:ext cx="5002306" cy="6813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Бессточные озера</a:t>
            </a:r>
            <a:endParaRPr lang="en-US" sz="4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055020-F0EA-40B7-AA10-EC0266BBE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20" y="2037710"/>
            <a:ext cx="5080747" cy="33135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0D97E2-00C2-474C-BD00-CAB758FB3F4F}"/>
              </a:ext>
            </a:extLst>
          </p:cNvPr>
          <p:cNvSpPr txBox="1"/>
          <p:nvPr/>
        </p:nvSpPr>
        <p:spPr>
          <a:xfrm>
            <a:off x="1084492" y="5480737"/>
            <a:ext cx="41150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Байкал, Онежское, </a:t>
            </a:r>
          </a:p>
          <a:p>
            <a:pPr algn="ctr"/>
            <a:r>
              <a:rPr lang="ru-RU" sz="3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Ладожское и др. </a:t>
            </a:r>
            <a:endParaRPr lang="en-US" sz="3200" b="1" i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24B9F45-209D-4584-8B81-1A78123E218D}"/>
              </a:ext>
            </a:extLst>
          </p:cNvPr>
          <p:cNvCxnSpPr/>
          <p:nvPr/>
        </p:nvCxnSpPr>
        <p:spPr>
          <a:xfrm>
            <a:off x="6059488" y="1093694"/>
            <a:ext cx="0" cy="54642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C9D5D8D-644B-46AB-B16C-95894FDB0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473" y="3284538"/>
            <a:ext cx="4817401" cy="33871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1739577-D9E1-4C2D-8554-E7E42500E0DA}"/>
              </a:ext>
            </a:extLst>
          </p:cNvPr>
          <p:cNvSpPr txBox="1"/>
          <p:nvPr/>
        </p:nvSpPr>
        <p:spPr>
          <a:xfrm>
            <a:off x="6533752" y="1991166"/>
            <a:ext cx="55252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Каспийское, Аральское, </a:t>
            </a:r>
          </a:p>
          <a:p>
            <a:r>
              <a:rPr lang="ru-RU" sz="3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Балхаш, Иссык-Куль и др.</a:t>
            </a:r>
            <a:endParaRPr lang="en-US" sz="3200" b="1" i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82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BA7F453-6849-4605-A5EE-3DB35D0D8E50}"/>
              </a:ext>
            </a:extLst>
          </p:cNvPr>
          <p:cNvSpPr txBox="1"/>
          <p:nvPr/>
        </p:nvSpPr>
        <p:spPr>
          <a:xfrm>
            <a:off x="5279590" y="6159853"/>
            <a:ext cx="6682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Крупный остров Гренландия (2,2 млн. км²)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03EDD9-DC93-465F-B415-42ACB35F26CA}"/>
              </a:ext>
            </a:extLst>
          </p:cNvPr>
          <p:cNvSpPr/>
          <p:nvPr/>
        </p:nvSpPr>
        <p:spPr>
          <a:xfrm>
            <a:off x="-23490" y="0"/>
            <a:ext cx="12238980" cy="932329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Горные ледники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55F74D-0524-4908-B3D9-3D686B589909}"/>
              </a:ext>
            </a:extLst>
          </p:cNvPr>
          <p:cNvSpPr txBox="1"/>
          <p:nvPr/>
        </p:nvSpPr>
        <p:spPr>
          <a:xfrm>
            <a:off x="251012" y="50560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29DC05-88DC-42FB-87A8-FF7CF6137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93" y="1037877"/>
            <a:ext cx="5633363" cy="32837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E53631-9A3E-40BA-856B-47ECF3F47C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85"/>
          <a:stretch/>
        </p:blipFill>
        <p:spPr>
          <a:xfrm>
            <a:off x="6317246" y="3429000"/>
            <a:ext cx="5645007" cy="32285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31A5AA-324F-4F47-A334-8C3DED67E68C}"/>
              </a:ext>
            </a:extLst>
          </p:cNvPr>
          <p:cNvSpPr txBox="1"/>
          <p:nvPr/>
        </p:nvSpPr>
        <p:spPr>
          <a:xfrm>
            <a:off x="251012" y="4590193"/>
            <a:ext cx="56602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самый длинный ледник в мире за пределами полярных регионов. Длина 72 км, ширина – 1 700 – 3 100 м, а толщина 1000 м.</a:t>
            </a:r>
            <a:endParaRPr lang="en-US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67E9A7-B316-4A4D-B957-3B2BE1AA0110}"/>
              </a:ext>
            </a:extLst>
          </p:cNvPr>
          <p:cNvSpPr txBox="1"/>
          <p:nvPr/>
        </p:nvSpPr>
        <p:spPr>
          <a:xfrm>
            <a:off x="6317246" y="1164310"/>
            <a:ext cx="54623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Ледник Федченко самый большой ледник на Памире. Расположен на территории Центрального Таджикистана на территории Горно-Бадахшанской автономной области. </a:t>
            </a:r>
          </a:p>
        </p:txBody>
      </p:sp>
    </p:spTree>
    <p:extLst>
      <p:ext uri="{BB962C8B-B14F-4D97-AF65-F5344CB8AC3E}">
        <p14:creationId xmlns:p14="http://schemas.microsoft.com/office/powerpoint/2010/main" val="388554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BA7F453-6849-4605-A5EE-3DB35D0D8E50}"/>
              </a:ext>
            </a:extLst>
          </p:cNvPr>
          <p:cNvSpPr txBox="1"/>
          <p:nvPr/>
        </p:nvSpPr>
        <p:spPr>
          <a:xfrm>
            <a:off x="5279590" y="6159853"/>
            <a:ext cx="6682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Крупный остров Гренландия (2,2 млн. км²)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03EDD9-DC93-465F-B415-42ACB35F26CA}"/>
              </a:ext>
            </a:extLst>
          </p:cNvPr>
          <p:cNvSpPr/>
          <p:nvPr/>
        </p:nvSpPr>
        <p:spPr>
          <a:xfrm>
            <a:off x="-23490" y="0"/>
            <a:ext cx="12238980" cy="932329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ВНУТРЕННИЕ  ВОДЫ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55F74D-0524-4908-B3D9-3D686B589909}"/>
              </a:ext>
            </a:extLst>
          </p:cNvPr>
          <p:cNvSpPr txBox="1"/>
          <p:nvPr/>
        </p:nvSpPr>
        <p:spPr>
          <a:xfrm>
            <a:off x="251012" y="50560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1A5AA-324F-4F47-A334-8C3DED67E68C}"/>
              </a:ext>
            </a:extLst>
          </p:cNvPr>
          <p:cNvSpPr txBox="1"/>
          <p:nvPr/>
        </p:nvSpPr>
        <p:spPr>
          <a:xfrm>
            <a:off x="251012" y="4314045"/>
            <a:ext cx="566025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Подземные воды имеют широкое распространение. Под обширными равнинами Евразии имеются огромные бассейны подземных вод. Родники и гейзеры также относятся </a:t>
            </a:r>
          </a:p>
          <a:p>
            <a:r>
              <a:rPr lang="ru-RU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подземным водам.</a:t>
            </a:r>
            <a:endParaRPr lang="en-US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67E9A7-B316-4A4D-B957-3B2BE1AA0110}"/>
              </a:ext>
            </a:extLst>
          </p:cNvPr>
          <p:cNvSpPr txBox="1"/>
          <p:nvPr/>
        </p:nvSpPr>
        <p:spPr>
          <a:xfrm>
            <a:off x="6317246" y="1164310"/>
            <a:ext cx="546237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Многолетняя мерзлота распространена на большой площади на севере Евразии. Она образуется от промерзания подземных вод вместе с осадочными породами, которые их вмещают.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CAC001-9F20-42E5-BB8C-117F76B24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89" y="1389793"/>
            <a:ext cx="5394179" cy="29234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7369D5-EDD3-43CC-B759-F0562DA1C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246" y="3841967"/>
            <a:ext cx="5623742" cy="263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3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bject 2"/>
          <p:cNvSpPr>
            <a:spLocks noChangeArrowheads="1"/>
          </p:cNvSpPr>
          <p:nvPr/>
        </p:nvSpPr>
        <p:spPr bwMode="auto">
          <a:xfrm>
            <a:off x="0" y="0"/>
            <a:ext cx="12174538" cy="1028700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3" name="object 5"/>
          <p:cNvSpPr>
            <a:spLocks noChangeArrowheads="1"/>
          </p:cNvSpPr>
          <p:nvPr/>
        </p:nvSpPr>
        <p:spPr bwMode="auto">
          <a:xfrm>
            <a:off x="220662" y="1450120"/>
            <a:ext cx="2312988" cy="844550"/>
          </a:xfrm>
          <a:custGeom>
            <a:avLst/>
            <a:gdLst>
              <a:gd name="T0" fmla="*/ 0 w 1094105"/>
              <a:gd name="T1" fmla="*/ 0 h 400050"/>
              <a:gd name="T2" fmla="*/ 1094105 w 1094105"/>
              <a:gd name="T3" fmla="*/ 400050 h 400050"/>
            </a:gdLst>
            <a:ahLst/>
            <a:cxnLst>
              <a:cxn ang="0">
                <a:pos x="1094026" y="0"/>
              </a:cxn>
              <a:cxn ang="0">
                <a:pos x="279684" y="0"/>
              </a:cxn>
              <a:cxn ang="0">
                <a:pos x="234473" y="3677"/>
              </a:cxn>
              <a:cxn ang="0">
                <a:pos x="191527" y="14319"/>
              </a:cxn>
              <a:cxn ang="0">
                <a:pos x="151434" y="31338"/>
              </a:cxn>
              <a:cxn ang="0">
                <a:pos x="114782" y="54147"/>
              </a:cxn>
              <a:cxn ang="0">
                <a:pos x="82156" y="82157"/>
              </a:cxn>
              <a:cxn ang="0">
                <a:pos x="54146" y="114783"/>
              </a:cxn>
              <a:cxn ang="0">
                <a:pos x="31338" y="151435"/>
              </a:cxn>
              <a:cxn ang="0">
                <a:pos x="14319" y="191528"/>
              </a:cxn>
              <a:cxn ang="0">
                <a:pos x="3677" y="234473"/>
              </a:cxn>
              <a:cxn ang="0">
                <a:pos x="0" y="279684"/>
              </a:cxn>
              <a:cxn ang="0">
                <a:pos x="0" y="399604"/>
              </a:cxn>
              <a:cxn ang="0">
                <a:pos x="814341" y="399604"/>
              </a:cxn>
              <a:cxn ang="0">
                <a:pos x="859553" y="395926"/>
              </a:cxn>
              <a:cxn ang="0">
                <a:pos x="902499" y="385284"/>
              </a:cxn>
              <a:cxn ang="0">
                <a:pos x="942592" y="368265"/>
              </a:cxn>
              <a:cxn ang="0">
                <a:pos x="979244" y="345456"/>
              </a:cxn>
              <a:cxn ang="0">
                <a:pos x="1011869" y="317446"/>
              </a:cxn>
              <a:cxn ang="0">
                <a:pos x="1039880" y="284821"/>
              </a:cxn>
              <a:cxn ang="0">
                <a:pos x="1062688" y="248168"/>
              </a:cxn>
              <a:cxn ang="0">
                <a:pos x="1079706" y="208075"/>
              </a:cxn>
              <a:cxn ang="0">
                <a:pos x="1090348" y="165130"/>
              </a:cxn>
              <a:cxn ang="0">
                <a:pos x="1094026" y="119919"/>
              </a:cxn>
              <a:cxn ang="0">
                <a:pos x="1094026" y="0"/>
              </a:cxn>
            </a:cxnLst>
            <a:rect l="T0" t="T1" r="T2" b="T3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4" name="object 10"/>
          <p:cNvSpPr>
            <a:spLocks noChangeArrowheads="1"/>
          </p:cNvSpPr>
          <p:nvPr/>
        </p:nvSpPr>
        <p:spPr bwMode="auto">
          <a:xfrm>
            <a:off x="3517545" y="5067637"/>
            <a:ext cx="6666216" cy="1193126"/>
          </a:xfrm>
          <a:custGeom>
            <a:avLst/>
            <a:gdLst>
              <a:gd name="T0" fmla="*/ 0 w 2465704"/>
              <a:gd name="T1" fmla="*/ 0 h 310514"/>
              <a:gd name="T2" fmla="*/ 2465704 w 2465704"/>
              <a:gd name="T3" fmla="*/ 310514 h 310514"/>
            </a:gdLst>
            <a:ahLst/>
            <a:cxnLst>
              <a:cxn ang="0">
                <a:pos x="2465654" y="0"/>
              </a:cxn>
              <a:cxn ang="0">
                <a:pos x="217180" y="0"/>
              </a:cxn>
              <a:cxn ang="0">
                <a:pos x="167538" y="5762"/>
              </a:cxn>
              <a:cxn ang="0">
                <a:pos x="121885" y="22161"/>
              </a:cxn>
              <a:cxn ang="0">
                <a:pos x="81552" y="47868"/>
              </a:cxn>
              <a:cxn ang="0">
                <a:pos x="47867" y="81553"/>
              </a:cxn>
              <a:cxn ang="0">
                <a:pos x="22160" y="121886"/>
              </a:cxn>
              <a:cxn ang="0">
                <a:pos x="5761" y="167537"/>
              </a:cxn>
              <a:cxn ang="0">
                <a:pos x="0" y="217177"/>
              </a:cxn>
              <a:cxn ang="0">
                <a:pos x="0" y="310299"/>
              </a:cxn>
              <a:cxn ang="0">
                <a:pos x="2248472" y="310299"/>
              </a:cxn>
              <a:cxn ang="0">
                <a:pos x="2298115" y="304537"/>
              </a:cxn>
              <a:cxn ang="0">
                <a:pos x="2343767" y="288137"/>
              </a:cxn>
              <a:cxn ang="0">
                <a:pos x="2384101" y="262430"/>
              </a:cxn>
              <a:cxn ang="0">
                <a:pos x="2417786" y="228745"/>
              </a:cxn>
              <a:cxn ang="0">
                <a:pos x="2443493" y="188412"/>
              </a:cxn>
              <a:cxn ang="0">
                <a:pos x="2459892" y="142761"/>
              </a:cxn>
              <a:cxn ang="0">
                <a:pos x="2465654" y="93121"/>
              </a:cxn>
              <a:cxn ang="0">
                <a:pos x="2465654" y="0"/>
              </a:cxn>
            </a:cxnLst>
            <a:rect l="T0" t="T1" r="T2" b="T3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" name="object 13"/>
          <p:cNvGrpSpPr>
            <a:grpSpLocks/>
          </p:cNvGrpSpPr>
          <p:nvPr/>
        </p:nvGrpSpPr>
        <p:grpSpPr bwMode="auto">
          <a:xfrm>
            <a:off x="327025" y="2459804"/>
            <a:ext cx="1916112" cy="2860675"/>
            <a:chOff x="377244" y="1199601"/>
            <a:chExt cx="906780" cy="1353820"/>
          </a:xfrm>
        </p:grpSpPr>
        <p:sp>
          <p:nvSpPr>
            <p:cNvPr id="51212" name="object 14"/>
            <p:cNvSpPr>
              <a:spLocks noChangeArrowheads="1"/>
            </p:cNvSpPr>
            <p:nvPr/>
          </p:nvSpPr>
          <p:spPr bwMode="auto">
            <a:xfrm>
              <a:off x="377240" y="1303972"/>
              <a:ext cx="906780" cy="1249680"/>
            </a:xfrm>
            <a:custGeom>
              <a:avLst/>
              <a:gdLst>
                <a:gd name="T0" fmla="*/ 0 w 906780"/>
                <a:gd name="T1" fmla="*/ 0 h 1249680"/>
                <a:gd name="T2" fmla="*/ 906780 w 906780"/>
                <a:gd name="T3" fmla="*/ 1249680 h 1249680"/>
              </a:gdLst>
              <a:ahLst/>
              <a:cxnLst>
                <a:cxn ang="0">
                  <a:pos x="127190" y="102743"/>
                </a:cxn>
                <a:cxn ang="0">
                  <a:pos x="176110" y="937691"/>
                </a:cxn>
                <a:cxn ang="0">
                  <a:pos x="699592" y="417474"/>
                </a:cxn>
                <a:cxn ang="0">
                  <a:pos x="334302" y="466407"/>
                </a:cxn>
                <a:cxn ang="0">
                  <a:pos x="699592" y="417474"/>
                </a:cxn>
                <a:cxn ang="0">
                  <a:pos x="102730" y="1095870"/>
                </a:cxn>
                <a:cxn ang="0">
                  <a:pos x="882230" y="1144803"/>
                </a:cxn>
                <a:cxn ang="0">
                  <a:pos x="906691" y="0"/>
                </a:cxn>
                <a:cxn ang="0">
                  <a:pos x="752589" y="48933"/>
                </a:cxn>
                <a:cxn ang="0">
                  <a:pos x="857770" y="963790"/>
                </a:cxn>
                <a:cxn ang="0">
                  <a:pos x="849642" y="983373"/>
                </a:cxn>
                <a:cxn ang="0">
                  <a:pos x="830046" y="991501"/>
                </a:cxn>
                <a:cxn ang="0">
                  <a:pos x="69392" y="991844"/>
                </a:cxn>
                <a:cxn ang="0">
                  <a:pos x="55499" y="994498"/>
                </a:cxn>
                <a:cxn ang="0">
                  <a:pos x="48907" y="76657"/>
                </a:cxn>
                <a:cxn ang="0">
                  <a:pos x="57035" y="57061"/>
                </a:cxn>
                <a:cxn ang="0">
                  <a:pos x="76631" y="48933"/>
                </a:cxn>
                <a:cxn ang="0">
                  <a:pos x="517753" y="0"/>
                </a:cxn>
                <a:cxn ang="0">
                  <a:pos x="46837" y="6032"/>
                </a:cxn>
                <a:cxn ang="0">
                  <a:pos x="6032" y="46850"/>
                </a:cxn>
                <a:cxn ang="0">
                  <a:pos x="0" y="1172527"/>
                </a:cxn>
                <a:cxn ang="0">
                  <a:pos x="22466" y="1226693"/>
                </a:cxn>
                <a:cxn ang="0">
                  <a:pos x="76631" y="1249172"/>
                </a:cxn>
                <a:cxn ang="0">
                  <a:pos x="882230" y="1200238"/>
                </a:cxn>
                <a:cxn ang="0">
                  <a:pos x="65849" y="1198067"/>
                </a:cxn>
                <a:cxn ang="0">
                  <a:pos x="51092" y="1183309"/>
                </a:cxn>
                <a:cxn ang="0">
                  <a:pos x="48907" y="1068158"/>
                </a:cxn>
                <a:cxn ang="0">
                  <a:pos x="57035" y="1048562"/>
                </a:cxn>
                <a:cxn ang="0">
                  <a:pos x="76631" y="1040434"/>
                </a:cxn>
                <a:cxn ang="0">
                  <a:pos x="859853" y="1034402"/>
                </a:cxn>
                <a:cxn ang="0">
                  <a:pos x="900658" y="993597"/>
                </a:cxn>
                <a:cxn ang="0">
                  <a:pos x="906691" y="0"/>
                </a:cxn>
              </a:cxnLst>
              <a:rect l="T0" t="T1" r="T2" b="T3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3" name="object 15"/>
            <p:cNvSpPr>
              <a:spLocks noChangeArrowheads="1"/>
            </p:cNvSpPr>
            <p:nvPr/>
          </p:nvSpPr>
          <p:spPr bwMode="auto">
            <a:xfrm>
              <a:off x="660984" y="1199603"/>
              <a:ext cx="492759" cy="1014730"/>
            </a:xfrm>
            <a:custGeom>
              <a:avLst/>
              <a:gdLst>
                <a:gd name="T0" fmla="*/ 0 w 492759"/>
                <a:gd name="T1" fmla="*/ 0 h 1014730"/>
                <a:gd name="T2" fmla="*/ 492759 w 492759"/>
                <a:gd name="T3" fmla="*/ 1014730 h 1014730"/>
              </a:gdLst>
              <a:ahLst/>
              <a:cxnLst>
                <a:cxn ang="0">
                  <a:pos x="154927" y="965415"/>
                </a:cxn>
                <a:cxn ang="0">
                  <a:pos x="102743" y="965415"/>
                </a:cxn>
                <a:cxn ang="0">
                  <a:pos x="102743" y="1014349"/>
                </a:cxn>
                <a:cxn ang="0">
                  <a:pos x="154927" y="1014349"/>
                </a:cxn>
                <a:cxn ang="0">
                  <a:pos x="154927" y="965415"/>
                </a:cxn>
                <a:cxn ang="0">
                  <a:pos x="259295" y="965415"/>
                </a:cxn>
                <a:cxn ang="0">
                  <a:pos x="207111" y="965415"/>
                </a:cxn>
                <a:cxn ang="0">
                  <a:pos x="207111" y="1014349"/>
                </a:cxn>
                <a:cxn ang="0">
                  <a:pos x="259295" y="1014349"/>
                </a:cxn>
                <a:cxn ang="0">
                  <a:pos x="259295" y="965415"/>
                </a:cxn>
                <a:cxn ang="0">
                  <a:pos x="363664" y="965415"/>
                </a:cxn>
                <a:cxn ang="0">
                  <a:pos x="311480" y="965415"/>
                </a:cxn>
                <a:cxn ang="0">
                  <a:pos x="311480" y="1014349"/>
                </a:cxn>
                <a:cxn ang="0">
                  <a:pos x="363664" y="1014349"/>
                </a:cxn>
                <a:cxn ang="0">
                  <a:pos x="363664" y="965415"/>
                </a:cxn>
                <a:cxn ang="0">
                  <a:pos x="466394" y="313105"/>
                </a:cxn>
                <a:cxn ang="0">
                  <a:pos x="0" y="313105"/>
                </a:cxn>
                <a:cxn ang="0">
                  <a:pos x="0" y="466407"/>
                </a:cxn>
                <a:cxn ang="0">
                  <a:pos x="466394" y="466407"/>
                </a:cxn>
                <a:cxn ang="0">
                  <a:pos x="466394" y="313105"/>
                </a:cxn>
                <a:cxn ang="0">
                  <a:pos x="492493" y="50558"/>
                </a:cxn>
                <a:cxn ang="0">
                  <a:pos x="488518" y="30899"/>
                </a:cxn>
                <a:cxn ang="0">
                  <a:pos x="477672" y="14820"/>
                </a:cxn>
                <a:cxn ang="0">
                  <a:pos x="461594" y="3987"/>
                </a:cxn>
                <a:cxn ang="0">
                  <a:pos x="441934" y="0"/>
                </a:cxn>
                <a:cxn ang="0">
                  <a:pos x="337566" y="0"/>
                </a:cxn>
                <a:cxn ang="0">
                  <a:pos x="317906" y="3987"/>
                </a:cxn>
                <a:cxn ang="0">
                  <a:pos x="301840" y="14820"/>
                </a:cxn>
                <a:cxn ang="0">
                  <a:pos x="290995" y="30899"/>
                </a:cxn>
                <a:cxn ang="0">
                  <a:pos x="287007" y="50558"/>
                </a:cxn>
                <a:cxn ang="0">
                  <a:pos x="287007" y="257670"/>
                </a:cxn>
                <a:cxn ang="0">
                  <a:pos x="492493" y="257670"/>
                </a:cxn>
                <a:cxn ang="0">
                  <a:pos x="492493" y="50558"/>
                </a:cxn>
              </a:cxnLst>
              <a:rect l="T0" t="T1" r="T2" b="T3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3" name="object 16"/>
          <p:cNvGrpSpPr>
            <a:grpSpLocks/>
          </p:cNvGrpSpPr>
          <p:nvPr/>
        </p:nvGrpSpPr>
        <p:grpSpPr bwMode="auto">
          <a:xfrm>
            <a:off x="327025" y="5664200"/>
            <a:ext cx="2206625" cy="488950"/>
            <a:chOff x="320975" y="2634669"/>
            <a:chExt cx="1043940" cy="231775"/>
          </a:xfrm>
        </p:grpSpPr>
        <p:sp>
          <p:nvSpPr>
            <p:cNvPr id="51210" name="object 17"/>
            <p:cNvSpPr>
              <a:spLocks noChangeArrowheads="1"/>
            </p:cNvSpPr>
            <p:nvPr/>
          </p:nvSpPr>
          <p:spPr bwMode="auto">
            <a:xfrm>
              <a:off x="320975" y="2634669"/>
              <a:ext cx="1043940" cy="231775"/>
            </a:xfrm>
            <a:custGeom>
              <a:avLst/>
              <a:gdLst>
                <a:gd name="T0" fmla="*/ 0 w 1043940"/>
                <a:gd name="T1" fmla="*/ 0 h 231775"/>
                <a:gd name="T2" fmla="*/ 1043940 w 1043940"/>
                <a:gd name="T3" fmla="*/ 231775 h 231775"/>
              </a:gdLst>
              <a:ahLst/>
              <a:cxnLst>
                <a:cxn ang="0">
                  <a:pos x="989877" y="0"/>
                </a:cxn>
                <a:cxn ang="0">
                  <a:pos x="652305" y="0"/>
                </a:cxn>
                <a:cxn ang="0">
                  <a:pos x="652305" y="48930"/>
                </a:cxn>
                <a:cxn ang="0">
                  <a:pos x="940956" y="48930"/>
                </a:cxn>
                <a:cxn ang="0">
                  <a:pos x="940956" y="78277"/>
                </a:cxn>
                <a:cxn ang="0">
                  <a:pos x="94233" y="78277"/>
                </a:cxn>
                <a:cxn ang="0">
                  <a:pos x="42052" y="130463"/>
                </a:cxn>
                <a:cxn ang="0">
                  <a:pos x="0" y="130463"/>
                </a:cxn>
                <a:cxn ang="0">
                  <a:pos x="0" y="179391"/>
                </a:cxn>
                <a:cxn ang="0">
                  <a:pos x="42052" y="179391"/>
                </a:cxn>
                <a:cxn ang="0">
                  <a:pos x="94233" y="231576"/>
                </a:cxn>
                <a:cxn ang="0">
                  <a:pos x="678394" y="231576"/>
                </a:cxn>
                <a:cxn ang="0">
                  <a:pos x="678394" y="182648"/>
                </a:cxn>
                <a:cxn ang="0">
                  <a:pos x="114505" y="182648"/>
                </a:cxn>
                <a:cxn ang="0">
                  <a:pos x="86770" y="154926"/>
                </a:cxn>
                <a:cxn ang="0">
                  <a:pos x="114505" y="127209"/>
                </a:cxn>
                <a:cxn ang="0">
                  <a:pos x="989877" y="127209"/>
                </a:cxn>
                <a:cxn ang="0">
                  <a:pos x="989877" y="0"/>
                </a:cxn>
                <a:cxn ang="0">
                  <a:pos x="781138" y="127209"/>
                </a:cxn>
                <a:cxn ang="0">
                  <a:pos x="732210" y="127209"/>
                </a:cxn>
                <a:cxn ang="0">
                  <a:pos x="732210" y="231576"/>
                </a:cxn>
                <a:cxn ang="0">
                  <a:pos x="989877" y="231576"/>
                </a:cxn>
                <a:cxn ang="0">
                  <a:pos x="989877" y="182648"/>
                </a:cxn>
                <a:cxn ang="0">
                  <a:pos x="781138" y="182648"/>
                </a:cxn>
                <a:cxn ang="0">
                  <a:pos x="781138" y="127209"/>
                </a:cxn>
                <a:cxn ang="0">
                  <a:pos x="259293" y="127209"/>
                </a:cxn>
                <a:cxn ang="0">
                  <a:pos x="210366" y="127209"/>
                </a:cxn>
                <a:cxn ang="0">
                  <a:pos x="210366" y="182648"/>
                </a:cxn>
                <a:cxn ang="0">
                  <a:pos x="259293" y="182648"/>
                </a:cxn>
                <a:cxn ang="0">
                  <a:pos x="259293" y="127209"/>
                </a:cxn>
                <a:cxn ang="0">
                  <a:pos x="989877" y="127209"/>
                </a:cxn>
                <a:cxn ang="0">
                  <a:pos x="940956" y="127209"/>
                </a:cxn>
                <a:cxn ang="0">
                  <a:pos x="940956" y="182648"/>
                </a:cxn>
                <a:cxn ang="0">
                  <a:pos x="989877" y="182648"/>
                </a:cxn>
                <a:cxn ang="0">
                  <a:pos x="989877" y="179391"/>
                </a:cxn>
                <a:cxn ang="0">
                  <a:pos x="1043687" y="179391"/>
                </a:cxn>
                <a:cxn ang="0">
                  <a:pos x="1043687" y="130463"/>
                </a:cxn>
                <a:cxn ang="0">
                  <a:pos x="989877" y="130463"/>
                </a:cxn>
                <a:cxn ang="0">
                  <a:pos x="989877" y="127209"/>
                </a:cxn>
              </a:cxnLst>
              <a:rect l="T0" t="T1" r="T2" b="T3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1" name="object 18"/>
            <p:cNvSpPr>
              <a:spLocks noChangeArrowheads="1"/>
            </p:cNvSpPr>
            <p:nvPr/>
          </p:nvSpPr>
          <p:spPr bwMode="auto">
            <a:xfrm>
              <a:off x="1053186" y="2712947"/>
              <a:ext cx="257810" cy="153670"/>
            </a:xfrm>
            <a:custGeom>
              <a:avLst/>
              <a:gdLst>
                <a:gd name="T0" fmla="*/ 0 w 257809"/>
                <a:gd name="T1" fmla="*/ 0 h 153669"/>
                <a:gd name="T2" fmla="*/ 257809 w 257809"/>
                <a:gd name="T3" fmla="*/ 153669 h 153669"/>
              </a:gdLst>
              <a:ahLst/>
              <a:cxnLst>
                <a:cxn ang="0">
                  <a:pos x="257666" y="0"/>
                </a:cxn>
                <a:cxn ang="0">
                  <a:pos x="0" y="0"/>
                </a:cxn>
                <a:cxn ang="0">
                  <a:pos x="0" y="153299"/>
                </a:cxn>
                <a:cxn ang="0">
                  <a:pos x="257666" y="153299"/>
                </a:cxn>
                <a:cxn ang="0">
                  <a:pos x="257666" y="0"/>
                </a:cxn>
              </a:cxnLst>
              <a:rect l="T0" t="T1" r="T2" b="T3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2533650" y="1632295"/>
            <a:ext cx="9058526" cy="4237038"/>
          </a:xfrm>
          <a:prstGeom prst="rect">
            <a:avLst/>
          </a:prstGeom>
        </p:spPr>
        <p:txBody>
          <a:bodyPr lIns="91438" tIns="45719" rIns="91438" bIns="4571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FontTx/>
              <a:buAutoNum type="arabicPeriod"/>
            </a:pPr>
            <a:r>
              <a:rPr lang="ru-RU" sz="3600" b="1" dirty="0">
                <a:latin typeface="Arial" pitchFamily="34" charset="0"/>
                <a:cs typeface="Arial" pitchFamily="34" charset="0"/>
              </a:rPr>
              <a:t> Прочитать параграфы 54</a:t>
            </a:r>
          </a:p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Внутренние воды Евразии.</a:t>
            </a:r>
          </a:p>
          <a:p>
            <a:endParaRPr lang="ru-RU" sz="3600" b="1" dirty="0">
              <a:latin typeface="Arial" pitchFamily="34" charset="0"/>
              <a:cs typeface="Arial" pitchFamily="34" charset="0"/>
            </a:endParaRPr>
          </a:p>
          <a:p>
            <a:endParaRPr lang="ru-RU" sz="3600" b="1" dirty="0">
              <a:latin typeface="Arial" pitchFamily="34" charset="0"/>
              <a:cs typeface="Arial" pitchFamily="34" charset="0"/>
            </a:endParaRPr>
          </a:p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  2. Выполнить : практическое задание стр. 125.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8" name="Прямоугольник 22"/>
          <p:cNvSpPr>
            <a:spLocks noChangeArrowheads="1"/>
          </p:cNvSpPr>
          <p:nvPr/>
        </p:nvSpPr>
        <p:spPr bwMode="auto">
          <a:xfrm>
            <a:off x="457200" y="28575"/>
            <a:ext cx="11404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ru-RU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Задание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alt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732" y="4763956"/>
            <a:ext cx="1564068" cy="159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52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27491" y="0"/>
            <a:ext cx="12238541" cy="80079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236482" y="3248"/>
            <a:ext cx="12722772" cy="708321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400" kern="0" spc="21" dirty="0">
                <a:solidFill>
                  <a:sysClr val="window" lastClr="FFFFFF"/>
                </a:solidFill>
              </a:rPr>
              <a:t>РЕЛЬЕФ ЕВРАЗИИ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2B2C39-0DB4-4572-AAEB-97805A003462}"/>
              </a:ext>
            </a:extLst>
          </p:cNvPr>
          <p:cNvSpPr txBox="1"/>
          <p:nvPr/>
        </p:nvSpPr>
        <p:spPr>
          <a:xfrm>
            <a:off x="147144" y="1162050"/>
            <a:ext cx="516780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РАВНИНЫ ОТНОСЯТСЯ К ДРЕВНИМ</a:t>
            </a:r>
          </a:p>
          <a:p>
            <a:r>
              <a:rPr lang="ru-RU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МОЛОДЫМ ПЛАТФОРМАМ ЗЕМНОЙ </a:t>
            </a:r>
          </a:p>
          <a:p>
            <a:r>
              <a:rPr lang="ru-RU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КОРЫ.</a:t>
            </a:r>
          </a:p>
          <a:p>
            <a:endParaRPr lang="ru-RU" b="1" i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i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ДРЕВНИХ ПЛАТФОРМАХ РАСПОЛОЖЕНЫ</a:t>
            </a:r>
            <a:r>
              <a:rPr lang="ru-RU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ru-RU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ВОСТОЧНО-ЕВРОПЕЙСКАЯ РАВНИНА</a:t>
            </a:r>
          </a:p>
          <a:p>
            <a:r>
              <a:rPr lang="ru-RU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СРЕДНЕСИБИРСКОЕ ПЛОСКОГОРЬЕ</a:t>
            </a:r>
          </a:p>
          <a:p>
            <a:r>
              <a:rPr lang="ru-RU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ВЕЛИКАЯ КИТАЙСКАЯ РАВНИНА</a:t>
            </a:r>
          </a:p>
          <a:p>
            <a:r>
              <a:rPr lang="ru-RU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ПЛОСКОГОРЬЯ ИНДОСТАНА</a:t>
            </a:r>
          </a:p>
          <a:p>
            <a:r>
              <a:rPr lang="ru-RU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АРАВИЙСКИЙ ПОЛУОСТРОВ</a:t>
            </a:r>
          </a:p>
          <a:p>
            <a:endParaRPr lang="ru-RU" i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i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СРАВНИТЕЛЬНО МОЛОДЫХ ПЛАТФОРМАХ РАСПОЛОЖЕНЫ:</a:t>
            </a:r>
          </a:p>
          <a:p>
            <a:r>
              <a:rPr lang="ru-RU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ЗАПАДНО-СИБИРСКАЯ РАВНИНА</a:t>
            </a:r>
          </a:p>
          <a:p>
            <a:r>
              <a:rPr lang="ru-RU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ИНДО-ГАНСКАЯ НИЗМЕННОСТЬ</a:t>
            </a:r>
          </a:p>
          <a:p>
            <a:r>
              <a:rPr lang="ru-RU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ТУРАНСКАЯ НИЗМЕННОСТЬ</a:t>
            </a:r>
          </a:p>
          <a:p>
            <a:endParaRPr lang="en-US" i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61F61A-8D99-459E-AD00-727D6782E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050" y="800794"/>
            <a:ext cx="7600950" cy="599356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49EC59D-C12F-4FA6-862A-004BDC849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361" y="1002102"/>
            <a:ext cx="8206901" cy="559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7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043" y="-22340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>
              <a:solidFill>
                <a:srgbClr val="0000CC"/>
              </a:solidFill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76200" y="17610"/>
            <a:ext cx="122682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25948414"/>
              </p:ext>
            </p:extLst>
          </p:nvPr>
        </p:nvGraphicFramePr>
        <p:xfrm>
          <a:off x="873785" y="938936"/>
          <a:ext cx="6882850" cy="5901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409496" y="-59117"/>
            <a:ext cx="81167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ПОЗНАКОМИМСЯ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…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05" y="2743200"/>
            <a:ext cx="1348558" cy="246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A4D48A8-D926-4AFB-95A8-C705DA9D2B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6635" y="1340069"/>
            <a:ext cx="4235860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3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0"/>
            <a:ext cx="12238980" cy="7725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КЛИМАТ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A7F453-6849-4605-A5EE-3DB35D0D8E50}"/>
              </a:ext>
            </a:extLst>
          </p:cNvPr>
          <p:cNvSpPr txBox="1"/>
          <p:nvPr/>
        </p:nvSpPr>
        <p:spPr>
          <a:xfrm>
            <a:off x="5279590" y="6159853"/>
            <a:ext cx="6682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Крупный остров Гренландия (2,2 млн. км²)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4B8494-7820-45A3-A701-2BFA31B4300F}"/>
              </a:ext>
            </a:extLst>
          </p:cNvPr>
          <p:cNvSpPr txBox="1"/>
          <p:nvPr/>
        </p:nvSpPr>
        <p:spPr>
          <a:xfrm>
            <a:off x="4775946" y="5636553"/>
            <a:ext cx="6879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Глубокое ущелье – каньон Колорадо, глубина – 2 км, протяженность – 320 км.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03EDD9-DC93-465F-B415-42ACB35F26CA}"/>
              </a:ext>
            </a:extLst>
          </p:cNvPr>
          <p:cNvSpPr/>
          <p:nvPr/>
        </p:nvSpPr>
        <p:spPr>
          <a:xfrm>
            <a:off x="0" y="-1"/>
            <a:ext cx="12238981" cy="1119021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ПОВЕРХНОСТНЫЕ ВОДЫ ЕВРАЗИИ ПРЕДСТАВЛЕНЫ РЕКАМИ, ОЗЕРАМИ, ЛЕДНИКАМИ, КАНАЛАМИ И ВОДОХРАНИЛИЩА.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6875EB-B243-4A0B-A7B2-56E744F04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304" y="1642320"/>
            <a:ext cx="7560789" cy="482523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DE3389-BC97-479C-B840-43B31CBF0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58" y="1218840"/>
            <a:ext cx="2387946" cy="1632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6A84BA-B957-4861-B6F5-5DC455E74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57" y="3198294"/>
            <a:ext cx="2387947" cy="16329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C75445-220C-4153-93C0-1173C46D0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358" y="5177749"/>
            <a:ext cx="2387946" cy="15594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6EBE8B-3441-4261-AA3E-864E36E2D6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4306" y="1217706"/>
            <a:ext cx="2387947" cy="19805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F45D3A-7A01-4D60-9FEB-118E1CC17F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4306" y="4597149"/>
            <a:ext cx="2387947" cy="202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2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0"/>
            <a:ext cx="12238980" cy="7725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КЛИМАТ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A7F453-6849-4605-A5EE-3DB35D0D8E50}"/>
              </a:ext>
            </a:extLst>
          </p:cNvPr>
          <p:cNvSpPr txBox="1"/>
          <p:nvPr/>
        </p:nvSpPr>
        <p:spPr>
          <a:xfrm>
            <a:off x="5279590" y="6159853"/>
            <a:ext cx="6682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Крупный остров Гренландия (2,2 млн. км²)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4B8494-7820-45A3-A701-2BFA31B4300F}"/>
              </a:ext>
            </a:extLst>
          </p:cNvPr>
          <p:cNvSpPr txBox="1"/>
          <p:nvPr/>
        </p:nvSpPr>
        <p:spPr>
          <a:xfrm>
            <a:off x="4775946" y="5636553"/>
            <a:ext cx="6879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Глубокое ущелье – каньон Колорадо, глубина – 2 км, протяженность – 320 км.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03EDD9-DC93-465F-B415-42ACB35F26CA}"/>
              </a:ext>
            </a:extLst>
          </p:cNvPr>
          <p:cNvSpPr/>
          <p:nvPr/>
        </p:nvSpPr>
        <p:spPr>
          <a:xfrm>
            <a:off x="0" y="-1"/>
            <a:ext cx="12238981" cy="1119021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САМЫЕ МНОГОВОДНЫЕ РЕКИ В ОСНОВНОМ ФОРМИРУЮТСЯ И ПРОТЕКАЮТ В УМЕРЕННОМ ПОЯСЕ И В ОБЛАСТЯХ МУСОННОГО КЛИМАТА. В ЗАСУШЛИВЫХ РАЙОНАХ СЕТЬ РЕК РАЗРЕЖЕННАЯ.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A32070-E924-455E-A886-8DC6266F0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71" y="1295810"/>
            <a:ext cx="8624047" cy="532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4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0"/>
            <a:ext cx="12238980" cy="7725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КЛИМАТ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03EDD9-DC93-465F-B415-42ACB35F26CA}"/>
              </a:ext>
            </a:extLst>
          </p:cNvPr>
          <p:cNvSpPr/>
          <p:nvPr/>
        </p:nvSpPr>
        <p:spPr>
          <a:xfrm>
            <a:off x="0" y="-1"/>
            <a:ext cx="12238981" cy="830997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РЕКИ ЕВРАЗИИ ОТНОСЯТСЯ К ПЯТИ БАССЕЙНАМ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AF7CE6-4AD1-4634-B050-B2511A2E2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88" y="1049642"/>
            <a:ext cx="7281583" cy="558727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EECD11-D5B4-4A09-8860-4EB6E0359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082" y="1088957"/>
            <a:ext cx="4018430" cy="26403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6984D0-5F6E-4D55-AF84-B7BB7B614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4203" y="3843278"/>
            <a:ext cx="4017309" cy="279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0"/>
            <a:ext cx="12238980" cy="7725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КЛИМАТ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03EDD9-DC93-465F-B415-42ACB35F26CA}"/>
              </a:ext>
            </a:extLst>
          </p:cNvPr>
          <p:cNvSpPr/>
          <p:nvPr/>
        </p:nvSpPr>
        <p:spPr>
          <a:xfrm>
            <a:off x="0" y="-1"/>
            <a:ext cx="12238981" cy="1470213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Реки бассейна Тихого океана имеют муссонный тип режима и выделяются многоводностью (Янцзы, Хуанхэ, Меконг, Амур).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CA9F64-4D72-48D7-B8D6-E13E34BBA85E}"/>
              </a:ext>
            </a:extLst>
          </p:cNvPr>
          <p:cNvSpPr txBox="1"/>
          <p:nvPr/>
        </p:nvSpPr>
        <p:spPr>
          <a:xfrm>
            <a:off x="4181266" y="1248184"/>
            <a:ext cx="768723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Янцзы — самая длинная река Евразии ( 6300  км). </a:t>
            </a:r>
          </a:p>
          <a:p>
            <a:r>
              <a:rPr lang="ru-RU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 начинается в Тибете, через порожистые ущелья прорывается на аллювиальную равнину и впадает </a:t>
            </a:r>
          </a:p>
          <a:p>
            <a:r>
              <a:rPr lang="ru-RU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Восточно-Китайское море. Янцзы по объёму стока занимает  4 -е место после Амазонки, Конго и Ганга </a:t>
            </a:r>
          </a:p>
          <a:p>
            <a:r>
              <a:rPr lang="ru-RU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Брахмапутрой.</a:t>
            </a:r>
          </a:p>
          <a:p>
            <a:r>
              <a:rPr lang="ru-RU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Хуанхэ («жёлтая река») — вторая по длине река Евразии </a:t>
            </a:r>
          </a:p>
          <a:p>
            <a:r>
              <a:rPr lang="ru-RU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(4845  км). Хуанхэ каждый год выносит в Жёлтое море более  1  млрд. т. твёрдого материала, что и придаёт воде самой реки и моря жёлтый цвет.</a:t>
            </a: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1EA8E6-B9E1-4D0F-AED4-473372A7F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774" y="5033836"/>
            <a:ext cx="4473386" cy="16413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BDBB47-A0CA-47FF-85E6-C2A3CF0C7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684" y="5033836"/>
            <a:ext cx="3780161" cy="16413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0AAD98-008D-48D8-B46E-777451881C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440" t="26405"/>
          <a:stretch/>
        </p:blipFill>
        <p:spPr>
          <a:xfrm>
            <a:off x="323501" y="1628052"/>
            <a:ext cx="3679241" cy="504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0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0461B1-4745-4BB6-9486-792394648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459" y="4596383"/>
            <a:ext cx="3603812" cy="2261618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0"/>
            <a:ext cx="12238980" cy="7725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КЛИМАТ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03EDD9-DC93-465F-B415-42ACB35F26CA}"/>
              </a:ext>
            </a:extLst>
          </p:cNvPr>
          <p:cNvSpPr/>
          <p:nvPr/>
        </p:nvSpPr>
        <p:spPr>
          <a:xfrm>
            <a:off x="0" y="-1"/>
            <a:ext cx="12238981" cy="1470213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 рек бассейна Индийского океана также муссонный режим. Крупнейшие из них — Инд, Брахмапутра, Ганг, Тигр, Евфрат — образуются высоко в горах. Система Ганг — Брахмапутра по водности занимает  3 -е место после Амазонки и Конго.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27E95D-3AAD-40CC-85C8-193A2AF9BC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32" t="54902" r="33348" b="1"/>
          <a:stretch/>
        </p:blipFill>
        <p:spPr>
          <a:xfrm>
            <a:off x="322729" y="1747371"/>
            <a:ext cx="4674925" cy="32190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8724E1-269A-4F9B-AF3D-F584293AD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953" y="1900568"/>
            <a:ext cx="3729318" cy="24122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C885AD-C120-4633-9B3F-87EE964E67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64" t="2097" r="2648" b="3761"/>
          <a:stretch/>
        </p:blipFill>
        <p:spPr>
          <a:xfrm>
            <a:off x="5145741" y="1617007"/>
            <a:ext cx="3729318" cy="24122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BBA41FB-3529-4D14-B8D9-1396E3A07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5741" y="4312821"/>
            <a:ext cx="3729318" cy="24122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14FC46-8343-4100-B9AB-9934E4ED28DF}"/>
              </a:ext>
            </a:extLst>
          </p:cNvPr>
          <p:cNvSpPr txBox="1"/>
          <p:nvPr/>
        </p:nvSpPr>
        <p:spPr>
          <a:xfrm>
            <a:off x="174642" y="4632242"/>
            <a:ext cx="482301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Бассейн Ганга — занимает площадь </a:t>
            </a:r>
          </a:p>
          <a:p>
            <a:r>
              <a:rPr lang="ru-RU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1 060 000 км²,  часть питания реки — дождевое, за счёт влаги, которую приносят юго-западные муссоны и тропические циклоны (в нижнем течении), а часть — снеговое, за счёт гималайских снегов. Длина  2700 км.</a:t>
            </a:r>
            <a:endParaRPr lang="en-US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36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0"/>
            <a:ext cx="12238980" cy="7725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КЛИМАТ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03EDD9-DC93-465F-B415-42ACB35F26CA}"/>
              </a:ext>
            </a:extLst>
          </p:cNvPr>
          <p:cNvSpPr/>
          <p:nvPr/>
        </p:nvSpPr>
        <p:spPr>
          <a:xfrm>
            <a:off x="0" y="-1"/>
            <a:ext cx="12238981" cy="1470213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Реки бассейна Атлантического океана не образуют крупных систем, имеют меньший и более равномерный сток, разнообразные источники питания. Самая крупная река этого бассейна — Дунай ( 2850  км), она протекает по территории или является границей  10 -и стран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252EB4-BB3D-4F0B-8BE5-9A3EF81787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17" r="55994" b="43791"/>
          <a:stretch/>
        </p:blipFill>
        <p:spPr>
          <a:xfrm>
            <a:off x="301088" y="1972270"/>
            <a:ext cx="4521924" cy="44285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CDF2B2-3178-493B-834B-749DBC8B7C8F}"/>
              </a:ext>
            </a:extLst>
          </p:cNvPr>
          <p:cNvSpPr txBox="1"/>
          <p:nvPr/>
        </p:nvSpPr>
        <p:spPr>
          <a:xfrm>
            <a:off x="5163672" y="1551238"/>
            <a:ext cx="64403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Дунай -  вторая по протяжённости река </a:t>
            </a:r>
          </a:p>
          <a:p>
            <a:pPr algn="ctr"/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Европе, «интернациональная» река. Длина — 2860 км.</a:t>
            </a:r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A948EE-96C6-4D3A-9C4C-E73F4508F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672" y="2849105"/>
            <a:ext cx="6440370" cy="373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8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0"/>
            <a:ext cx="12238980" cy="7725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КЛИМАТ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03EDD9-DC93-465F-B415-42ACB35F26CA}"/>
              </a:ext>
            </a:extLst>
          </p:cNvPr>
          <p:cNvSpPr/>
          <p:nvPr/>
        </p:nvSpPr>
        <p:spPr>
          <a:xfrm>
            <a:off x="0" y="-1"/>
            <a:ext cx="12238981" cy="1828801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Бассейн Северного Ледовитого океана занимает северную окраину Евразии. Крупнейшие реки этого бассейна — Лена, Обь, Енисей — берут начало в горах, текут по равнинам с юга на север. Питаются они талыми снеговыми, дождевыми и ледниковыми водами. Зимой замерзают, а многие их некрупные притоки промерзают до дна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B9B5D3-B2C6-4190-92DB-4D1B8F6F67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50" t="3660" r="19506" b="49344"/>
          <a:stretch/>
        </p:blipFill>
        <p:spPr>
          <a:xfrm>
            <a:off x="322729" y="2138082"/>
            <a:ext cx="5199530" cy="36710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0AE7F6-1F1C-4F7E-B366-814D6D885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080" y="2138081"/>
            <a:ext cx="2939614" cy="16692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D78F3F-BB40-451E-BF34-2C4B4D6F7EB7}"/>
              </a:ext>
            </a:extLst>
          </p:cNvPr>
          <p:cNvSpPr txBox="1"/>
          <p:nvPr/>
        </p:nvSpPr>
        <p:spPr>
          <a:xfrm>
            <a:off x="5774080" y="3807372"/>
            <a:ext cx="62394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Лена — самая полноводная река в России, третья по длине. Её длина превышает 4400 километров, что ставить её на десятое место в списке самых длинных рек мира.</a:t>
            </a:r>
            <a:endParaRPr lang="en-US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54D2C4-EA1E-40E7-9D64-7A752FE17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3797" y="2138081"/>
            <a:ext cx="3089841" cy="16692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41A994-53A6-4E49-A14E-5FD3FD44EC2F}"/>
              </a:ext>
            </a:extLst>
          </p:cNvPr>
          <p:cNvSpPr txBox="1"/>
          <p:nvPr/>
        </p:nvSpPr>
        <p:spPr>
          <a:xfrm>
            <a:off x="322729" y="5809129"/>
            <a:ext cx="54513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Обь входит в тройку самых длинных рек в России – 5410 км. Питание Оби преимущественно снеговое. </a:t>
            </a:r>
            <a:endParaRPr lang="en-US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EABB12-760F-41F2-ABE8-CA793307C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3797" y="5130811"/>
            <a:ext cx="3089841" cy="16692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305BDFC-F422-46BF-BB48-DFEFBA26E3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4079" y="5125955"/>
            <a:ext cx="2939614" cy="16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6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8496</TotalTime>
  <Words>858</Words>
  <Application>Microsoft Office PowerPoint</Application>
  <PresentationFormat>Широкоэкранный</PresentationFormat>
  <Paragraphs>100</Paragraphs>
  <Slides>18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WINDOWS 10</cp:lastModifiedBy>
  <cp:revision>1477</cp:revision>
  <dcterms:created xsi:type="dcterms:W3CDTF">2020-04-09T12:18:10Z</dcterms:created>
  <dcterms:modified xsi:type="dcterms:W3CDTF">2021-02-24T08:57:40Z</dcterms:modified>
</cp:coreProperties>
</file>