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641" r:id="rId2"/>
    <p:sldId id="418" r:id="rId3"/>
    <p:sldId id="624" r:id="rId4"/>
    <p:sldId id="789" r:id="rId5"/>
    <p:sldId id="791" r:id="rId6"/>
    <p:sldId id="792" r:id="rId7"/>
    <p:sldId id="788" r:id="rId8"/>
    <p:sldId id="790" r:id="rId9"/>
    <p:sldId id="669" r:id="rId10"/>
    <p:sldId id="670" r:id="rId11"/>
    <p:sldId id="672" r:id="rId12"/>
    <p:sldId id="657" r:id="rId13"/>
    <p:sldId id="643" r:id="rId14"/>
    <p:sldId id="673" r:id="rId15"/>
    <p:sldId id="642" r:id="rId16"/>
    <p:sldId id="659" r:id="rId17"/>
    <p:sldId id="658" r:id="rId18"/>
    <p:sldId id="674" r:id="rId19"/>
    <p:sldId id="675" r:id="rId20"/>
    <p:sldId id="770" r:id="rId21"/>
    <p:sldId id="667" r:id="rId22"/>
    <p:sldId id="773" r:id="rId23"/>
    <p:sldId id="786" r:id="rId24"/>
    <p:sldId id="661" r:id="rId25"/>
    <p:sldId id="660" r:id="rId26"/>
    <p:sldId id="676" r:id="rId27"/>
    <p:sldId id="677" r:id="rId28"/>
    <p:sldId id="558" r:id="rId29"/>
    <p:sldId id="678" r:id="rId30"/>
    <p:sldId id="417" r:id="rId31"/>
    <p:sldId id="787" r:id="rId3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641"/>
            <p14:sldId id="418"/>
            <p14:sldId id="624"/>
            <p14:sldId id="789"/>
            <p14:sldId id="791"/>
            <p14:sldId id="792"/>
            <p14:sldId id="788"/>
            <p14:sldId id="790"/>
            <p14:sldId id="669"/>
            <p14:sldId id="670"/>
            <p14:sldId id="672"/>
            <p14:sldId id="657"/>
            <p14:sldId id="643"/>
            <p14:sldId id="673"/>
            <p14:sldId id="642"/>
            <p14:sldId id="659"/>
            <p14:sldId id="658"/>
            <p14:sldId id="674"/>
            <p14:sldId id="675"/>
            <p14:sldId id="770"/>
            <p14:sldId id="667"/>
            <p14:sldId id="773"/>
            <p14:sldId id="786"/>
            <p14:sldId id="661"/>
            <p14:sldId id="660"/>
            <p14:sldId id="676"/>
            <p14:sldId id="677"/>
            <p14:sldId id="558"/>
            <p14:sldId id="678"/>
            <p14:sldId id="417"/>
            <p14:sldId id="78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10" initials="W1" lastIdx="1" clrIdx="0">
    <p:extLst>
      <p:ext uri="{19B8F6BF-5375-455C-9EA6-DF929625EA0E}">
        <p15:presenceInfo xmlns:p15="http://schemas.microsoft.com/office/powerpoint/2012/main" userId="WINDOWS 10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CC"/>
    <a:srgbClr val="149C2E"/>
    <a:srgbClr val="19C139"/>
    <a:srgbClr val="A80058"/>
    <a:srgbClr val="0033CC"/>
    <a:srgbClr val="008000"/>
    <a:srgbClr val="000000"/>
    <a:srgbClr val="006666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95" autoAdjust="0"/>
    <p:restoredTop sz="80110" autoAdjust="0"/>
  </p:normalViewPr>
  <p:slideViewPr>
    <p:cSldViewPr snapToGrid="0">
      <p:cViewPr varScale="1">
        <p:scale>
          <a:sx n="54" d="100"/>
          <a:sy n="54" d="100"/>
        </p:scale>
        <p:origin x="1536" y="96"/>
      </p:cViewPr>
      <p:guideLst>
        <p:guide orient="horz" pos="2115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2C47F5-6AAC-4341-A3BC-3AF22EB431B0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CF7AC78-8664-43E7-95C3-2E69F6978AFF}">
      <dgm:prSet phldrT="[Текст]" custT="1"/>
      <dgm:spPr/>
      <dgm:t>
        <a:bodyPr/>
        <a:lstStyle/>
        <a:p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ОСНОВНЫМИ СВОЙСТВАМИ</a:t>
          </a:r>
        </a:p>
      </dgm:t>
    </dgm:pt>
    <dgm:pt modelId="{C308638D-1E99-4064-B05A-448599AB3463}" type="parTrans" cxnId="{F85B3B50-9CCF-4017-B4E1-B54A1DDF2883}">
      <dgm:prSet/>
      <dgm:spPr/>
      <dgm:t>
        <a:bodyPr/>
        <a:lstStyle/>
        <a:p>
          <a:endParaRPr lang="ru-RU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F6888BF-C46E-4D55-8C0B-604A85FB5E7C}" type="sibTrans" cxnId="{F85B3B50-9CCF-4017-B4E1-B54A1DDF2883}">
      <dgm:prSet/>
      <dgm:spPr/>
      <dgm:t>
        <a:bodyPr/>
        <a:lstStyle/>
        <a:p>
          <a:endParaRPr lang="ru-RU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4130079-A0C2-4938-9CFB-C129C55DE706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ГЕОГРАФИЧЕСКИМ ПОЛОЖЕНИЕМ</a:t>
          </a:r>
        </a:p>
      </dgm:t>
    </dgm:pt>
    <dgm:pt modelId="{3F484C4C-AF7D-4EBA-890C-F1E074795101}" type="parTrans" cxnId="{072ADC7C-EFF8-46A2-81B2-8FBF75B3B07D}">
      <dgm:prSet/>
      <dgm:spPr/>
      <dgm:t>
        <a:bodyPr/>
        <a:lstStyle/>
        <a:p>
          <a:endParaRPr lang="ru-RU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8CD3CFE-4090-4690-B432-F660ECEFF97D}" type="sibTrans" cxnId="{072ADC7C-EFF8-46A2-81B2-8FBF75B3B07D}">
      <dgm:prSet/>
      <dgm:spPr/>
      <dgm:t>
        <a:bodyPr/>
        <a:lstStyle/>
        <a:p>
          <a:endParaRPr lang="ru-RU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059AA3A-DBF7-489F-861D-539C63A992FD}">
      <dgm:prSet phldrT="[Текст]" custT="1"/>
      <dgm:spPr/>
      <dgm:t>
        <a:bodyPr/>
        <a:lstStyle/>
        <a:p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ИСТОРИЯ ИЗУЧЕННОСТИ</a:t>
          </a:r>
        </a:p>
      </dgm:t>
    </dgm:pt>
    <dgm:pt modelId="{22E43125-241E-4204-AABC-0A6B5D104B31}" type="parTrans" cxnId="{472529F0-0963-45C7-9780-901776F99DD9}">
      <dgm:prSet/>
      <dgm:spPr/>
      <dgm:t>
        <a:bodyPr/>
        <a:lstStyle/>
        <a:p>
          <a:endParaRPr lang="ru-RU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A81A5D5-236F-458A-9909-32110E4B3C9D}" type="sibTrans" cxnId="{472529F0-0963-45C7-9780-901776F99DD9}">
      <dgm:prSet/>
      <dgm:spPr/>
      <dgm:t>
        <a:bodyPr/>
        <a:lstStyle/>
        <a:p>
          <a:endParaRPr lang="ru-RU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BD29492-7057-4B4E-9D84-E739C8ABB464}">
      <dgm:prSet custT="1"/>
      <dgm:spPr/>
      <dgm:t>
        <a:bodyPr/>
        <a:lstStyle/>
        <a:p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ГЕОЛОГИЧЕСКОЕ СТРОЕНИЕ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ПОЛЕЗНЫМИ ИСКОПАЕМЫМИ</a:t>
          </a:r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РЕЛЬЕФОМ</a:t>
          </a:r>
        </a:p>
      </dgm:t>
    </dgm:pt>
    <dgm:pt modelId="{BB963676-ACC1-418B-8879-B7DBF4876BC2}" type="parTrans" cxnId="{C541FEB0-DF83-4A36-B809-B56C643F88C8}">
      <dgm:prSet/>
      <dgm:spPr/>
      <dgm:t>
        <a:bodyPr/>
        <a:lstStyle/>
        <a:p>
          <a:endParaRPr lang="ru-RU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8D5DB3A-448D-48F2-80C3-4F165A1ED9F5}" type="sibTrans" cxnId="{C541FEB0-DF83-4A36-B809-B56C643F88C8}">
      <dgm:prSet/>
      <dgm:spPr/>
      <dgm:t>
        <a:bodyPr/>
        <a:lstStyle/>
        <a:p>
          <a:endParaRPr lang="ru-RU" sz="2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72EDB40-77F2-42C6-A4BA-5D2ACCBCA5FC}" type="pres">
      <dgm:prSet presAssocID="{4C2C47F5-6AAC-4341-A3BC-3AF22EB431B0}" presName="Name0" presStyleCnt="0">
        <dgm:presLayoutVars>
          <dgm:chMax val="7"/>
          <dgm:chPref val="7"/>
          <dgm:dir/>
        </dgm:presLayoutVars>
      </dgm:prSet>
      <dgm:spPr/>
    </dgm:pt>
    <dgm:pt modelId="{0ED54BC2-CFB8-4CE3-835B-7CC0ACF4EC60}" type="pres">
      <dgm:prSet presAssocID="{4C2C47F5-6AAC-4341-A3BC-3AF22EB431B0}" presName="Name1" presStyleCnt="0"/>
      <dgm:spPr/>
    </dgm:pt>
    <dgm:pt modelId="{4CBC4C8F-0C14-4FFA-A1EB-68031F2094B5}" type="pres">
      <dgm:prSet presAssocID="{4C2C47F5-6AAC-4341-A3BC-3AF22EB431B0}" presName="cycle" presStyleCnt="0"/>
      <dgm:spPr/>
    </dgm:pt>
    <dgm:pt modelId="{2BE2DDFF-D336-41AD-B2B0-5CA8294810DF}" type="pres">
      <dgm:prSet presAssocID="{4C2C47F5-6AAC-4341-A3BC-3AF22EB431B0}" presName="srcNode" presStyleLbl="node1" presStyleIdx="0" presStyleCnt="4"/>
      <dgm:spPr/>
    </dgm:pt>
    <dgm:pt modelId="{6C71938F-0DD3-4BCE-8772-5B33F44F5AC6}" type="pres">
      <dgm:prSet presAssocID="{4C2C47F5-6AAC-4341-A3BC-3AF22EB431B0}" presName="conn" presStyleLbl="parChTrans1D2" presStyleIdx="0" presStyleCnt="1"/>
      <dgm:spPr/>
    </dgm:pt>
    <dgm:pt modelId="{C1B5F98C-42B3-4225-9695-C004CEC37CAC}" type="pres">
      <dgm:prSet presAssocID="{4C2C47F5-6AAC-4341-A3BC-3AF22EB431B0}" presName="extraNode" presStyleLbl="node1" presStyleIdx="0" presStyleCnt="4"/>
      <dgm:spPr/>
    </dgm:pt>
    <dgm:pt modelId="{1F1A7FA3-1418-4703-B01A-F581247AE70C}" type="pres">
      <dgm:prSet presAssocID="{4C2C47F5-6AAC-4341-A3BC-3AF22EB431B0}" presName="dstNode" presStyleLbl="node1" presStyleIdx="0" presStyleCnt="4"/>
      <dgm:spPr/>
    </dgm:pt>
    <dgm:pt modelId="{49DB3445-41D2-403E-A9A8-15195F48272B}" type="pres">
      <dgm:prSet presAssocID="{9CF7AC78-8664-43E7-95C3-2E69F6978AFF}" presName="text_1" presStyleLbl="node1" presStyleIdx="0" presStyleCnt="4">
        <dgm:presLayoutVars>
          <dgm:bulletEnabled val="1"/>
        </dgm:presLayoutVars>
      </dgm:prSet>
      <dgm:spPr/>
    </dgm:pt>
    <dgm:pt modelId="{2771E5FD-696C-47C3-8458-1DFCFC5A8FE6}" type="pres">
      <dgm:prSet presAssocID="{9CF7AC78-8664-43E7-95C3-2E69F6978AFF}" presName="accent_1" presStyleCnt="0"/>
      <dgm:spPr/>
    </dgm:pt>
    <dgm:pt modelId="{DD2C4514-8196-44F3-AEFD-C878E137F15F}" type="pres">
      <dgm:prSet presAssocID="{9CF7AC78-8664-43E7-95C3-2E69F6978AFF}" presName="accentRepeatNode" presStyleLbl="solidFgAcc1" presStyleIdx="0" presStyleCnt="4"/>
      <dgm:spPr>
        <a:blipFill rotWithShape="0">
          <a:blip xmlns:r="http://schemas.openxmlformats.org/officeDocument/2006/relationships" r:embed="rId1"/>
          <a:srcRect/>
          <a:stretch>
            <a:fillRect l="-9000" r="-9000"/>
          </a:stretch>
        </a:blipFill>
      </dgm:spPr>
    </dgm:pt>
    <dgm:pt modelId="{4E44D6FA-4D64-40D0-B130-A3FC5146E0D6}" type="pres">
      <dgm:prSet presAssocID="{B4130079-A0C2-4938-9CFB-C129C55DE706}" presName="text_2" presStyleLbl="node1" presStyleIdx="1" presStyleCnt="4" custScaleX="98984" custScaleY="100809">
        <dgm:presLayoutVars>
          <dgm:bulletEnabled val="1"/>
        </dgm:presLayoutVars>
      </dgm:prSet>
      <dgm:spPr/>
    </dgm:pt>
    <dgm:pt modelId="{5FD3551A-4E05-4735-B34B-4CC3AA299F3E}" type="pres">
      <dgm:prSet presAssocID="{B4130079-A0C2-4938-9CFB-C129C55DE706}" presName="accent_2" presStyleCnt="0"/>
      <dgm:spPr/>
    </dgm:pt>
    <dgm:pt modelId="{3FF523FB-8E08-4A14-B93E-E824CD441555}" type="pres">
      <dgm:prSet presAssocID="{B4130079-A0C2-4938-9CFB-C129C55DE706}" presName="accentRepeatNode" presStyleLbl="solidFgAcc1" presStyleIdx="1" presStyleCnt="4"/>
      <dgm:spPr>
        <a:blipFill rotWithShape="0">
          <a:blip xmlns:r="http://schemas.openxmlformats.org/officeDocument/2006/relationships" r:embed="rId2"/>
          <a:srcRect/>
          <a:stretch>
            <a:fillRect l="-30000" r="-30000"/>
          </a:stretch>
        </a:blipFill>
      </dgm:spPr>
    </dgm:pt>
    <dgm:pt modelId="{3B07D9ED-17A7-4E68-A041-6E0350DF7893}" type="pres">
      <dgm:prSet presAssocID="{9059AA3A-DBF7-489F-861D-539C63A992FD}" presName="text_3" presStyleLbl="node1" presStyleIdx="2" presStyleCnt="4">
        <dgm:presLayoutVars>
          <dgm:bulletEnabled val="1"/>
        </dgm:presLayoutVars>
      </dgm:prSet>
      <dgm:spPr/>
    </dgm:pt>
    <dgm:pt modelId="{2AB91F75-EBEC-44E6-BE78-43A6658762A3}" type="pres">
      <dgm:prSet presAssocID="{9059AA3A-DBF7-489F-861D-539C63A992FD}" presName="accent_3" presStyleCnt="0"/>
      <dgm:spPr/>
    </dgm:pt>
    <dgm:pt modelId="{AFBCFC25-00CE-4DD9-B468-38B567D3D019}" type="pres">
      <dgm:prSet presAssocID="{9059AA3A-DBF7-489F-861D-539C63A992FD}" presName="accentRepeatNode" presStyleLbl="solidFgAcc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776DD715-9F2E-4732-9558-05104E925C2E}" type="pres">
      <dgm:prSet presAssocID="{1BD29492-7057-4B4E-9D84-E739C8ABB464}" presName="text_4" presStyleLbl="node1" presStyleIdx="3" presStyleCnt="4">
        <dgm:presLayoutVars>
          <dgm:bulletEnabled val="1"/>
        </dgm:presLayoutVars>
      </dgm:prSet>
      <dgm:spPr/>
    </dgm:pt>
    <dgm:pt modelId="{84180D8D-85C0-4945-A225-369A097D20AB}" type="pres">
      <dgm:prSet presAssocID="{1BD29492-7057-4B4E-9D84-E739C8ABB464}" presName="accent_4" presStyleCnt="0"/>
      <dgm:spPr/>
    </dgm:pt>
    <dgm:pt modelId="{0D28CA85-B0AC-48AA-B73D-2FEAF2306343}" type="pres">
      <dgm:prSet presAssocID="{1BD29492-7057-4B4E-9D84-E739C8ABB464}" presName="accentRepeatNode" presStyleLbl="solidFgAcc1" presStyleIdx="3" presStyleCnt="4"/>
      <dgm:spPr>
        <a:blipFill rotWithShape="0">
          <a:blip xmlns:r="http://schemas.openxmlformats.org/officeDocument/2006/relationships" r:embed="rId4"/>
          <a:srcRect/>
          <a:stretch>
            <a:fillRect l="-30000" r="-30000"/>
          </a:stretch>
        </a:blipFill>
      </dgm:spPr>
    </dgm:pt>
  </dgm:ptLst>
  <dgm:cxnLst>
    <dgm:cxn modelId="{03753016-7A77-42C3-BD65-BF97807F54DB}" type="presOf" srcId="{9059AA3A-DBF7-489F-861D-539C63A992FD}" destId="{3B07D9ED-17A7-4E68-A041-6E0350DF7893}" srcOrd="0" destOrd="0" presId="urn:microsoft.com/office/officeart/2008/layout/VerticalCurvedList"/>
    <dgm:cxn modelId="{12A2B917-572A-4C57-8272-C23ABA48178C}" type="presOf" srcId="{B4130079-A0C2-4938-9CFB-C129C55DE706}" destId="{4E44D6FA-4D64-40D0-B130-A3FC5146E0D6}" srcOrd="0" destOrd="0" presId="urn:microsoft.com/office/officeart/2008/layout/VerticalCurvedList"/>
    <dgm:cxn modelId="{7D88C422-7A44-41EC-98AD-2F91FD8D647E}" type="presOf" srcId="{CF6888BF-C46E-4D55-8C0B-604A85FB5E7C}" destId="{6C71938F-0DD3-4BCE-8772-5B33F44F5AC6}" srcOrd="0" destOrd="0" presId="urn:microsoft.com/office/officeart/2008/layout/VerticalCurvedList"/>
    <dgm:cxn modelId="{F85B3B50-9CCF-4017-B4E1-B54A1DDF2883}" srcId="{4C2C47F5-6AAC-4341-A3BC-3AF22EB431B0}" destId="{9CF7AC78-8664-43E7-95C3-2E69F6978AFF}" srcOrd="0" destOrd="0" parTransId="{C308638D-1E99-4064-B05A-448599AB3463}" sibTransId="{CF6888BF-C46E-4D55-8C0B-604A85FB5E7C}"/>
    <dgm:cxn modelId="{117A5657-6C3B-46A2-8087-AD26D175F381}" type="presOf" srcId="{1BD29492-7057-4B4E-9D84-E739C8ABB464}" destId="{776DD715-9F2E-4732-9558-05104E925C2E}" srcOrd="0" destOrd="0" presId="urn:microsoft.com/office/officeart/2008/layout/VerticalCurvedList"/>
    <dgm:cxn modelId="{072ADC7C-EFF8-46A2-81B2-8FBF75B3B07D}" srcId="{4C2C47F5-6AAC-4341-A3BC-3AF22EB431B0}" destId="{B4130079-A0C2-4938-9CFB-C129C55DE706}" srcOrd="1" destOrd="0" parTransId="{3F484C4C-AF7D-4EBA-890C-F1E074795101}" sibTransId="{08CD3CFE-4090-4690-B432-F660ECEFF97D}"/>
    <dgm:cxn modelId="{F24B628F-5785-4DF0-8E5A-B40DC4D9B773}" type="presOf" srcId="{9CF7AC78-8664-43E7-95C3-2E69F6978AFF}" destId="{49DB3445-41D2-403E-A9A8-15195F48272B}" srcOrd="0" destOrd="0" presId="urn:microsoft.com/office/officeart/2008/layout/VerticalCurvedList"/>
    <dgm:cxn modelId="{C541FEB0-DF83-4A36-B809-B56C643F88C8}" srcId="{4C2C47F5-6AAC-4341-A3BC-3AF22EB431B0}" destId="{1BD29492-7057-4B4E-9D84-E739C8ABB464}" srcOrd="3" destOrd="0" parTransId="{BB963676-ACC1-418B-8879-B7DBF4876BC2}" sibTransId="{38D5DB3A-448D-48F2-80C3-4F165A1ED9F5}"/>
    <dgm:cxn modelId="{97772FD7-786B-4CAA-B90D-CFE335783D41}" type="presOf" srcId="{4C2C47F5-6AAC-4341-A3BC-3AF22EB431B0}" destId="{772EDB40-77F2-42C6-A4BA-5D2ACCBCA5FC}" srcOrd="0" destOrd="0" presId="urn:microsoft.com/office/officeart/2008/layout/VerticalCurvedList"/>
    <dgm:cxn modelId="{472529F0-0963-45C7-9780-901776F99DD9}" srcId="{4C2C47F5-6AAC-4341-A3BC-3AF22EB431B0}" destId="{9059AA3A-DBF7-489F-861D-539C63A992FD}" srcOrd="2" destOrd="0" parTransId="{22E43125-241E-4204-AABC-0A6B5D104B31}" sibTransId="{FA81A5D5-236F-458A-9909-32110E4B3C9D}"/>
    <dgm:cxn modelId="{255938F9-6330-4689-9693-B006715B8F01}" type="presParOf" srcId="{772EDB40-77F2-42C6-A4BA-5D2ACCBCA5FC}" destId="{0ED54BC2-CFB8-4CE3-835B-7CC0ACF4EC60}" srcOrd="0" destOrd="0" presId="urn:microsoft.com/office/officeart/2008/layout/VerticalCurvedList"/>
    <dgm:cxn modelId="{6F9DBA94-A56B-4D67-9E8C-3FC8288584FD}" type="presParOf" srcId="{0ED54BC2-CFB8-4CE3-835B-7CC0ACF4EC60}" destId="{4CBC4C8F-0C14-4FFA-A1EB-68031F2094B5}" srcOrd="0" destOrd="0" presId="urn:microsoft.com/office/officeart/2008/layout/VerticalCurvedList"/>
    <dgm:cxn modelId="{069CCA18-DF06-46E7-AA81-E6C47851C5A4}" type="presParOf" srcId="{4CBC4C8F-0C14-4FFA-A1EB-68031F2094B5}" destId="{2BE2DDFF-D336-41AD-B2B0-5CA8294810DF}" srcOrd="0" destOrd="0" presId="urn:microsoft.com/office/officeart/2008/layout/VerticalCurvedList"/>
    <dgm:cxn modelId="{B67A60ED-3CBB-45E7-B283-2952A317B37A}" type="presParOf" srcId="{4CBC4C8F-0C14-4FFA-A1EB-68031F2094B5}" destId="{6C71938F-0DD3-4BCE-8772-5B33F44F5AC6}" srcOrd="1" destOrd="0" presId="urn:microsoft.com/office/officeart/2008/layout/VerticalCurvedList"/>
    <dgm:cxn modelId="{44284BDE-2253-4FDC-800B-A6A2439ED54A}" type="presParOf" srcId="{4CBC4C8F-0C14-4FFA-A1EB-68031F2094B5}" destId="{C1B5F98C-42B3-4225-9695-C004CEC37CAC}" srcOrd="2" destOrd="0" presId="urn:microsoft.com/office/officeart/2008/layout/VerticalCurvedList"/>
    <dgm:cxn modelId="{88C40A9A-9824-434A-95F0-B5363E1F3FFD}" type="presParOf" srcId="{4CBC4C8F-0C14-4FFA-A1EB-68031F2094B5}" destId="{1F1A7FA3-1418-4703-B01A-F581247AE70C}" srcOrd="3" destOrd="0" presId="urn:microsoft.com/office/officeart/2008/layout/VerticalCurvedList"/>
    <dgm:cxn modelId="{6A484F3F-7936-49F8-9B1A-3E9D20579521}" type="presParOf" srcId="{0ED54BC2-CFB8-4CE3-835B-7CC0ACF4EC60}" destId="{49DB3445-41D2-403E-A9A8-15195F48272B}" srcOrd="1" destOrd="0" presId="urn:microsoft.com/office/officeart/2008/layout/VerticalCurvedList"/>
    <dgm:cxn modelId="{3EC59DA8-2939-47B8-9B72-6FA38F89778D}" type="presParOf" srcId="{0ED54BC2-CFB8-4CE3-835B-7CC0ACF4EC60}" destId="{2771E5FD-696C-47C3-8458-1DFCFC5A8FE6}" srcOrd="2" destOrd="0" presId="urn:microsoft.com/office/officeart/2008/layout/VerticalCurvedList"/>
    <dgm:cxn modelId="{56278258-5EDE-4D73-A3A9-3F53C21F2C6B}" type="presParOf" srcId="{2771E5FD-696C-47C3-8458-1DFCFC5A8FE6}" destId="{DD2C4514-8196-44F3-AEFD-C878E137F15F}" srcOrd="0" destOrd="0" presId="urn:microsoft.com/office/officeart/2008/layout/VerticalCurvedList"/>
    <dgm:cxn modelId="{C2FF629D-7869-4FAA-88E2-7EE28258423A}" type="presParOf" srcId="{0ED54BC2-CFB8-4CE3-835B-7CC0ACF4EC60}" destId="{4E44D6FA-4D64-40D0-B130-A3FC5146E0D6}" srcOrd="3" destOrd="0" presId="urn:microsoft.com/office/officeart/2008/layout/VerticalCurvedList"/>
    <dgm:cxn modelId="{B8B437C6-9325-4B2B-8E11-A7F3FB462798}" type="presParOf" srcId="{0ED54BC2-CFB8-4CE3-835B-7CC0ACF4EC60}" destId="{5FD3551A-4E05-4735-B34B-4CC3AA299F3E}" srcOrd="4" destOrd="0" presId="urn:microsoft.com/office/officeart/2008/layout/VerticalCurvedList"/>
    <dgm:cxn modelId="{87152778-54A1-418F-BD59-FE80E3E6319E}" type="presParOf" srcId="{5FD3551A-4E05-4735-B34B-4CC3AA299F3E}" destId="{3FF523FB-8E08-4A14-B93E-E824CD441555}" srcOrd="0" destOrd="0" presId="urn:microsoft.com/office/officeart/2008/layout/VerticalCurvedList"/>
    <dgm:cxn modelId="{1F9AF621-ADEC-4067-BE46-13FFD65EF183}" type="presParOf" srcId="{0ED54BC2-CFB8-4CE3-835B-7CC0ACF4EC60}" destId="{3B07D9ED-17A7-4E68-A041-6E0350DF7893}" srcOrd="5" destOrd="0" presId="urn:microsoft.com/office/officeart/2008/layout/VerticalCurvedList"/>
    <dgm:cxn modelId="{0ACF08B1-4F61-49A3-B615-5EB0CD5F41D6}" type="presParOf" srcId="{0ED54BC2-CFB8-4CE3-835B-7CC0ACF4EC60}" destId="{2AB91F75-EBEC-44E6-BE78-43A6658762A3}" srcOrd="6" destOrd="0" presId="urn:microsoft.com/office/officeart/2008/layout/VerticalCurvedList"/>
    <dgm:cxn modelId="{2379591D-0DCA-436F-8AB5-A99D4717084A}" type="presParOf" srcId="{2AB91F75-EBEC-44E6-BE78-43A6658762A3}" destId="{AFBCFC25-00CE-4DD9-B468-38B567D3D019}" srcOrd="0" destOrd="0" presId="urn:microsoft.com/office/officeart/2008/layout/VerticalCurvedList"/>
    <dgm:cxn modelId="{559929CC-4FC7-4EC3-BDF6-5E03FDE0B05E}" type="presParOf" srcId="{0ED54BC2-CFB8-4CE3-835B-7CC0ACF4EC60}" destId="{776DD715-9F2E-4732-9558-05104E925C2E}" srcOrd="7" destOrd="0" presId="urn:microsoft.com/office/officeart/2008/layout/VerticalCurvedList"/>
    <dgm:cxn modelId="{7BA43CDD-D074-4734-A5FF-1D8D5D8F780D}" type="presParOf" srcId="{0ED54BC2-CFB8-4CE3-835B-7CC0ACF4EC60}" destId="{84180D8D-85C0-4945-A225-369A097D20AB}" srcOrd="8" destOrd="0" presId="urn:microsoft.com/office/officeart/2008/layout/VerticalCurvedList"/>
    <dgm:cxn modelId="{68EF9322-9B5F-4C39-A87C-10319FAB1158}" type="presParOf" srcId="{84180D8D-85C0-4945-A225-369A097D20AB}" destId="{0D28CA85-B0AC-48AA-B73D-2FEAF2306343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71938F-0DD3-4BCE-8772-5B33F44F5AC6}">
      <dsp:nvSpPr>
        <dsp:cNvPr id="0" name=""/>
        <dsp:cNvSpPr/>
      </dsp:nvSpPr>
      <dsp:spPr>
        <a:xfrm>
          <a:off x="-6673197" y="-1020450"/>
          <a:ext cx="7942354" cy="7942354"/>
        </a:xfrm>
        <a:prstGeom prst="blockArc">
          <a:avLst>
            <a:gd name="adj1" fmla="val 18900000"/>
            <a:gd name="adj2" fmla="val 2700000"/>
            <a:gd name="adj3" fmla="val 272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DB3445-41D2-403E-A9A8-15195F48272B}">
      <dsp:nvSpPr>
        <dsp:cNvPr id="0" name=""/>
        <dsp:cNvSpPr/>
      </dsp:nvSpPr>
      <dsp:spPr>
        <a:xfrm>
          <a:off x="664097" y="453703"/>
          <a:ext cx="6134545" cy="90787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629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ОСНОВНЫМИ СВОЙСТВАМИ</a:t>
          </a:r>
        </a:p>
      </dsp:txBody>
      <dsp:txXfrm>
        <a:off x="664097" y="453703"/>
        <a:ext cx="6134545" cy="907879"/>
      </dsp:txXfrm>
    </dsp:sp>
    <dsp:sp modelId="{DD2C4514-8196-44F3-AEFD-C878E137F15F}">
      <dsp:nvSpPr>
        <dsp:cNvPr id="0" name=""/>
        <dsp:cNvSpPr/>
      </dsp:nvSpPr>
      <dsp:spPr>
        <a:xfrm>
          <a:off x="96672" y="340218"/>
          <a:ext cx="1134849" cy="1134849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 l="-9000" r="-9000"/>
          </a:stretch>
        </a:blip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44D6FA-4D64-40D0-B130-A3FC5146E0D6}">
      <dsp:nvSpPr>
        <dsp:cNvPr id="0" name=""/>
        <dsp:cNvSpPr/>
      </dsp:nvSpPr>
      <dsp:spPr>
        <a:xfrm>
          <a:off x="1213124" y="1812086"/>
          <a:ext cx="5556998" cy="915224"/>
        </a:xfrm>
        <a:prstGeom prst="rect">
          <a:avLst/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629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ГЕОГРАФИЧЕСКИМ ПОЛОЖЕНИЕМ</a:t>
          </a:r>
        </a:p>
      </dsp:txBody>
      <dsp:txXfrm>
        <a:off x="1213124" y="1812086"/>
        <a:ext cx="5556998" cy="915224"/>
      </dsp:txXfrm>
    </dsp:sp>
    <dsp:sp modelId="{3FF523FB-8E08-4A14-B93E-E824CD441555}">
      <dsp:nvSpPr>
        <dsp:cNvPr id="0" name=""/>
        <dsp:cNvSpPr/>
      </dsp:nvSpPr>
      <dsp:spPr>
        <a:xfrm>
          <a:off x="617180" y="1702274"/>
          <a:ext cx="1134849" cy="1134849"/>
        </a:xfrm>
        <a:prstGeom prst="ellipse">
          <a:avLst/>
        </a:prstGeom>
        <a:blipFill rotWithShape="0">
          <a:blip xmlns:r="http://schemas.openxmlformats.org/officeDocument/2006/relationships" r:embed="rId2"/>
          <a:srcRect/>
          <a:stretch>
            <a:fillRect l="-30000" r="-30000"/>
          </a:stretch>
        </a:blipFill>
        <a:ln w="12700" cap="flat" cmpd="sng" algn="ctr">
          <a:solidFill>
            <a:schemeClr val="accent4">
              <a:hueOff val="3266964"/>
              <a:satOff val="-13592"/>
              <a:lumOff val="32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07D9ED-17A7-4E68-A041-6E0350DF7893}">
      <dsp:nvSpPr>
        <dsp:cNvPr id="0" name=""/>
        <dsp:cNvSpPr/>
      </dsp:nvSpPr>
      <dsp:spPr>
        <a:xfrm>
          <a:off x="1184605" y="3177814"/>
          <a:ext cx="5614037" cy="907879"/>
        </a:xfrm>
        <a:prstGeom prst="rect">
          <a:avLst/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629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ИСТОРИЯ ИЗУЧЕННОСТИ</a:t>
          </a:r>
        </a:p>
      </dsp:txBody>
      <dsp:txXfrm>
        <a:off x="1184605" y="3177814"/>
        <a:ext cx="5614037" cy="907879"/>
      </dsp:txXfrm>
    </dsp:sp>
    <dsp:sp modelId="{AFBCFC25-00CE-4DD9-B468-38B567D3D019}">
      <dsp:nvSpPr>
        <dsp:cNvPr id="0" name=""/>
        <dsp:cNvSpPr/>
      </dsp:nvSpPr>
      <dsp:spPr>
        <a:xfrm>
          <a:off x="617180" y="3064329"/>
          <a:ext cx="1134849" cy="1134849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4">
              <a:hueOff val="6533927"/>
              <a:satOff val="-27185"/>
              <a:lumOff val="64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6DD715-9F2E-4732-9558-05104E925C2E}">
      <dsp:nvSpPr>
        <dsp:cNvPr id="0" name=""/>
        <dsp:cNvSpPr/>
      </dsp:nvSpPr>
      <dsp:spPr>
        <a:xfrm>
          <a:off x="664097" y="4539870"/>
          <a:ext cx="6134545" cy="907879"/>
        </a:xfrm>
        <a:prstGeom prst="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629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ГЕОЛОГИЧЕСКОЕ СТРОЕНИЕ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ПОЛЕЗНЫМИ ИСКОПАЕМЫМИ</a:t>
          </a: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РЕЛЬЕФОМ</a:t>
          </a:r>
        </a:p>
      </dsp:txBody>
      <dsp:txXfrm>
        <a:off x="664097" y="4539870"/>
        <a:ext cx="6134545" cy="907879"/>
      </dsp:txXfrm>
    </dsp:sp>
    <dsp:sp modelId="{0D28CA85-B0AC-48AA-B73D-2FEAF2306343}">
      <dsp:nvSpPr>
        <dsp:cNvPr id="0" name=""/>
        <dsp:cNvSpPr/>
      </dsp:nvSpPr>
      <dsp:spPr>
        <a:xfrm>
          <a:off x="96672" y="4426385"/>
          <a:ext cx="1134849" cy="1134849"/>
        </a:xfrm>
        <a:prstGeom prst="ellipse">
          <a:avLst/>
        </a:prstGeom>
        <a:blipFill rotWithShape="0">
          <a:blip xmlns:r="http://schemas.openxmlformats.org/officeDocument/2006/relationships" r:embed="rId4"/>
          <a:srcRect/>
          <a:stretch>
            <a:fillRect l="-30000" r="-30000"/>
          </a:stretch>
        </a:blip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FD875-137C-4C13-BA90-335D197E9F7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4894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FD875-137C-4C13-BA90-335D197E9F73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3656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FD875-137C-4C13-BA90-335D197E9F73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84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FD875-137C-4C13-BA90-335D197E9F7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871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FD875-137C-4C13-BA90-335D197E9F7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2368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FD875-137C-4C13-BA90-335D197E9F7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4429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FD875-137C-4C13-BA90-335D197E9F7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4469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FD875-137C-4C13-BA90-335D197E9F7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9813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FD875-137C-4C13-BA90-335D197E9F7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3687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FD875-137C-4C13-BA90-335D197E9F7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4855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68FD875-137C-4C13-BA90-335D197E9F73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424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12184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20992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>
              <a:solidFill>
                <a:srgbClr val="000099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93875" y="2485750"/>
            <a:ext cx="583862" cy="16533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93875" y="4525622"/>
            <a:ext cx="583862" cy="16533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141622" y="295880"/>
            <a:ext cx="6444404" cy="1262319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8000" kern="0" spc="21" dirty="0">
                <a:solidFill>
                  <a:sysClr val="window" lastClr="FFFFFF"/>
                </a:solidFill>
              </a:rPr>
              <a:t>ГЕОГРАФИЯ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2" name="object 9"/>
          <p:cNvSpPr>
            <a:spLocks noChangeArrowheads="1"/>
          </p:cNvSpPr>
          <p:nvPr/>
        </p:nvSpPr>
        <p:spPr bwMode="auto">
          <a:xfrm>
            <a:off x="8991600" y="126932"/>
            <a:ext cx="2171700" cy="1710601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defTabSz="1218848">
              <a:spcBef>
                <a:spcPts val="201"/>
              </a:spcBef>
              <a:defRPr/>
            </a:pPr>
            <a:endParaRPr lang="en-US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4" name="object 12"/>
          <p:cNvSpPr txBox="1"/>
          <p:nvPr/>
        </p:nvSpPr>
        <p:spPr>
          <a:xfrm>
            <a:off x="9115015" y="171436"/>
            <a:ext cx="2048285" cy="1549678"/>
          </a:xfrm>
          <a:prstGeom prst="rect">
            <a:avLst/>
          </a:prstGeom>
        </p:spPr>
        <p:txBody>
          <a:bodyPr wrap="square" lIns="0" tIns="33551" rIns="0" bIns="0">
            <a:spAutoFit/>
          </a:bodyPr>
          <a:lstStyle/>
          <a:p>
            <a:pPr algn="ctr" defTabSz="1218848"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lang="ru-RU" sz="4800" b="1" spc="21" dirty="0">
              <a:solidFill>
                <a:srgbClr val="FEFEFE"/>
              </a:solidFill>
              <a:latin typeface="Arial"/>
              <a:cs typeface="Arial"/>
            </a:endParaRPr>
          </a:p>
          <a:p>
            <a:pPr algn="ctr" defTabSz="1218848">
              <a:spcBef>
                <a:spcPts val="265"/>
              </a:spcBef>
              <a:defRPr/>
            </a:pPr>
            <a:r>
              <a:rPr lang="ru-RU" sz="4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0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779248" y="2485750"/>
            <a:ext cx="7992281" cy="341535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ru-RU" sz="4400" b="1" dirty="0">
                <a:solidFill>
                  <a:srgbClr val="000099"/>
                </a:solidFill>
                <a:latin typeface="Arial"/>
                <a:cs typeface="Arial"/>
              </a:rPr>
              <a:t>КЛИМАТ ЕВРАЗИИ.</a:t>
            </a:r>
          </a:p>
          <a:p>
            <a:pPr algn="ctr"/>
            <a:r>
              <a:rPr lang="ru-RU" sz="4400" b="1" dirty="0">
                <a:solidFill>
                  <a:srgbClr val="000099"/>
                </a:solidFill>
                <a:latin typeface="Arial"/>
                <a:cs typeface="Arial"/>
              </a:rPr>
              <a:t>ХОЛОДНЫЙ И УМЕРЕННЫЙ КЛИМАТИЧЕСКИЕ ПОЯСА ЕВРАЗИИ. ТЕПЛЫЕ КЛИМАТИЧЕСКИЕ ПОЯСА.</a:t>
            </a:r>
            <a:endParaRPr sz="4400" b="1" dirty="0">
              <a:solidFill>
                <a:srgbClr val="000099"/>
              </a:solidFill>
              <a:latin typeface="Arial"/>
              <a:cs typeface="Arial"/>
            </a:endParaRPr>
          </a:p>
        </p:txBody>
      </p:sp>
      <p:pic>
        <p:nvPicPr>
          <p:cNvPr id="11" name="Picture 2" descr="ASSALOMU ALAYKUM HURMATLI BILIMDONLAR va JAMOA AZOLARI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600" y="194733"/>
            <a:ext cx="1575000" cy="1575000"/>
          </a:xfrm>
          <a:prstGeom prst="rect">
            <a:avLst/>
          </a:prstGeom>
          <a:noFill/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C3FA89-0BC7-4A1B-9DAA-55E9D368A6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6377" y="4193428"/>
            <a:ext cx="2402428" cy="2099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822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7725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ОСОБЕННОСТИ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A7F453-6849-4605-A5EE-3DB35D0D8E50}"/>
              </a:ext>
            </a:extLst>
          </p:cNvPr>
          <p:cNvSpPr txBox="1"/>
          <p:nvPr/>
        </p:nvSpPr>
        <p:spPr>
          <a:xfrm>
            <a:off x="5279590" y="6159853"/>
            <a:ext cx="66826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Крупный остров Гренландия (2,2 млн. км²)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34B8494-7820-45A3-A701-2BFA31B4300F}"/>
              </a:ext>
            </a:extLst>
          </p:cNvPr>
          <p:cNvSpPr txBox="1"/>
          <p:nvPr/>
        </p:nvSpPr>
        <p:spPr>
          <a:xfrm>
            <a:off x="4775946" y="5636553"/>
            <a:ext cx="6879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Глубокое ущелье – каньон Колорадо, глубина – 2 км, протяженность – 320 км.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82EEAA-C903-461B-A381-456D0B548ADE}"/>
              </a:ext>
            </a:extLst>
          </p:cNvPr>
          <p:cNvSpPr txBox="1"/>
          <p:nvPr/>
        </p:nvSpPr>
        <p:spPr>
          <a:xfrm>
            <a:off x="6443827" y="1143095"/>
            <a:ext cx="574817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этом материке находятся 14 «восьмитысячников» - высочайших горных вершин планеты и даже все горы высотой 7 000 метров. </a:t>
            </a:r>
            <a:endParaRPr lang="en-US" sz="4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EE35BF3-1AE6-47A3-A300-064134D8A8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55" y="988352"/>
            <a:ext cx="6373538" cy="563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156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7725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ОСОБЕННОСТИ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A7F453-6849-4605-A5EE-3DB35D0D8E50}"/>
              </a:ext>
            </a:extLst>
          </p:cNvPr>
          <p:cNvSpPr txBox="1"/>
          <p:nvPr/>
        </p:nvSpPr>
        <p:spPr>
          <a:xfrm>
            <a:off x="5279590" y="6159853"/>
            <a:ext cx="66826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Крупный остров Гренландия (2,2 млн. км²)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34B8494-7820-45A3-A701-2BFA31B4300F}"/>
              </a:ext>
            </a:extLst>
          </p:cNvPr>
          <p:cNvSpPr txBox="1"/>
          <p:nvPr/>
        </p:nvSpPr>
        <p:spPr>
          <a:xfrm>
            <a:off x="4775946" y="5636553"/>
            <a:ext cx="6879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Глубокое ущелье – каньон Колорадо, глубина – 2 км, протяженность – 320 км.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82EEAA-C903-461B-A381-456D0B548ADE}"/>
              </a:ext>
            </a:extLst>
          </p:cNvPr>
          <p:cNvSpPr txBox="1"/>
          <p:nvPr/>
        </p:nvSpPr>
        <p:spPr>
          <a:xfrm>
            <a:off x="6443827" y="911636"/>
            <a:ext cx="574817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Здесь находится «полюс холода»</a:t>
            </a:r>
          </a:p>
          <a:p>
            <a:pPr algn="ctr"/>
            <a:r>
              <a:rPr lang="ru-RU" sz="4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Северного полушария</a:t>
            </a:r>
            <a:endParaRPr lang="en-US" sz="4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A59EA6-98CB-498A-8334-00185699E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906" y="943384"/>
            <a:ext cx="5748174" cy="567813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62A549-2B5E-44DB-947C-45B04CCDA4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3827" y="3605307"/>
            <a:ext cx="5518425" cy="304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907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6978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ГЕОГРАФИЧЕСКОЕ ПОЛОЖЕНИЕ</a:t>
            </a:r>
            <a:endParaRPr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A819556-07DA-4FF3-A4F3-3DC45D81C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8231" y="697832"/>
            <a:ext cx="8293767" cy="61601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00F81F-838E-4106-96B3-A2F42AFC4AB1}"/>
              </a:ext>
            </a:extLst>
          </p:cNvPr>
          <p:cNvSpPr txBox="1"/>
          <p:nvPr/>
        </p:nvSpPr>
        <p:spPr>
          <a:xfrm>
            <a:off x="112295" y="795499"/>
            <a:ext cx="44124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НАХОДИТСЯ ПОЛНОСТЬЮ СЕВЕРНОМ ПОЛУШАРИЯХ</a:t>
            </a:r>
            <a:endParaRPr lang="en-US" sz="22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40C2E9-CDAF-426B-9019-8A2D78970B16}"/>
              </a:ext>
            </a:extLst>
          </p:cNvPr>
          <p:cNvSpPr txBox="1"/>
          <p:nvPr/>
        </p:nvSpPr>
        <p:spPr>
          <a:xfrm>
            <a:off x="300789" y="1982450"/>
            <a:ext cx="33688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БОЛЬШАЯ ЧАСТЬ ЕВРАЗИИ НАХОДИТСЯ В ВОСТОЧНОМ ПОЛУШАРИИ</a:t>
            </a:r>
            <a:endParaRPr lang="en-US" sz="22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78C95D0-032D-4E44-A4B6-8F7B1B879BA7}"/>
              </a:ext>
            </a:extLst>
          </p:cNvPr>
          <p:cNvCxnSpPr/>
          <p:nvPr/>
        </p:nvCxnSpPr>
        <p:spPr>
          <a:xfrm flipV="1">
            <a:off x="7892715" y="795499"/>
            <a:ext cx="0" cy="509997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D827F83-7D1B-425D-93B8-48992626E1C9}"/>
              </a:ext>
            </a:extLst>
          </p:cNvPr>
          <p:cNvCxnSpPr/>
          <p:nvPr/>
        </p:nvCxnSpPr>
        <p:spPr>
          <a:xfrm>
            <a:off x="4000500" y="3344721"/>
            <a:ext cx="81153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8F21CC3-71B1-429E-8D5F-645EC7CA7255}"/>
              </a:ext>
            </a:extLst>
          </p:cNvPr>
          <p:cNvSpPr txBox="1"/>
          <p:nvPr/>
        </p:nvSpPr>
        <p:spPr>
          <a:xfrm>
            <a:off x="112294" y="3777916"/>
            <a:ext cx="373895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ЕДИНСТВЕННЫЙ МАТЕРИК, ОМЫВАЕМЫЙ ВСЕМИ 4 ОКЕАНА:</a:t>
            </a:r>
          </a:p>
          <a:p>
            <a:pPr algn="ctr"/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СЕВЕРНЫМ ЛЕДОВИТЫМ ОКЕАНОМ</a:t>
            </a:r>
          </a:p>
          <a:p>
            <a:pPr algn="ctr"/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ТИХИМ ОКЕАНОМ</a:t>
            </a:r>
          </a:p>
          <a:p>
            <a:pPr algn="ctr"/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АТЛАНТИЧЕСКИМ ОКЕАНОМ</a:t>
            </a:r>
          </a:p>
          <a:p>
            <a:pPr algn="ctr"/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ИНДИЙСКИМ ОКЕАНОМ</a:t>
            </a:r>
            <a:endParaRPr lang="en-US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13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6978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ГЕОГРАФИЧЕСКОЕ ПОЛОЖЕНИЕ</a:t>
            </a:r>
            <a:endParaRPr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30A5BE-59E0-4985-B5E9-2A3CF15CAE75}"/>
              </a:ext>
            </a:extLst>
          </p:cNvPr>
          <p:cNvSpPr txBox="1"/>
          <p:nvPr/>
        </p:nvSpPr>
        <p:spPr>
          <a:xfrm>
            <a:off x="6096000" y="735269"/>
            <a:ext cx="59991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ЕВРАЗИЯ  ЗАНИМАЕТ 54,6 МЛН КМ², ЧТО СОСТАВЛЯЕТ 36,5% ПЛОЩАДИ СУШИ. </a:t>
            </a:r>
            <a:endParaRPr lang="en-US" sz="24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1D96DD2-4418-423C-8599-6AD07DBA54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49" y="1182415"/>
            <a:ext cx="7371037" cy="51710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E53AF6B-2A39-41A9-9039-5B4388F5E03B}"/>
              </a:ext>
            </a:extLst>
          </p:cNvPr>
          <p:cNvSpPr txBox="1"/>
          <p:nvPr/>
        </p:nvSpPr>
        <p:spPr>
          <a:xfrm>
            <a:off x="5393075" y="4586108"/>
            <a:ext cx="686720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МАТЕРИК ДЕЛИТСЯ НА ДВЕ ЧАСТИ СВЕТА:</a:t>
            </a:r>
          </a:p>
          <a:p>
            <a:endParaRPr lang="ru-RU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ЕВРОПУ 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площадь – более 10 млн км² </a:t>
            </a:r>
          </a:p>
          <a:p>
            <a:endParaRPr lang="ru-RU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АЗИЮ</a:t>
            </a: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– площадь 44 млн км²</a:t>
            </a:r>
            <a:endParaRPr lang="en-US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417A2B7-96DC-4574-AE02-4CB6E71433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4386" y="2088617"/>
            <a:ext cx="4240924" cy="2325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434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6978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ГЕОГРАФИЧЕСКОЕ ПОЛОЖЕНИЕ</a:t>
            </a:r>
            <a:endParaRPr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9E8E2CE-D21B-40E6-B1F7-6C6C8DEFE3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791933"/>
            <a:ext cx="7485335" cy="594331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Рисунок 6" descr="Маркер">
            <a:extLst>
              <a:ext uri="{FF2B5EF4-FFF2-40B4-BE49-F238E27FC236}">
                <a16:creationId xmlns:a16="http://schemas.microsoft.com/office/drawing/2014/main" id="{4F3CC1FD-4A92-4C71-87B5-FFAD216AEE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83967" y="791933"/>
            <a:ext cx="914400" cy="914400"/>
          </a:xfrm>
          <a:prstGeom prst="rect">
            <a:avLst/>
          </a:prstGeom>
        </p:spPr>
      </p:pic>
      <p:pic>
        <p:nvPicPr>
          <p:cNvPr id="12" name="Рисунок 11" descr="Маркер">
            <a:extLst>
              <a:ext uri="{FF2B5EF4-FFF2-40B4-BE49-F238E27FC236}">
                <a16:creationId xmlns:a16="http://schemas.microsoft.com/office/drawing/2014/main" id="{59E3BF26-9023-448B-B6B8-40D4B72BEE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74877" y="3471863"/>
            <a:ext cx="914400" cy="914400"/>
          </a:xfrm>
          <a:prstGeom prst="rect">
            <a:avLst/>
          </a:prstGeom>
        </p:spPr>
      </p:pic>
      <p:pic>
        <p:nvPicPr>
          <p:cNvPr id="14" name="Рисунок 13" descr="Маркер">
            <a:extLst>
              <a:ext uri="{FF2B5EF4-FFF2-40B4-BE49-F238E27FC236}">
                <a16:creationId xmlns:a16="http://schemas.microsoft.com/office/drawing/2014/main" id="{62C8B69E-9206-465C-955C-16C1139BFE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16239" y="3014663"/>
            <a:ext cx="914400" cy="9144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B11791F-B39C-4E27-B8B9-23958F2BE0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664" y="1706333"/>
            <a:ext cx="4437336" cy="3761017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8A7C498-94F7-4EDA-B3A8-97D6F2B4048D}"/>
              </a:ext>
            </a:extLst>
          </p:cNvPr>
          <p:cNvSpPr/>
          <p:nvPr/>
        </p:nvSpPr>
        <p:spPr>
          <a:xfrm>
            <a:off x="134664" y="5046245"/>
            <a:ext cx="914400" cy="4211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209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6978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изученности </a:t>
            </a:r>
            <a:endParaRPr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76CF7B-ECE9-41B5-89B9-52768B660B1F}"/>
              </a:ext>
            </a:extLst>
          </p:cNvPr>
          <p:cNvSpPr txBox="1"/>
          <p:nvPr/>
        </p:nvSpPr>
        <p:spPr>
          <a:xfrm>
            <a:off x="34160" y="4697487"/>
            <a:ext cx="1212368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ПЕРВЫЕ В ИСТОРИИ ЧЕЛОВЕЧЕСТВА ГЕОГРАФИЧЕСКИЕ КАРТЫ И ГЛОБУСЫ ПОЯВИЛИСЬ ИМЕННО У НАРОДОВ ЕВРАЗИИ. НА КАРТАХ МИРА СОСТАВЛЕННЫХ ЭРОТОСФЕНОМ И ПТОЛЕМЕЕМ, ИЗОБРАЖЕНЫ ЮГО-ЗАПАДНАЯ ЕВРАЗИЯ И СЕВЕРНАЯ АФРИКА.</a:t>
            </a:r>
            <a:endParaRPr lang="en-US" sz="28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A53697C6-98F3-4B2A-8B1E-27F895258F3F}"/>
              </a:ext>
            </a:extLst>
          </p:cNvPr>
          <p:cNvCxnSpPr>
            <a:cxnSpLocks/>
          </p:cNvCxnSpPr>
          <p:nvPr/>
        </p:nvCxnSpPr>
        <p:spPr>
          <a:xfrm>
            <a:off x="6059488" y="843102"/>
            <a:ext cx="0" cy="29772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A986B7-30D4-47F8-A648-4EFDECD0B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754" y="839372"/>
            <a:ext cx="5441517" cy="349614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968802-6331-4FED-B781-9F068833B4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5731" y="696164"/>
            <a:ext cx="5543874" cy="379700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F7DC241-0BFA-4BC1-89AC-F431DB568D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6605" y="2838544"/>
            <a:ext cx="1949666" cy="149697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A4DE105-2DD7-485A-A370-8D7EE8B203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47586" y="2838544"/>
            <a:ext cx="1702019" cy="149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45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B63DC2E-ECE1-41CB-AB0B-EA1CDCCE32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238980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8DD1516-5C81-4EFE-8EE9-2280E5F2F4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347" y="1798409"/>
            <a:ext cx="2471530" cy="25424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DF5B5B7-8E83-41F9-A8AC-573B904FA3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455" y="1798409"/>
            <a:ext cx="2449099" cy="254241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62DF2EA-3CAA-4711-8835-8C6188CCAA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8365" y="1752385"/>
            <a:ext cx="2449099" cy="258843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044595F-1481-488B-A469-021038C282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37042" y="1752386"/>
            <a:ext cx="2333296" cy="258843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A8238C7-9DF8-4459-B3F0-1C69EC904889}"/>
              </a:ext>
            </a:extLst>
          </p:cNvPr>
          <p:cNvSpPr txBox="1"/>
          <p:nvPr/>
        </p:nvSpPr>
        <p:spPr>
          <a:xfrm>
            <a:off x="472965" y="4576310"/>
            <a:ext cx="115876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ПЕРВЫЕ ГЕОГРАФИЧЕСКИЕ СВЕДЕНИЯ О ЕВРАЗИИ СОДЕРЖАТСЯ В ТРУДАХ ДРЕВНЕГРЕЧЕСКИХ УЧЕНЫХ ГЕРОДОТА ( 485-425 гг. до н.э.), ГЕРАКЛИТА (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 </a:t>
            </a:r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век до </a:t>
            </a:r>
            <a:r>
              <a:rPr lang="ru-RU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н.э</a:t>
            </a:r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 СТРАБОНА, ПЛАТОНА, ПТОЛЕМЕЯ И ДРУГИХ.</a:t>
            </a:r>
            <a:endParaRPr lang="en-US" sz="28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B44557-57D1-4597-B7E1-7D131C26D09B}"/>
              </a:ext>
            </a:extLst>
          </p:cNvPr>
          <p:cNvSpPr txBox="1"/>
          <p:nvPr/>
        </p:nvSpPr>
        <p:spPr>
          <a:xfrm>
            <a:off x="2995291" y="576039"/>
            <a:ext cx="6248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ИСТОРИЯ ИЗУЧЕННОСТИ </a:t>
            </a:r>
          </a:p>
        </p:txBody>
      </p:sp>
    </p:spTree>
    <p:extLst>
      <p:ext uri="{BB962C8B-B14F-4D97-AF65-F5344CB8AC3E}">
        <p14:creationId xmlns:p14="http://schemas.microsoft.com/office/powerpoint/2010/main" val="371910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8A0B3F5-5967-4FC4-AFB7-9349102B95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1FC868-BD1C-426B-AE05-3BAA1EEC37AE}"/>
              </a:ext>
            </a:extLst>
          </p:cNvPr>
          <p:cNvSpPr txBox="1"/>
          <p:nvPr/>
        </p:nvSpPr>
        <p:spPr>
          <a:xfrm>
            <a:off x="3173506" y="609600"/>
            <a:ext cx="53808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ИЗУЧЕННОСТИ</a:t>
            </a:r>
            <a:endParaRPr lang="en-US" sz="32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0E04CA1-11B2-4995-B2D6-9D0DEF164D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568" y="1755915"/>
            <a:ext cx="3421997" cy="347682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A282CCB-5129-4648-9373-BC4094E152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6482" y="1755916"/>
            <a:ext cx="2286000" cy="347682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E182DAE-8825-4201-9F9C-92CE40E58FD9}"/>
              </a:ext>
            </a:extLst>
          </p:cNvPr>
          <p:cNvSpPr txBox="1"/>
          <p:nvPr/>
        </p:nvSpPr>
        <p:spPr>
          <a:xfrm>
            <a:off x="6919491" y="1885786"/>
            <a:ext cx="435684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ОСНОВОПОЛОЖНИКОМ СРЕДНЕАЗИАТСКОЙ И АРАБСКОЙ ГЕОГРАФИЯ ЯВЛЯЕТСЯ МУХАММАД ИБН МУСО  АЛЬ – ХОРЕЗМИ</a:t>
            </a:r>
          </a:p>
          <a:p>
            <a:pPr algn="ctr"/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(783 – 850). ОСОБОЕ ВНИМАНИЕ В СВОЕМ ТВОРЧЕСТВЕ ОН  УДЕЛЯЛ  ЕСТЕСТВЕННЫМ НАУКАМ, ИЗУЧЕНИЮ ПРИРОДЫ ЗЕМЛИ. </a:t>
            </a:r>
            <a:endParaRPr lang="en-US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568905-D1DF-40C7-B7BD-B389C622DF11}"/>
              </a:ext>
            </a:extLst>
          </p:cNvPr>
          <p:cNvSpPr txBox="1"/>
          <p:nvPr/>
        </p:nvSpPr>
        <p:spPr>
          <a:xfrm>
            <a:off x="915660" y="5408205"/>
            <a:ext cx="1036067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 УЧЕНЫХ ПОД ЕГО РУКОВОДСТВОМ СОЗДАЛИ «КАРТЫ МИРА». НА ОСНОВЕ ЭТИХ КАРТ ИМ БЫЛА НАПИСАНА КНИГА «КИТОБ СУРАТ АЛЬ -АРЗ» ( «КНИГА ОБ ИЗОБРАЖЕНИИ ЗЕМЛИ»</a:t>
            </a:r>
          </a:p>
        </p:txBody>
      </p:sp>
    </p:spTree>
    <p:extLst>
      <p:ext uri="{BB962C8B-B14F-4D97-AF65-F5344CB8AC3E}">
        <p14:creationId xmlns:p14="http://schemas.microsoft.com/office/powerpoint/2010/main" val="238791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8A0B3F5-5967-4FC4-AFB7-9349102B95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1FC868-BD1C-426B-AE05-3BAA1EEC37AE}"/>
              </a:ext>
            </a:extLst>
          </p:cNvPr>
          <p:cNvSpPr txBox="1"/>
          <p:nvPr/>
        </p:nvSpPr>
        <p:spPr>
          <a:xfrm>
            <a:off x="3173506" y="609600"/>
            <a:ext cx="53808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ИЗУЧЕННОСТИ</a:t>
            </a:r>
            <a:endParaRPr lang="en-US" sz="32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182DAE-8825-4201-9F9C-92CE40E58FD9}"/>
              </a:ext>
            </a:extLst>
          </p:cNvPr>
          <p:cNvSpPr txBox="1"/>
          <p:nvPr/>
        </p:nvSpPr>
        <p:spPr>
          <a:xfrm>
            <a:off x="6919491" y="1885786"/>
            <a:ext cx="435684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АБУ РАЙХОН БЕРУНИ</a:t>
            </a:r>
          </a:p>
          <a:p>
            <a:pPr algn="ctr"/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(973 – 1048). ПРОЖИВ НЕСКОЛЬКО ЛЕТ В ИНДИИ И ИЗУЧИВ РЕКИ, ГОРЫ, РАСТИТЕЛЬНЫЙ И ЖИВОТНЫЙ МИР ЭТОГО КРАЯ, НАПИСАЛ КНИГУ «ИНДИЯ» В ТРУДАХ БЕРУНИ РАССМАТРИВАЮТСЯ ВОПРОСЫ ПРОИСХОЖДЕНИЯ ПУСТЫНЬ КАРАКУМЫ И КЫЗЫЛКУМ, ВЫСКАЗАЛ ПРЕДПОЛОЖЕНИЕ О ДРЕЙФЕ МАТЕРИКОВ.</a:t>
            </a:r>
            <a:endParaRPr lang="en-US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568905-D1DF-40C7-B7BD-B389C622DF11}"/>
              </a:ext>
            </a:extLst>
          </p:cNvPr>
          <p:cNvSpPr txBox="1"/>
          <p:nvPr/>
        </p:nvSpPr>
        <p:spPr>
          <a:xfrm>
            <a:off x="915661" y="5408205"/>
            <a:ext cx="614852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 БЫЛА СОЗДАНА АКАДЕМИЯ НАУК, В КОТОРУЮ ВХОДИЛИ ВИДНЫЕ УЧЕНЫЕ ТОГО ВРЕМЕНИ, ВКЛЮЧАЯ ИБН СИНО.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9CA8413-241E-46A9-98BF-2F24259D91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660" y="1803974"/>
            <a:ext cx="3297752" cy="34768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65F7B7-D3D5-4D97-A2D3-8ABB5053FB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7364" y="1836480"/>
            <a:ext cx="2256165" cy="344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74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8A0B3F5-5967-4FC4-AFB7-9349102B95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1FC868-BD1C-426B-AE05-3BAA1EEC37AE}"/>
              </a:ext>
            </a:extLst>
          </p:cNvPr>
          <p:cNvSpPr txBox="1"/>
          <p:nvPr/>
        </p:nvSpPr>
        <p:spPr>
          <a:xfrm>
            <a:off x="3173506" y="609600"/>
            <a:ext cx="53808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ИЗУЧЕННОСТИ</a:t>
            </a:r>
            <a:endParaRPr lang="en-US" sz="32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182DAE-8825-4201-9F9C-92CE40E58FD9}"/>
              </a:ext>
            </a:extLst>
          </p:cNvPr>
          <p:cNvSpPr txBox="1"/>
          <p:nvPr/>
        </p:nvSpPr>
        <p:spPr>
          <a:xfrm>
            <a:off x="6535487" y="1885786"/>
            <a:ext cx="47408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ЦЕННЫЕ СВЕДЕНИЯ О ПРИРОДЕ, НАСЕЛЕНИИ И ХОЗЯЙСТВЕННОЙ ЖИЗНИ СРЕДНЕЙ АЗИИ, АФГАНИСТАНА,</a:t>
            </a:r>
          </a:p>
          <a:p>
            <a:pPr algn="ctr"/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ИРАНА, ИНДИИ СОДЕРЖАТСЯ В КНИГЕ «БАБУРНОМЕ» ЗАХИРИДДИНА  МУХАММАДА БАБУРА. </a:t>
            </a:r>
            <a:endParaRPr lang="en-US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99DC1A9-C0F0-407A-B1A4-C204567EA3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108" y="1653635"/>
            <a:ext cx="3019425" cy="440650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8748073-B433-42B4-934D-6D29E9509B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3469" y="1653635"/>
            <a:ext cx="2138082" cy="440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625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-22340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>
              <a:solidFill>
                <a:srgbClr val="0000CC"/>
              </a:solidFill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76200" y="17610"/>
            <a:ext cx="12268200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35833171"/>
              </p:ext>
            </p:extLst>
          </p:nvPr>
        </p:nvGraphicFramePr>
        <p:xfrm>
          <a:off x="873785" y="938936"/>
          <a:ext cx="6882850" cy="5901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409496" y="-59117"/>
            <a:ext cx="81167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ПОЗНАКОМИМСЯ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…</a:t>
            </a:r>
            <a:endParaRPr lang="ru-RU" sz="6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05" y="2743200"/>
            <a:ext cx="1348558" cy="246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A4D48A8-D926-4AFB-95A8-C705DA9D2BA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6635" y="1340069"/>
            <a:ext cx="4235860" cy="502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43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205855" cy="914400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ХАМИДУЛЛА ХАСАНОВ</a:t>
            </a: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68A514FF-E771-4CC8-8AEC-E6326BC26CEC}"/>
              </a:ext>
            </a:extLst>
          </p:cNvPr>
          <p:cNvSpPr/>
          <p:nvPr/>
        </p:nvSpPr>
        <p:spPr>
          <a:xfrm>
            <a:off x="4948518" y="1070468"/>
            <a:ext cx="7012691" cy="2815732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НАУЧНЫЕ ТРУДЫ СРЕДНЕАЗИАТСКИХ ГЕОГРАФОВ ОСТАВИЛИ ЗАМЕТНЫЙ ВКЛАД В РАЗВИТИИ МИРОВОЙ ГЕОГРАФИИ. О НИХ ЗАНИМАТЕЛЬНО РАССКАЗАНО В КНИГЕ «УЧЕНЫЕ - ПУТЕШЕСТВЕННИКИ» (1981) ВИДНОГО УЗБЕКСКОГО ГЕОГРАФА.</a:t>
            </a:r>
            <a:endParaRPr lang="en-US" sz="2400" b="1" i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36771" t="16482" r="35313" b="7408"/>
          <a:stretch/>
        </p:blipFill>
        <p:spPr>
          <a:xfrm>
            <a:off x="7357733" y="4248149"/>
            <a:ext cx="2214788" cy="22529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  <a:softEdge rad="317500"/>
          </a:effectLst>
          <a:scene3d>
            <a:camera prst="isometricOffAxis1Right"/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6387" t="5295" r="6188" b="10355"/>
          <a:stretch/>
        </p:blipFill>
        <p:spPr>
          <a:xfrm>
            <a:off x="333986" y="1070468"/>
            <a:ext cx="4500282" cy="545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19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6978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ГЕОЛОГИЧЕСКОЕ СТРОЕНИЕ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62FB406-D6C7-4368-8050-5A1984A433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787" b="4924"/>
          <a:stretch/>
        </p:blipFill>
        <p:spPr>
          <a:xfrm>
            <a:off x="179294" y="781062"/>
            <a:ext cx="6059487" cy="32875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C21343C-D75B-4498-BD6D-6A5B944BCB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382" t="2353" r="2427" b="40392"/>
          <a:stretch/>
        </p:blipFill>
        <p:spPr>
          <a:xfrm>
            <a:off x="6382870" y="2928851"/>
            <a:ext cx="5629835" cy="375882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88BD096-4800-47D9-9B97-FBFCDDA70B9A}"/>
              </a:ext>
            </a:extLst>
          </p:cNvPr>
          <p:cNvSpPr txBox="1"/>
          <p:nvPr/>
        </p:nvSpPr>
        <p:spPr>
          <a:xfrm>
            <a:off x="179294" y="4151792"/>
            <a:ext cx="60594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ЕВРАЗИЯ ИМЕЕТ СЛОЖНОЕ ГЕОЛОГИЧЕСКЛЕ СТРОЕНИЕ:</a:t>
            </a:r>
          </a:p>
          <a:p>
            <a:pPr algn="ctr"/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СОСТОИТ ИЗ РЯДА ДРЕВНИХ  УСТОЙЧИВЫХ ПЛАТФОРМ И СОЕДИНЯЮЩИХ ИХ СКЛАДЧАТЫХ ПОЯСОВ. ЕВРАЗИЯ ОБРАЗОВАЛАСЬ В РЕЗУЛЬТАТЕ  РАСКОЛА  ДРЕВНЕГО МАТЕРИКА ЛАВРАЗИЯ 65 МЛН. ЛЕТ ТОМУ НАЗАД.</a:t>
            </a:r>
            <a:endParaRPr lang="en-US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F9E55D-2096-4288-B41E-340922130BDB}"/>
              </a:ext>
            </a:extLst>
          </p:cNvPr>
          <p:cNvSpPr txBox="1"/>
          <p:nvPr/>
        </p:nvSpPr>
        <p:spPr>
          <a:xfrm>
            <a:off x="6490446" y="843845"/>
            <a:ext cx="54146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ЕВРАЗИИ ИМЕЮТСЯ ДВА КРУПНЫХ СКЛАДЧАТЫХ ПОЯСА – АЛЬПИЙСКО-ГИМАЛАЙСКИЙ И ТИХООКЕАНСКИЙ, К КОТОРЫМ ОТНОСЯТСЯ ДЕЙСТВУЮЩИЕ ВУЛКАНЫ И ЗОНЫ РАЗРУШИТЕЛЬНЫХ ЗЕМЛЕТРЯСЕНИЙ.</a:t>
            </a:r>
            <a:endParaRPr lang="en-US" sz="2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229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24118" y="-1"/>
            <a:ext cx="11528612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>
                <a:solidFill>
                  <a:sysClr val="window" lastClr="FFFFFF"/>
                </a:solidFill>
              </a:rPr>
              <a:t>ГЕОЛОГИЧЕСКОЕ СТРОЕНИЕ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4853" y="1072447"/>
            <a:ext cx="1186927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СРЕДИЗЕМНОМОРСКОЙ ЧАСТИ АЛЬПИЙСКО-ГИМАЛАЙСКОГО СКЛАДЧАТОГО ПОЯСА ИМЕЮТСЯ ДЕЙСТВУЮЩИЕ ВУЛКАНЫ ЭТНА, СТРОМБОЛИ, ВЕЗУВИЙ.</a:t>
            </a:r>
            <a:r>
              <a:rPr lang="en-US" sz="28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solidFill>
                <a:srgbClr val="000099"/>
              </a:solidFill>
            </a:endParaRPr>
          </a:p>
        </p:txBody>
      </p:sp>
      <p:pic>
        <p:nvPicPr>
          <p:cNvPr id="87044" name="Picture 4" descr="На Сицилии проснулся вулкан Этна | Новости | Известия | 24.12.201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365"/>
          <a:stretch/>
        </p:blipFill>
        <p:spPr bwMode="auto">
          <a:xfrm>
            <a:off x="224118" y="2615489"/>
            <a:ext cx="5002306" cy="240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046" name="Picture 6" descr="Stromboli Volcano, Стромболи: лучшие советы перед посещение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578" y="2615489"/>
            <a:ext cx="5047131" cy="2360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042" name="Picture 2" descr="Вулкан Везувий, Италия. Описание достопримечательности и фото. People Travel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0" t="649" r="10389" b="-649"/>
          <a:stretch/>
        </p:blipFill>
        <p:spPr bwMode="auto">
          <a:xfrm>
            <a:off x="3733574" y="4316579"/>
            <a:ext cx="4509699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1999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0000CC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24118" y="-1"/>
            <a:ext cx="11528612" cy="86221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5400" kern="0" spc="21" dirty="0">
                <a:solidFill>
                  <a:sysClr val="window" lastClr="FFFFFF"/>
                </a:solidFill>
              </a:rPr>
              <a:t>ГЕОЛОГИЧЕСКОЕ СТРОЕНИЕ</a:t>
            </a:r>
            <a:endParaRPr lang="en-US" sz="54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789" y="862209"/>
            <a:ext cx="1186927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СРЕДНЕЙ АЗИИ И ДРУГИХ ЧАСТЯХ ЭТОГО ПОЯСА ПОРОЙ СЛУЧАЮТСЯ СИЛЬНЫЕ ЗЕМЛЕТРЯСЕНИЯ (АШХАБАД – 1948, ТАШКЕНТ – 1966, ГИНДУКУШ – 2002, ИРАН – 2003, ИНДОНЕЗИЯ – 2004, 2009, КИТАЙ – 2009).</a:t>
            </a:r>
            <a:endParaRPr lang="ru-RU" sz="3200" dirty="0">
              <a:solidFill>
                <a:srgbClr val="000099"/>
              </a:solidFill>
            </a:endParaRPr>
          </a:p>
        </p:txBody>
      </p:sp>
      <p:pic>
        <p:nvPicPr>
          <p:cNvPr id="5" name="Рисунок 4" descr="Без названия (1).jf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349" y="2976503"/>
            <a:ext cx="4096992" cy="285852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6" descr="Как это было: Ташкентское землетрясение глазами очевидцев — Письма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176" y="4195898"/>
            <a:ext cx="4177553" cy="26621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Дети с. Нур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1158" y="3034832"/>
            <a:ext cx="4311901" cy="27418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71517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6978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ПОЛЕЗНЫЕ ИСКОПАЕМЫЕ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4E32340-C0A6-4C9D-9670-3BD183818A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9269" y="697832"/>
            <a:ext cx="8302730" cy="61601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E8713D3-4AFA-49AC-A87F-A9E3634A6876}"/>
              </a:ext>
            </a:extLst>
          </p:cNvPr>
          <p:cNvSpPr txBox="1"/>
          <p:nvPr/>
        </p:nvSpPr>
        <p:spPr>
          <a:xfrm>
            <a:off x="0" y="823338"/>
            <a:ext cx="30934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РУДНЫЕ БОГАТСТВА СОСРЕДОТОЧЕНЫ В МАГМАТИЧЕСКИХ И МЕТАМОРФИЧЕСКИХ ГОРНЫХ ПОРОДАХ.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7DB7AD-7F7D-4C0B-BB22-CA98BF98CB07}"/>
              </a:ext>
            </a:extLst>
          </p:cNvPr>
          <p:cNvSpPr txBox="1"/>
          <p:nvPr/>
        </p:nvSpPr>
        <p:spPr>
          <a:xfrm>
            <a:off x="23391" y="2564417"/>
            <a:ext cx="397390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СКАНДИНАВСКИЙ ПОЛУОСТРОВ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СЕВЕРО-ВОСТОЧНЫЙ КИТАЙ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ПОЛУОСТРОВ ИНДОСТАН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ВОСТОЧНО-ЕВРОПЕЙСКАЯ </a:t>
            </a:r>
          </a:p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РАВНИНА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F873D6-1DB7-4406-9294-811C1DCF3A38}"/>
              </a:ext>
            </a:extLst>
          </p:cNvPr>
          <p:cNvSpPr txBox="1"/>
          <p:nvPr/>
        </p:nvSpPr>
        <p:spPr>
          <a:xfrm>
            <a:off x="18582" y="4046935"/>
            <a:ext cx="387068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Марганец, медь, железо, никель, платина, молибден, вольфрам, золото, уран, полиметаллы, каменный уголь, нефть и газ, разные ртутные металлы.</a:t>
            </a:r>
          </a:p>
          <a:p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13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6978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РЕЛЬЕФ</a:t>
            </a:r>
            <a:endParaRPr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AFA4009-666B-445F-B0DF-7995969A73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37" y="697832"/>
            <a:ext cx="7673844" cy="61601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E32FB4-A90C-4D08-AEF2-6144DF601768}"/>
              </a:ext>
            </a:extLst>
          </p:cNvPr>
          <p:cNvSpPr txBox="1"/>
          <p:nvPr/>
        </p:nvSpPr>
        <p:spPr>
          <a:xfrm>
            <a:off x="8043499" y="697832"/>
            <a:ext cx="41954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ГОРЫ ЗАНИМАЮТ 50% ТЕРРИТОРИИ МАТЕРИКА И ПРИУРОЧЕНЫ К ПОГРАНИЧНЫМ ЗОНАМ СТОЛКНОВЕНИЯ ЛИТОСФЕРНЫХ ПЛИТ</a:t>
            </a:r>
            <a:endParaRPr lang="en-US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3626D98D-4A15-4910-9CF8-B89E9C4D550E}"/>
              </a:ext>
            </a:extLst>
          </p:cNvPr>
          <p:cNvCxnSpPr/>
          <p:nvPr/>
        </p:nvCxnSpPr>
        <p:spPr>
          <a:xfrm>
            <a:off x="8043499" y="3149591"/>
            <a:ext cx="35568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A128C59-B15D-4EC9-8BAF-1FB62A6DD293}"/>
              </a:ext>
            </a:extLst>
          </p:cNvPr>
          <p:cNvSpPr txBox="1"/>
          <p:nvPr/>
        </p:nvSpPr>
        <p:spPr>
          <a:xfrm>
            <a:off x="8043499" y="3428999"/>
            <a:ext cx="384370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ЧИСЛУ ДРЕВНИХ, РАЗРУШЕННЫХ ГОРНЫХ ПОДНЯТИЙ ОТНОСЯТСЯ:</a:t>
            </a:r>
          </a:p>
          <a:p>
            <a:pPr algn="ctr"/>
            <a:r>
              <a:rPr lang="ru-RU" sz="24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УРАЛ, КАЗАХСКИЙ МЕЛКОСОПОЧНИК, ДЕКАНСКОЕ ПЛОСКОГОРЬЕ.</a:t>
            </a:r>
            <a:endParaRPr lang="en-US" sz="24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13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6978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РЕЛЬЕФ</a:t>
            </a:r>
            <a:endParaRPr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AFA4009-666B-445F-B0DF-7995969A73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37" y="697832"/>
            <a:ext cx="7673844" cy="61601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E32FB4-A90C-4D08-AEF2-6144DF601768}"/>
              </a:ext>
            </a:extLst>
          </p:cNvPr>
          <p:cNvSpPr txBox="1"/>
          <p:nvPr/>
        </p:nvSpPr>
        <p:spPr>
          <a:xfrm>
            <a:off x="8043499" y="697832"/>
            <a:ext cx="419548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омоложенным горам:</a:t>
            </a:r>
          </a:p>
          <a:p>
            <a:pPr algn="ctr"/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Алтай</a:t>
            </a:r>
          </a:p>
          <a:p>
            <a:pPr algn="ctr"/>
            <a:r>
              <a:rPr lang="ru-RU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Тянь</a:t>
            </a:r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Шань</a:t>
            </a:r>
          </a:p>
          <a:p>
            <a:pPr algn="ctr"/>
            <a:endParaRPr lang="en-US" sz="28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3626D98D-4A15-4910-9CF8-B89E9C4D550E}"/>
              </a:ext>
            </a:extLst>
          </p:cNvPr>
          <p:cNvCxnSpPr/>
          <p:nvPr/>
        </p:nvCxnSpPr>
        <p:spPr>
          <a:xfrm>
            <a:off x="8330370" y="2944601"/>
            <a:ext cx="35568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A128C59-B15D-4EC9-8BAF-1FB62A6DD293}"/>
              </a:ext>
            </a:extLst>
          </p:cNvPr>
          <p:cNvSpPr txBox="1"/>
          <p:nvPr/>
        </p:nvSpPr>
        <p:spPr>
          <a:xfrm>
            <a:off x="8043499" y="3428999"/>
            <a:ext cx="384370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молодым:</a:t>
            </a:r>
          </a:p>
          <a:p>
            <a:pPr algn="ctr"/>
            <a:r>
              <a:rPr lang="ru-RU" sz="28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Альпы </a:t>
            </a:r>
          </a:p>
          <a:p>
            <a:pPr algn="ctr"/>
            <a:r>
              <a:rPr lang="ru-RU" sz="28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Карпаты</a:t>
            </a:r>
          </a:p>
          <a:p>
            <a:pPr algn="ctr"/>
            <a:r>
              <a:rPr lang="ru-RU" sz="28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Кавказ </a:t>
            </a:r>
          </a:p>
          <a:p>
            <a:pPr algn="ctr"/>
            <a:r>
              <a:rPr lang="ru-RU" sz="28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Памир</a:t>
            </a:r>
          </a:p>
          <a:p>
            <a:pPr algn="ctr"/>
            <a:r>
              <a:rPr lang="ru-RU" sz="28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Гиндукуш</a:t>
            </a:r>
          </a:p>
          <a:p>
            <a:pPr algn="ctr"/>
            <a:r>
              <a:rPr lang="ru-RU" sz="28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Копетдаг </a:t>
            </a:r>
            <a:endParaRPr lang="en-US" sz="28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25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6978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РЕЛЬЕФ</a:t>
            </a:r>
            <a:endParaRPr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AFA4009-666B-445F-B0DF-7995969A73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37" y="697832"/>
            <a:ext cx="7673844" cy="61601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E32FB4-A90C-4D08-AEF2-6144DF601768}"/>
              </a:ext>
            </a:extLst>
          </p:cNvPr>
          <p:cNvSpPr txBox="1"/>
          <p:nvPr/>
        </p:nvSpPr>
        <p:spPr>
          <a:xfrm>
            <a:off x="8043499" y="697832"/>
            <a:ext cx="4195482" cy="61247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Вулканические горы характерны для Камчатки</a:t>
            </a:r>
          </a:p>
          <a:p>
            <a:pPr algn="ctr"/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Курильских островов</a:t>
            </a:r>
          </a:p>
          <a:p>
            <a:pPr algn="ctr"/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Сицилии </a:t>
            </a:r>
          </a:p>
          <a:p>
            <a:pPr algn="ctr"/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Исландии</a:t>
            </a:r>
          </a:p>
          <a:p>
            <a:pPr algn="ctr"/>
            <a:r>
              <a:rPr lang="ru-RU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Аппенинского</a:t>
            </a:r>
            <a:r>
              <a:rPr lang="ru-RU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полуострова, а также отдельных районов Кавказа  и Карпат</a:t>
            </a:r>
          </a:p>
          <a:p>
            <a:pPr algn="ctr"/>
            <a:endParaRPr lang="ru-RU" sz="28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8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93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6289"/>
            <a:ext cx="12173957" cy="8007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236482" y="3248"/>
            <a:ext cx="12722772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400" kern="0" spc="21" dirty="0">
                <a:solidFill>
                  <a:sysClr val="window" lastClr="FFFFFF"/>
                </a:solidFill>
              </a:rPr>
              <a:t>Самый высокий действующий вулкан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F1398E-372F-4F10-926E-AF822FB02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144" y="930165"/>
            <a:ext cx="4399971" cy="267765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585BEA8-137C-4F37-B76D-F9459FB01E2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028" r="7741"/>
          <a:stretch/>
        </p:blipFill>
        <p:spPr>
          <a:xfrm>
            <a:off x="147144" y="3784046"/>
            <a:ext cx="4399971" cy="293829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04B45B9-9D1F-41B7-9106-E3F59C2360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1961" y="4030903"/>
            <a:ext cx="3445919" cy="269144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729C08A-302E-4DBF-BBE3-F347D5D73C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1654" y="930165"/>
            <a:ext cx="3661073" cy="312175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2F415A6-4445-4B8D-8161-17B3752DF3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2728" y="890988"/>
            <a:ext cx="3661073" cy="269144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9B7316F-3233-44CB-9ADE-CDD4C4294A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2727" y="3777110"/>
            <a:ext cx="3661073" cy="2945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7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7925" y="0"/>
            <a:ext cx="12173957" cy="8007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236482" y="3248"/>
            <a:ext cx="12722772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400" kern="0" spc="21" dirty="0">
                <a:solidFill>
                  <a:sysClr val="window" lastClr="FFFFFF"/>
                </a:solidFill>
              </a:rPr>
              <a:t>РЕЛЬЕФ ЕВРАЗИИ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B0762BA-B4DE-466A-96F6-FE7EEE405B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143" y="920179"/>
            <a:ext cx="5472607" cy="281362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A3EF17-A83D-4F42-916F-B7559A0708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3607" y="920179"/>
            <a:ext cx="6191250" cy="593153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AE834E2-B71D-4A8A-A164-B506034F41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142" y="3853186"/>
            <a:ext cx="5472607" cy="275272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5408D30-77A8-4B42-88C9-AFEBAB515E30}"/>
              </a:ext>
            </a:extLst>
          </p:cNvPr>
          <p:cNvSpPr txBox="1"/>
          <p:nvPr/>
        </p:nvSpPr>
        <p:spPr>
          <a:xfrm>
            <a:off x="147142" y="920179"/>
            <a:ext cx="5472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САМАЯ ВЫСОКАЯ ТОЧКА ЕВРАЗИИ – ГОРА ДЖОМОЛУНГМА – 8848 М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39E9B3-D6AF-4A39-92EE-3B3007A1A75A}"/>
              </a:ext>
            </a:extLst>
          </p:cNvPr>
          <p:cNvSpPr txBox="1"/>
          <p:nvPr/>
        </p:nvSpPr>
        <p:spPr>
          <a:xfrm>
            <a:off x="302170" y="5937821"/>
            <a:ext cx="5162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САМОЕ НИЗКОЕ МЕСТО МАТЕРИКА – ВПАДИНА МЕРТВОГО МОРЯ -  -405 М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137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7725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КЛИМАТ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A7F453-6849-4605-A5EE-3DB35D0D8E50}"/>
              </a:ext>
            </a:extLst>
          </p:cNvPr>
          <p:cNvSpPr txBox="1"/>
          <p:nvPr/>
        </p:nvSpPr>
        <p:spPr>
          <a:xfrm>
            <a:off x="5279590" y="6159853"/>
            <a:ext cx="66826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Крупный остров Гренландия (2,2 млн. км²)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34B8494-7820-45A3-A701-2BFA31B4300F}"/>
              </a:ext>
            </a:extLst>
          </p:cNvPr>
          <p:cNvSpPr txBox="1"/>
          <p:nvPr/>
        </p:nvSpPr>
        <p:spPr>
          <a:xfrm>
            <a:off x="4775946" y="5636553"/>
            <a:ext cx="6879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Глубокое ущелье – каньон Колорадо, глубина – 2 км, протяженность – 320 км.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9B37009-97CE-4D65-87B5-070F30852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0996"/>
            <a:ext cx="12238982" cy="608549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903EDD9-DC93-465F-B415-42ACB35F26CA}"/>
              </a:ext>
            </a:extLst>
          </p:cNvPr>
          <p:cNvSpPr/>
          <p:nvPr/>
        </p:nvSpPr>
        <p:spPr>
          <a:xfrm>
            <a:off x="0" y="-1"/>
            <a:ext cx="12238981" cy="830997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РАЗНООБРАЗИЕ КЛИМАТА ОБУСЛОВЛЕНО, ПРЕЖДЕ ВСЕГО, БОЛЬШОЙ ПРОТЯЖЕННОСТЬЮ МАТЕРИКА С СЕВЕРА НА ЮГ И С ЗАПАДА НА ВОСТОК, ДВИЖЕНИЕМ МОРСКИХ И КОНТИНЕНТАЛЬНЫХ ВОЗДУШНЫХ МАСС, СТРОЕНИЕМ ПОВЕРХНОСТИ, НАЛИЧИЕМ МОЩНЫХ ГОРНЫХ ПРЕГРАД.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42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object 2"/>
          <p:cNvSpPr>
            <a:spLocks noChangeArrowheads="1"/>
          </p:cNvSpPr>
          <p:nvPr/>
        </p:nvSpPr>
        <p:spPr bwMode="auto">
          <a:xfrm>
            <a:off x="0" y="0"/>
            <a:ext cx="12174538" cy="1028700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3" name="object 5"/>
          <p:cNvSpPr>
            <a:spLocks noChangeArrowheads="1"/>
          </p:cNvSpPr>
          <p:nvPr/>
        </p:nvSpPr>
        <p:spPr bwMode="auto">
          <a:xfrm>
            <a:off x="220662" y="1450120"/>
            <a:ext cx="2312988" cy="844550"/>
          </a:xfrm>
          <a:custGeom>
            <a:avLst/>
            <a:gdLst>
              <a:gd name="T0" fmla="*/ 0 w 1094105"/>
              <a:gd name="T1" fmla="*/ 0 h 400050"/>
              <a:gd name="T2" fmla="*/ 1094105 w 1094105"/>
              <a:gd name="T3" fmla="*/ 400050 h 400050"/>
            </a:gdLst>
            <a:ahLst/>
            <a:cxnLst>
              <a:cxn ang="0">
                <a:pos x="1094026" y="0"/>
              </a:cxn>
              <a:cxn ang="0">
                <a:pos x="279684" y="0"/>
              </a:cxn>
              <a:cxn ang="0">
                <a:pos x="234473" y="3677"/>
              </a:cxn>
              <a:cxn ang="0">
                <a:pos x="191527" y="14319"/>
              </a:cxn>
              <a:cxn ang="0">
                <a:pos x="151434" y="31338"/>
              </a:cxn>
              <a:cxn ang="0">
                <a:pos x="114782" y="54147"/>
              </a:cxn>
              <a:cxn ang="0">
                <a:pos x="82156" y="82157"/>
              </a:cxn>
              <a:cxn ang="0">
                <a:pos x="54146" y="114783"/>
              </a:cxn>
              <a:cxn ang="0">
                <a:pos x="31338" y="151435"/>
              </a:cxn>
              <a:cxn ang="0">
                <a:pos x="14319" y="191528"/>
              </a:cxn>
              <a:cxn ang="0">
                <a:pos x="3677" y="234473"/>
              </a:cxn>
              <a:cxn ang="0">
                <a:pos x="0" y="279684"/>
              </a:cxn>
              <a:cxn ang="0">
                <a:pos x="0" y="399604"/>
              </a:cxn>
              <a:cxn ang="0">
                <a:pos x="814341" y="399604"/>
              </a:cxn>
              <a:cxn ang="0">
                <a:pos x="859553" y="395926"/>
              </a:cxn>
              <a:cxn ang="0">
                <a:pos x="902499" y="385284"/>
              </a:cxn>
              <a:cxn ang="0">
                <a:pos x="942592" y="368265"/>
              </a:cxn>
              <a:cxn ang="0">
                <a:pos x="979244" y="345456"/>
              </a:cxn>
              <a:cxn ang="0">
                <a:pos x="1011869" y="317446"/>
              </a:cxn>
              <a:cxn ang="0">
                <a:pos x="1039880" y="284821"/>
              </a:cxn>
              <a:cxn ang="0">
                <a:pos x="1062688" y="248168"/>
              </a:cxn>
              <a:cxn ang="0">
                <a:pos x="1079706" y="208075"/>
              </a:cxn>
              <a:cxn ang="0">
                <a:pos x="1090348" y="165130"/>
              </a:cxn>
              <a:cxn ang="0">
                <a:pos x="1094026" y="119919"/>
              </a:cxn>
              <a:cxn ang="0">
                <a:pos x="1094026" y="0"/>
              </a:cxn>
            </a:cxnLst>
            <a:rect l="T0" t="T1" r="T2" b="T3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04" name="object 10"/>
          <p:cNvSpPr>
            <a:spLocks noChangeArrowheads="1"/>
          </p:cNvSpPr>
          <p:nvPr/>
        </p:nvSpPr>
        <p:spPr bwMode="auto">
          <a:xfrm>
            <a:off x="3517545" y="5067637"/>
            <a:ext cx="6666216" cy="1193126"/>
          </a:xfrm>
          <a:custGeom>
            <a:avLst/>
            <a:gdLst>
              <a:gd name="T0" fmla="*/ 0 w 2465704"/>
              <a:gd name="T1" fmla="*/ 0 h 310514"/>
              <a:gd name="T2" fmla="*/ 2465704 w 2465704"/>
              <a:gd name="T3" fmla="*/ 310514 h 310514"/>
            </a:gdLst>
            <a:ahLst/>
            <a:cxnLst>
              <a:cxn ang="0">
                <a:pos x="2465654" y="0"/>
              </a:cxn>
              <a:cxn ang="0">
                <a:pos x="217180" y="0"/>
              </a:cxn>
              <a:cxn ang="0">
                <a:pos x="167538" y="5762"/>
              </a:cxn>
              <a:cxn ang="0">
                <a:pos x="121885" y="22161"/>
              </a:cxn>
              <a:cxn ang="0">
                <a:pos x="81552" y="47868"/>
              </a:cxn>
              <a:cxn ang="0">
                <a:pos x="47867" y="81553"/>
              </a:cxn>
              <a:cxn ang="0">
                <a:pos x="22160" y="121886"/>
              </a:cxn>
              <a:cxn ang="0">
                <a:pos x="5761" y="167537"/>
              </a:cxn>
              <a:cxn ang="0">
                <a:pos x="0" y="217177"/>
              </a:cxn>
              <a:cxn ang="0">
                <a:pos x="0" y="310299"/>
              </a:cxn>
              <a:cxn ang="0">
                <a:pos x="2248472" y="310299"/>
              </a:cxn>
              <a:cxn ang="0">
                <a:pos x="2298115" y="304537"/>
              </a:cxn>
              <a:cxn ang="0">
                <a:pos x="2343767" y="288137"/>
              </a:cxn>
              <a:cxn ang="0">
                <a:pos x="2384101" y="262430"/>
              </a:cxn>
              <a:cxn ang="0">
                <a:pos x="2417786" y="228745"/>
              </a:cxn>
              <a:cxn ang="0">
                <a:pos x="2443493" y="188412"/>
              </a:cxn>
              <a:cxn ang="0">
                <a:pos x="2459892" y="142761"/>
              </a:cxn>
              <a:cxn ang="0">
                <a:pos x="2465654" y="93121"/>
              </a:cxn>
              <a:cxn ang="0">
                <a:pos x="2465654" y="0"/>
              </a:cxn>
            </a:cxnLst>
            <a:rect l="T0" t="T1" r="T2" b="T3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2" name="object 13"/>
          <p:cNvGrpSpPr>
            <a:grpSpLocks/>
          </p:cNvGrpSpPr>
          <p:nvPr/>
        </p:nvGrpSpPr>
        <p:grpSpPr bwMode="auto">
          <a:xfrm>
            <a:off x="327025" y="2459804"/>
            <a:ext cx="1916112" cy="2860675"/>
            <a:chOff x="377244" y="1199601"/>
            <a:chExt cx="906780" cy="1353820"/>
          </a:xfrm>
        </p:grpSpPr>
        <p:sp>
          <p:nvSpPr>
            <p:cNvPr id="51212" name="object 14"/>
            <p:cNvSpPr>
              <a:spLocks noChangeArrowheads="1"/>
            </p:cNvSpPr>
            <p:nvPr/>
          </p:nvSpPr>
          <p:spPr bwMode="auto">
            <a:xfrm>
              <a:off x="377240" y="1303972"/>
              <a:ext cx="906780" cy="1249680"/>
            </a:xfrm>
            <a:custGeom>
              <a:avLst/>
              <a:gdLst>
                <a:gd name="T0" fmla="*/ 0 w 906780"/>
                <a:gd name="T1" fmla="*/ 0 h 1249680"/>
                <a:gd name="T2" fmla="*/ 906780 w 906780"/>
                <a:gd name="T3" fmla="*/ 1249680 h 1249680"/>
              </a:gdLst>
              <a:ahLst/>
              <a:cxnLst>
                <a:cxn ang="0">
                  <a:pos x="127190" y="102743"/>
                </a:cxn>
                <a:cxn ang="0">
                  <a:pos x="176110" y="937691"/>
                </a:cxn>
                <a:cxn ang="0">
                  <a:pos x="699592" y="417474"/>
                </a:cxn>
                <a:cxn ang="0">
                  <a:pos x="334302" y="466407"/>
                </a:cxn>
                <a:cxn ang="0">
                  <a:pos x="699592" y="417474"/>
                </a:cxn>
                <a:cxn ang="0">
                  <a:pos x="102730" y="1095870"/>
                </a:cxn>
                <a:cxn ang="0">
                  <a:pos x="882230" y="1144803"/>
                </a:cxn>
                <a:cxn ang="0">
                  <a:pos x="906691" y="0"/>
                </a:cxn>
                <a:cxn ang="0">
                  <a:pos x="752589" y="48933"/>
                </a:cxn>
                <a:cxn ang="0">
                  <a:pos x="857770" y="963790"/>
                </a:cxn>
                <a:cxn ang="0">
                  <a:pos x="849642" y="983373"/>
                </a:cxn>
                <a:cxn ang="0">
                  <a:pos x="830046" y="991501"/>
                </a:cxn>
                <a:cxn ang="0">
                  <a:pos x="69392" y="991844"/>
                </a:cxn>
                <a:cxn ang="0">
                  <a:pos x="55499" y="994498"/>
                </a:cxn>
                <a:cxn ang="0">
                  <a:pos x="48907" y="76657"/>
                </a:cxn>
                <a:cxn ang="0">
                  <a:pos x="57035" y="57061"/>
                </a:cxn>
                <a:cxn ang="0">
                  <a:pos x="76631" y="48933"/>
                </a:cxn>
                <a:cxn ang="0">
                  <a:pos x="517753" y="0"/>
                </a:cxn>
                <a:cxn ang="0">
                  <a:pos x="46837" y="6032"/>
                </a:cxn>
                <a:cxn ang="0">
                  <a:pos x="6032" y="46850"/>
                </a:cxn>
                <a:cxn ang="0">
                  <a:pos x="0" y="1172527"/>
                </a:cxn>
                <a:cxn ang="0">
                  <a:pos x="22466" y="1226693"/>
                </a:cxn>
                <a:cxn ang="0">
                  <a:pos x="76631" y="1249172"/>
                </a:cxn>
                <a:cxn ang="0">
                  <a:pos x="882230" y="1200238"/>
                </a:cxn>
                <a:cxn ang="0">
                  <a:pos x="65849" y="1198067"/>
                </a:cxn>
                <a:cxn ang="0">
                  <a:pos x="51092" y="1183309"/>
                </a:cxn>
                <a:cxn ang="0">
                  <a:pos x="48907" y="1068158"/>
                </a:cxn>
                <a:cxn ang="0">
                  <a:pos x="57035" y="1048562"/>
                </a:cxn>
                <a:cxn ang="0">
                  <a:pos x="76631" y="1040434"/>
                </a:cxn>
                <a:cxn ang="0">
                  <a:pos x="859853" y="1034402"/>
                </a:cxn>
                <a:cxn ang="0">
                  <a:pos x="900658" y="993597"/>
                </a:cxn>
                <a:cxn ang="0">
                  <a:pos x="906691" y="0"/>
                </a:cxn>
              </a:cxnLst>
              <a:rect l="T0" t="T1" r="T2" b="T3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213" name="object 15"/>
            <p:cNvSpPr>
              <a:spLocks noChangeArrowheads="1"/>
            </p:cNvSpPr>
            <p:nvPr/>
          </p:nvSpPr>
          <p:spPr bwMode="auto">
            <a:xfrm>
              <a:off x="660984" y="1199603"/>
              <a:ext cx="492759" cy="1014730"/>
            </a:xfrm>
            <a:custGeom>
              <a:avLst/>
              <a:gdLst>
                <a:gd name="T0" fmla="*/ 0 w 492759"/>
                <a:gd name="T1" fmla="*/ 0 h 1014730"/>
                <a:gd name="T2" fmla="*/ 492759 w 492759"/>
                <a:gd name="T3" fmla="*/ 1014730 h 1014730"/>
              </a:gdLst>
              <a:ahLst/>
              <a:cxnLst>
                <a:cxn ang="0">
                  <a:pos x="154927" y="965415"/>
                </a:cxn>
                <a:cxn ang="0">
                  <a:pos x="102743" y="965415"/>
                </a:cxn>
                <a:cxn ang="0">
                  <a:pos x="102743" y="1014349"/>
                </a:cxn>
                <a:cxn ang="0">
                  <a:pos x="154927" y="1014349"/>
                </a:cxn>
                <a:cxn ang="0">
                  <a:pos x="154927" y="965415"/>
                </a:cxn>
                <a:cxn ang="0">
                  <a:pos x="259295" y="965415"/>
                </a:cxn>
                <a:cxn ang="0">
                  <a:pos x="207111" y="965415"/>
                </a:cxn>
                <a:cxn ang="0">
                  <a:pos x="207111" y="1014349"/>
                </a:cxn>
                <a:cxn ang="0">
                  <a:pos x="259295" y="1014349"/>
                </a:cxn>
                <a:cxn ang="0">
                  <a:pos x="259295" y="965415"/>
                </a:cxn>
                <a:cxn ang="0">
                  <a:pos x="363664" y="965415"/>
                </a:cxn>
                <a:cxn ang="0">
                  <a:pos x="311480" y="965415"/>
                </a:cxn>
                <a:cxn ang="0">
                  <a:pos x="311480" y="1014349"/>
                </a:cxn>
                <a:cxn ang="0">
                  <a:pos x="363664" y="1014349"/>
                </a:cxn>
                <a:cxn ang="0">
                  <a:pos x="363664" y="965415"/>
                </a:cxn>
                <a:cxn ang="0">
                  <a:pos x="466394" y="313105"/>
                </a:cxn>
                <a:cxn ang="0">
                  <a:pos x="0" y="313105"/>
                </a:cxn>
                <a:cxn ang="0">
                  <a:pos x="0" y="466407"/>
                </a:cxn>
                <a:cxn ang="0">
                  <a:pos x="466394" y="466407"/>
                </a:cxn>
                <a:cxn ang="0">
                  <a:pos x="466394" y="313105"/>
                </a:cxn>
                <a:cxn ang="0">
                  <a:pos x="492493" y="50558"/>
                </a:cxn>
                <a:cxn ang="0">
                  <a:pos x="488518" y="30899"/>
                </a:cxn>
                <a:cxn ang="0">
                  <a:pos x="477672" y="14820"/>
                </a:cxn>
                <a:cxn ang="0">
                  <a:pos x="461594" y="3987"/>
                </a:cxn>
                <a:cxn ang="0">
                  <a:pos x="441934" y="0"/>
                </a:cxn>
                <a:cxn ang="0">
                  <a:pos x="337566" y="0"/>
                </a:cxn>
                <a:cxn ang="0">
                  <a:pos x="317906" y="3987"/>
                </a:cxn>
                <a:cxn ang="0">
                  <a:pos x="301840" y="14820"/>
                </a:cxn>
                <a:cxn ang="0">
                  <a:pos x="290995" y="30899"/>
                </a:cxn>
                <a:cxn ang="0">
                  <a:pos x="287007" y="50558"/>
                </a:cxn>
                <a:cxn ang="0">
                  <a:pos x="287007" y="257670"/>
                </a:cxn>
                <a:cxn ang="0">
                  <a:pos x="492493" y="257670"/>
                </a:cxn>
                <a:cxn ang="0">
                  <a:pos x="492493" y="50558"/>
                </a:cxn>
              </a:cxnLst>
              <a:rect l="T0" t="T1" r="T2" b="T3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3" name="object 16"/>
          <p:cNvGrpSpPr>
            <a:grpSpLocks/>
          </p:cNvGrpSpPr>
          <p:nvPr/>
        </p:nvGrpSpPr>
        <p:grpSpPr bwMode="auto">
          <a:xfrm>
            <a:off x="327025" y="5664200"/>
            <a:ext cx="2206625" cy="488950"/>
            <a:chOff x="320975" y="2634669"/>
            <a:chExt cx="1043940" cy="231775"/>
          </a:xfrm>
        </p:grpSpPr>
        <p:sp>
          <p:nvSpPr>
            <p:cNvPr id="51210" name="object 17"/>
            <p:cNvSpPr>
              <a:spLocks noChangeArrowheads="1"/>
            </p:cNvSpPr>
            <p:nvPr/>
          </p:nvSpPr>
          <p:spPr bwMode="auto">
            <a:xfrm>
              <a:off x="320975" y="2634669"/>
              <a:ext cx="1043940" cy="231775"/>
            </a:xfrm>
            <a:custGeom>
              <a:avLst/>
              <a:gdLst>
                <a:gd name="T0" fmla="*/ 0 w 1043940"/>
                <a:gd name="T1" fmla="*/ 0 h 231775"/>
                <a:gd name="T2" fmla="*/ 1043940 w 1043940"/>
                <a:gd name="T3" fmla="*/ 231775 h 231775"/>
              </a:gdLst>
              <a:ahLst/>
              <a:cxnLst>
                <a:cxn ang="0">
                  <a:pos x="989877" y="0"/>
                </a:cxn>
                <a:cxn ang="0">
                  <a:pos x="652305" y="0"/>
                </a:cxn>
                <a:cxn ang="0">
                  <a:pos x="652305" y="48930"/>
                </a:cxn>
                <a:cxn ang="0">
                  <a:pos x="940956" y="48930"/>
                </a:cxn>
                <a:cxn ang="0">
                  <a:pos x="940956" y="78277"/>
                </a:cxn>
                <a:cxn ang="0">
                  <a:pos x="94233" y="78277"/>
                </a:cxn>
                <a:cxn ang="0">
                  <a:pos x="42052" y="130463"/>
                </a:cxn>
                <a:cxn ang="0">
                  <a:pos x="0" y="130463"/>
                </a:cxn>
                <a:cxn ang="0">
                  <a:pos x="0" y="179391"/>
                </a:cxn>
                <a:cxn ang="0">
                  <a:pos x="42052" y="179391"/>
                </a:cxn>
                <a:cxn ang="0">
                  <a:pos x="94233" y="231576"/>
                </a:cxn>
                <a:cxn ang="0">
                  <a:pos x="678394" y="231576"/>
                </a:cxn>
                <a:cxn ang="0">
                  <a:pos x="678394" y="182648"/>
                </a:cxn>
                <a:cxn ang="0">
                  <a:pos x="114505" y="182648"/>
                </a:cxn>
                <a:cxn ang="0">
                  <a:pos x="86770" y="154926"/>
                </a:cxn>
                <a:cxn ang="0">
                  <a:pos x="114505" y="127209"/>
                </a:cxn>
                <a:cxn ang="0">
                  <a:pos x="989877" y="127209"/>
                </a:cxn>
                <a:cxn ang="0">
                  <a:pos x="989877" y="0"/>
                </a:cxn>
                <a:cxn ang="0">
                  <a:pos x="781138" y="127209"/>
                </a:cxn>
                <a:cxn ang="0">
                  <a:pos x="732210" y="127209"/>
                </a:cxn>
                <a:cxn ang="0">
                  <a:pos x="732210" y="231576"/>
                </a:cxn>
                <a:cxn ang="0">
                  <a:pos x="989877" y="231576"/>
                </a:cxn>
                <a:cxn ang="0">
                  <a:pos x="989877" y="182648"/>
                </a:cxn>
                <a:cxn ang="0">
                  <a:pos x="781138" y="182648"/>
                </a:cxn>
                <a:cxn ang="0">
                  <a:pos x="781138" y="127209"/>
                </a:cxn>
                <a:cxn ang="0">
                  <a:pos x="259293" y="127209"/>
                </a:cxn>
                <a:cxn ang="0">
                  <a:pos x="210366" y="127209"/>
                </a:cxn>
                <a:cxn ang="0">
                  <a:pos x="210366" y="182648"/>
                </a:cxn>
                <a:cxn ang="0">
                  <a:pos x="259293" y="182648"/>
                </a:cxn>
                <a:cxn ang="0">
                  <a:pos x="259293" y="127209"/>
                </a:cxn>
                <a:cxn ang="0">
                  <a:pos x="989877" y="127209"/>
                </a:cxn>
                <a:cxn ang="0">
                  <a:pos x="940956" y="127209"/>
                </a:cxn>
                <a:cxn ang="0">
                  <a:pos x="940956" y="182648"/>
                </a:cxn>
                <a:cxn ang="0">
                  <a:pos x="989877" y="182648"/>
                </a:cxn>
                <a:cxn ang="0">
                  <a:pos x="989877" y="179391"/>
                </a:cxn>
                <a:cxn ang="0">
                  <a:pos x="1043687" y="179391"/>
                </a:cxn>
                <a:cxn ang="0">
                  <a:pos x="1043687" y="130463"/>
                </a:cxn>
                <a:cxn ang="0">
                  <a:pos x="989877" y="130463"/>
                </a:cxn>
                <a:cxn ang="0">
                  <a:pos x="989877" y="127209"/>
                </a:cxn>
              </a:cxnLst>
              <a:rect l="T0" t="T1" r="T2" b="T3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211" name="object 18"/>
            <p:cNvSpPr>
              <a:spLocks noChangeArrowheads="1"/>
            </p:cNvSpPr>
            <p:nvPr/>
          </p:nvSpPr>
          <p:spPr bwMode="auto">
            <a:xfrm>
              <a:off x="1053186" y="2712947"/>
              <a:ext cx="257810" cy="153670"/>
            </a:xfrm>
            <a:custGeom>
              <a:avLst/>
              <a:gdLst>
                <a:gd name="T0" fmla="*/ 0 w 257809"/>
                <a:gd name="T1" fmla="*/ 0 h 153669"/>
                <a:gd name="T2" fmla="*/ 257809 w 257809"/>
                <a:gd name="T3" fmla="*/ 153669 h 153669"/>
              </a:gdLst>
              <a:ahLst/>
              <a:cxnLst>
                <a:cxn ang="0">
                  <a:pos x="257666" y="0"/>
                </a:cxn>
                <a:cxn ang="0">
                  <a:pos x="0" y="0"/>
                </a:cxn>
                <a:cxn ang="0">
                  <a:pos x="0" y="153299"/>
                </a:cxn>
                <a:cxn ang="0">
                  <a:pos x="257666" y="153299"/>
                </a:cxn>
                <a:cxn ang="0">
                  <a:pos x="257666" y="0"/>
                </a:cxn>
              </a:cxnLst>
              <a:rect l="T0" t="T1" r="T2" b="T3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2912812" y="1322946"/>
            <a:ext cx="9058526" cy="4237038"/>
          </a:xfrm>
          <a:prstGeom prst="rect">
            <a:avLst/>
          </a:prstGeom>
        </p:spPr>
        <p:txBody>
          <a:bodyPr lIns="91438" tIns="45719" rIns="91438" bIns="45719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indent="-742950" algn="ctr">
              <a:buFontTx/>
              <a:buAutoNum type="arabicPeriod"/>
            </a:pPr>
            <a:r>
              <a:rPr lang="ru-RU" sz="3600" b="1" dirty="0">
                <a:latin typeface="Arial" pitchFamily="34" charset="0"/>
                <a:cs typeface="Arial" pitchFamily="34" charset="0"/>
              </a:rPr>
              <a:t> Прочитать параграфы 49 – 50</a:t>
            </a:r>
          </a:p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Географическое положение, история изученности. Геологическое строение, рельеф и полезные ископаемые Евразии.</a:t>
            </a:r>
          </a:p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  2. Выполнить : практическое задание стр. 117</a:t>
            </a:r>
            <a:endParaRPr lang="en-US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08" name="Прямоугольник 22"/>
          <p:cNvSpPr>
            <a:spLocks noChangeArrowheads="1"/>
          </p:cNvSpPr>
          <p:nvPr/>
        </p:nvSpPr>
        <p:spPr bwMode="auto">
          <a:xfrm>
            <a:off x="457200" y="28575"/>
            <a:ext cx="11404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pPr algn="ctr"/>
            <a:r>
              <a:rPr lang="ru-RU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</a:t>
            </a:r>
            <a:r>
              <a:rPr lang="en-US" alt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alt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7732" y="4763956"/>
            <a:ext cx="1564068" cy="1592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452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7491" y="0"/>
            <a:ext cx="12238541" cy="8007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236482" y="3248"/>
            <a:ext cx="12722772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ru-RU" sz="4400" kern="0" spc="21" dirty="0">
                <a:solidFill>
                  <a:sysClr val="window" lastClr="FFFFFF"/>
                </a:solidFill>
              </a:rPr>
              <a:t>РЕЛЬЕФ ЕВРАЗИИ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2B2C39-0DB4-4572-AAEB-97805A003462}"/>
              </a:ext>
            </a:extLst>
          </p:cNvPr>
          <p:cNvSpPr txBox="1"/>
          <p:nvPr/>
        </p:nvSpPr>
        <p:spPr>
          <a:xfrm>
            <a:off x="147144" y="1162050"/>
            <a:ext cx="516780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РАВНИНЫ ОТНОСЯТСЯ К ДРЕВНИМ</a:t>
            </a:r>
          </a:p>
          <a:p>
            <a:r>
              <a:rPr lang="ru-RU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МОЛОДЫМ ПЛАТФОРМАМ ЗЕМНОЙ </a:t>
            </a:r>
          </a:p>
          <a:p>
            <a:r>
              <a:rPr lang="ru-RU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КОРЫ.</a:t>
            </a:r>
          </a:p>
          <a:p>
            <a:endParaRPr lang="ru-RU" b="1" i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i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ДРЕВНИХ ПЛАТФОРМАХ РАСПОЛОЖЕНЫ</a:t>
            </a:r>
            <a:r>
              <a:rPr lang="ru-RU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ru-RU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ВОСТОЧНО-ЕВРОПЕЙСКАЯ РАВНИНА</a:t>
            </a:r>
          </a:p>
          <a:p>
            <a:r>
              <a:rPr lang="ru-RU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СРЕДНЕСИБИРСКОЕ ПЛОСКОГОРЬЕ</a:t>
            </a:r>
          </a:p>
          <a:p>
            <a:r>
              <a:rPr lang="ru-RU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ВЕЛИКАЯ КИТАЙСКАЯ РАВНИНА</a:t>
            </a:r>
          </a:p>
          <a:p>
            <a:r>
              <a:rPr lang="ru-RU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ПЛОСКОГОРЬЯ ИНДОСТАНА</a:t>
            </a:r>
          </a:p>
          <a:p>
            <a:r>
              <a:rPr lang="ru-RU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АРАВИЙСКИЙ ПОЛУОСТРОВ</a:t>
            </a:r>
          </a:p>
          <a:p>
            <a:endParaRPr lang="ru-RU" i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i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СРАВНИТЕЛЬНО МОЛОДЫХ ПЛАТФОРМАХ РАСПОЛОЖЕНЫ:</a:t>
            </a:r>
          </a:p>
          <a:p>
            <a:r>
              <a:rPr lang="ru-RU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ЗАПАДНО-СИБИРСКАЯ РАВНИНА</a:t>
            </a:r>
          </a:p>
          <a:p>
            <a:r>
              <a:rPr lang="ru-RU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ИНДО-ГАНСКАЯ НИЗМЕННОСТЬ</a:t>
            </a:r>
          </a:p>
          <a:p>
            <a:r>
              <a:rPr lang="ru-RU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ТУРАНСКАЯ НИЗМЕННОСТЬ</a:t>
            </a:r>
          </a:p>
          <a:p>
            <a:endParaRPr lang="en-US" i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F61F61A-8D99-459E-AD00-727D6782E0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1050" y="800794"/>
            <a:ext cx="7600950" cy="5993568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49EC59D-C12F-4FA6-862A-004BDC8495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0361" y="1002102"/>
            <a:ext cx="8206901" cy="5590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074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7725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КЛИМАТ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A7F453-6849-4605-A5EE-3DB35D0D8E50}"/>
              </a:ext>
            </a:extLst>
          </p:cNvPr>
          <p:cNvSpPr txBox="1"/>
          <p:nvPr/>
        </p:nvSpPr>
        <p:spPr>
          <a:xfrm>
            <a:off x="5279590" y="6159853"/>
            <a:ext cx="66826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Крупный остров Гренландия (2,2 млн. км²)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34B8494-7820-45A3-A701-2BFA31B4300F}"/>
              </a:ext>
            </a:extLst>
          </p:cNvPr>
          <p:cNvSpPr txBox="1"/>
          <p:nvPr/>
        </p:nvSpPr>
        <p:spPr>
          <a:xfrm>
            <a:off x="222828" y="5089288"/>
            <a:ext cx="116733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ЗНАЧИТЕЛЬНАЯ ПРОТЯЖЕННОСТЬ ЕВРАЗИИ С СЕВЕРА НА ЮГ ОКАЗЫВАЕТ ЗАМЕТНОЕ ВЛИЯНИЕ НА РАСПРЕДЕЛЕНИЕ ТЕПЛА. САМАЯ НИЗКАЯ ТЕМПЕРАТУРА (-71°С) ОТМЕЧЕНА В ОЙМЯКОНЕ (РОССИЯ) КОТОРЫЙ НАЗЫВАЮТ «ПОЛЮСОМ ХОЛОДА» СЕВЕРНОГО ПОЛУШАРИЯ. САМАЯ УВЛАЖНЕННАЯ ТОЧКА МИРА – ДЕРЕВНЯ ЧЕРРАПУНДЖИ В ИНДИИ, ГДЕ ВЫПАДАЕТ В СРЕДНЕМ 12 665 ММ В ГОД.</a:t>
            </a:r>
            <a:endParaRPr lang="en-US" sz="20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903EDD9-DC93-465F-B415-42ACB35F26CA}"/>
              </a:ext>
            </a:extLst>
          </p:cNvPr>
          <p:cNvSpPr/>
          <p:nvPr/>
        </p:nvSpPr>
        <p:spPr>
          <a:xfrm>
            <a:off x="0" y="-1"/>
            <a:ext cx="12238981" cy="830997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ВЛИЯНИЕ ГЕОГРАФИЧЕСКОЙ ШИРОТЫ НА КЛИМАТ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6CF1284-BBE5-4EAF-AA03-F7938E47A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8778" y="953104"/>
            <a:ext cx="5593475" cy="403719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B334D8-6084-456B-AE6E-6E0DCEE3B1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933" y="953104"/>
            <a:ext cx="5770555" cy="403719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C1D5073-6BC3-4325-B225-9AA7DF215E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933" y="953103"/>
            <a:ext cx="5770555" cy="401591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A94A837-B16B-4D5F-8C9E-9F21B47142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8778" y="964268"/>
            <a:ext cx="5593475" cy="4004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82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7725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КЛИМАТ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A7F453-6849-4605-A5EE-3DB35D0D8E50}"/>
              </a:ext>
            </a:extLst>
          </p:cNvPr>
          <p:cNvSpPr txBox="1"/>
          <p:nvPr/>
        </p:nvSpPr>
        <p:spPr>
          <a:xfrm>
            <a:off x="5279590" y="6159853"/>
            <a:ext cx="66826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Крупный остров Гренландия (2,2 млн. км²)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903EDD9-DC93-465F-B415-42ACB35F26CA}"/>
              </a:ext>
            </a:extLst>
          </p:cNvPr>
          <p:cNvSpPr/>
          <p:nvPr/>
        </p:nvSpPr>
        <p:spPr>
          <a:xfrm>
            <a:off x="0" y="0"/>
            <a:ext cx="12238980" cy="830997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ВЛИЯНИЕ ОКЕАНОВ НА КЛИМАТ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6BF5935-17C4-452C-8343-F8271572C2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39" t="4001" r="2288" b="11699"/>
          <a:stretch/>
        </p:blipFill>
        <p:spPr>
          <a:xfrm>
            <a:off x="12368" y="972033"/>
            <a:ext cx="5889744" cy="374340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2B42F5-0883-4688-9B65-4F071D84EE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9891" y="972033"/>
            <a:ext cx="5889742" cy="37434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55F74D-0524-4908-B3D9-3D686B589909}"/>
              </a:ext>
            </a:extLst>
          </p:cNvPr>
          <p:cNvSpPr txBox="1"/>
          <p:nvPr/>
        </p:nvSpPr>
        <p:spPr>
          <a:xfrm>
            <a:off x="251012" y="505609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541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7725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КЛИМАТ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A7F453-6849-4605-A5EE-3DB35D0D8E50}"/>
              </a:ext>
            </a:extLst>
          </p:cNvPr>
          <p:cNvSpPr txBox="1"/>
          <p:nvPr/>
        </p:nvSpPr>
        <p:spPr>
          <a:xfrm>
            <a:off x="5279590" y="6159853"/>
            <a:ext cx="66826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Крупный остров Гренландия (2,2 млн. км²)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903EDD9-DC93-465F-B415-42ACB35F26CA}"/>
              </a:ext>
            </a:extLst>
          </p:cNvPr>
          <p:cNvSpPr/>
          <p:nvPr/>
        </p:nvSpPr>
        <p:spPr>
          <a:xfrm>
            <a:off x="0" y="0"/>
            <a:ext cx="12238980" cy="830997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ВЛИЯНИЕ РЕЛЬЕФА НА КЛИМАТ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55F74D-0524-4908-B3D9-3D686B589909}"/>
              </a:ext>
            </a:extLst>
          </p:cNvPr>
          <p:cNvSpPr txBox="1"/>
          <p:nvPr/>
        </p:nvSpPr>
        <p:spPr>
          <a:xfrm>
            <a:off x="251012" y="505609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3552C95-AEF2-4E37-B3EC-AB0E150A3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377" y="1015670"/>
            <a:ext cx="8283388" cy="560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657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7725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КЛИМАТ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A7F453-6849-4605-A5EE-3DB35D0D8E50}"/>
              </a:ext>
            </a:extLst>
          </p:cNvPr>
          <p:cNvSpPr txBox="1"/>
          <p:nvPr/>
        </p:nvSpPr>
        <p:spPr>
          <a:xfrm>
            <a:off x="5279590" y="6159853"/>
            <a:ext cx="66826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Крупный остров Гренландия (2,2 млн. км²)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34B8494-7820-45A3-A701-2BFA31B4300F}"/>
              </a:ext>
            </a:extLst>
          </p:cNvPr>
          <p:cNvSpPr txBox="1"/>
          <p:nvPr/>
        </p:nvSpPr>
        <p:spPr>
          <a:xfrm>
            <a:off x="4775946" y="5636553"/>
            <a:ext cx="6879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Глубокое ущелье – каньон Колорадо, глубина – 2 км, протяженность – 320 км.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FE19745-F7DB-4E53-B566-5822C2CEF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2510"/>
            <a:ext cx="12192000" cy="608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27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7725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КЛИМАТ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A7F453-6849-4605-A5EE-3DB35D0D8E50}"/>
              </a:ext>
            </a:extLst>
          </p:cNvPr>
          <p:cNvSpPr txBox="1"/>
          <p:nvPr/>
        </p:nvSpPr>
        <p:spPr>
          <a:xfrm>
            <a:off x="5279590" y="6159853"/>
            <a:ext cx="66826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Крупный остров Гренландия (2,2 млн. км²)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903EDD9-DC93-465F-B415-42ACB35F26CA}"/>
              </a:ext>
            </a:extLst>
          </p:cNvPr>
          <p:cNvSpPr/>
          <p:nvPr/>
        </p:nvSpPr>
        <p:spPr>
          <a:xfrm>
            <a:off x="0" y="-1"/>
            <a:ext cx="12238981" cy="830997"/>
          </a:xfrm>
          <a:prstGeom prst="rect">
            <a:avLst/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ВЛИЯНИЕ ОКЕАНОВ НА КЛИМАТ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133330D-54FE-4E5C-B24D-A52223DC17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4" t="12207" r="2174" b="3750"/>
          <a:stretch/>
        </p:blipFill>
        <p:spPr>
          <a:xfrm>
            <a:off x="247023" y="1065650"/>
            <a:ext cx="7749495" cy="5325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235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0"/>
            <a:ext cx="12238980" cy="7725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ОСНОВНЫЕ ОСОБЕННОСТИ</a:t>
            </a:r>
          </a:p>
        </p:txBody>
      </p:sp>
    </p:spTree>
    <p:extLst>
      <p:ext uri="{BB962C8B-B14F-4D97-AF65-F5344CB8AC3E}">
        <p14:creationId xmlns:p14="http://schemas.microsoft.com/office/powerpoint/2010/main" val="249157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8275</TotalTime>
  <Words>1007</Words>
  <Application>Microsoft Office PowerPoint</Application>
  <PresentationFormat>Широкоэкранный</PresentationFormat>
  <Paragraphs>149</Paragraphs>
  <Slides>31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7" baseType="lpstr">
      <vt:lpstr>Arial</vt:lpstr>
      <vt:lpstr>Calibri</vt:lpstr>
      <vt:lpstr>Calibri Light</vt:lpstr>
      <vt:lpstr>Tahoma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WINDOWS 10</cp:lastModifiedBy>
  <cp:revision>1453</cp:revision>
  <dcterms:created xsi:type="dcterms:W3CDTF">2020-04-09T12:18:10Z</dcterms:created>
  <dcterms:modified xsi:type="dcterms:W3CDTF">2021-02-17T15:25:57Z</dcterms:modified>
</cp:coreProperties>
</file>