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641" r:id="rId2"/>
    <p:sldId id="418" r:id="rId3"/>
    <p:sldId id="624" r:id="rId4"/>
    <p:sldId id="657" r:id="rId5"/>
    <p:sldId id="667" r:id="rId6"/>
    <p:sldId id="668" r:id="rId7"/>
    <p:sldId id="643" r:id="rId8"/>
    <p:sldId id="642" r:id="rId9"/>
    <p:sldId id="658" r:id="rId10"/>
    <p:sldId id="659" r:id="rId11"/>
    <p:sldId id="661" r:id="rId12"/>
    <p:sldId id="669" r:id="rId13"/>
    <p:sldId id="644" r:id="rId14"/>
    <p:sldId id="660" r:id="rId15"/>
    <p:sldId id="670" r:id="rId16"/>
    <p:sldId id="671" r:id="rId17"/>
    <p:sldId id="558" r:id="rId18"/>
    <p:sldId id="672" r:id="rId19"/>
    <p:sldId id="417"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F2FEB1EC-8F1F-4360-ADED-A8029CF6C304}">
          <p14:sldIdLst>
            <p14:sldId id="641"/>
            <p14:sldId id="418"/>
            <p14:sldId id="624"/>
            <p14:sldId id="657"/>
            <p14:sldId id="667"/>
            <p14:sldId id="668"/>
            <p14:sldId id="643"/>
            <p14:sldId id="642"/>
            <p14:sldId id="658"/>
            <p14:sldId id="659"/>
            <p14:sldId id="661"/>
            <p14:sldId id="669"/>
            <p14:sldId id="644"/>
            <p14:sldId id="660"/>
            <p14:sldId id="670"/>
            <p14:sldId id="671"/>
            <p14:sldId id="558"/>
            <p14:sldId id="672"/>
            <p14:sldId id="417"/>
          </p14:sldIdLst>
        </p14:section>
      </p14:sectionLst>
    </p:ex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10" initials="W1" lastIdx="1" clrIdx="0">
    <p:extLst>
      <p:ext uri="{19B8F6BF-5375-455C-9EA6-DF929625EA0E}">
        <p15:presenceInfo xmlns:p15="http://schemas.microsoft.com/office/powerpoint/2012/main" userId="WINDOWS 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66FFCC"/>
    <a:srgbClr val="008000"/>
    <a:srgbClr val="149C2E"/>
    <a:srgbClr val="19C139"/>
    <a:srgbClr val="0000CC"/>
    <a:srgbClr val="A80058"/>
    <a:srgbClr val="0033CC"/>
    <a:srgbClr val="0000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5" autoAdjust="0"/>
    <p:restoredTop sz="94291" autoAdjust="0"/>
  </p:normalViewPr>
  <p:slideViewPr>
    <p:cSldViewPr snapToGrid="0">
      <p:cViewPr varScale="1">
        <p:scale>
          <a:sx n="65" d="100"/>
          <a:sy n="65" d="100"/>
        </p:scale>
        <p:origin x="1092" y="72"/>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C47F5-6AAC-4341-A3BC-3AF22EB431B0}"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ru-RU"/>
        </a:p>
      </dgm:t>
    </dgm:pt>
    <dgm:pt modelId="{9CF7AC78-8664-43E7-95C3-2E69F6978AFF}">
      <dgm:prSet phldrT="[Текст]" custT="1"/>
      <dgm:spPr/>
      <dgm:t>
        <a:bodyPr/>
        <a:lstStyle/>
        <a:p>
          <a:pPr algn="ctr"/>
          <a:r>
            <a:rPr lang="en-US" sz="2400" b="1" i="1" dirty="0">
              <a:solidFill>
                <a:schemeClr val="tx1"/>
              </a:solidFill>
              <a:latin typeface="Arial" panose="020B0604020202020204" pitchFamily="34" charset="0"/>
              <a:cs typeface="Arial" panose="020B0604020202020204" pitchFamily="34" charset="0"/>
            </a:rPr>
            <a:t>  </a:t>
          </a:r>
          <a:r>
            <a:rPr lang="ru-RU" sz="2400" b="1" i="1" dirty="0">
              <a:solidFill>
                <a:schemeClr val="tx1"/>
              </a:solidFill>
              <a:latin typeface="Arial" panose="020B0604020202020204" pitchFamily="34" charset="0"/>
              <a:cs typeface="Arial" panose="020B0604020202020204" pitchFamily="34" charset="0"/>
            </a:rPr>
            <a:t>ПРИРОДНЫЕ ЗОНЫ</a:t>
          </a:r>
        </a:p>
      </dgm:t>
    </dgm:pt>
    <dgm:pt modelId="{C308638D-1E99-4064-B05A-448599AB3463}" type="parTrans" cxnId="{F85B3B50-9CCF-4017-B4E1-B54A1DDF2883}">
      <dgm:prSet/>
      <dgm:spPr/>
      <dgm:t>
        <a:bodyPr/>
        <a:lstStyle/>
        <a:p>
          <a:pPr algn="ctr"/>
          <a:endParaRPr lang="ru-RU" sz="2400" b="1" i="1" dirty="0">
            <a:solidFill>
              <a:schemeClr val="tx1"/>
            </a:solidFill>
            <a:latin typeface="Arial" pitchFamily="34" charset="0"/>
            <a:cs typeface="Arial" pitchFamily="34" charset="0"/>
          </a:endParaRPr>
        </a:p>
      </dgm:t>
    </dgm:pt>
    <dgm:pt modelId="{CF6888BF-C46E-4D55-8C0B-604A85FB5E7C}" type="sibTrans" cxnId="{F85B3B50-9CCF-4017-B4E1-B54A1DDF2883}">
      <dgm:prSet/>
      <dgm:spPr/>
      <dgm:t>
        <a:bodyPr/>
        <a:lstStyle/>
        <a:p>
          <a:pPr algn="ctr"/>
          <a:endParaRPr lang="ru-RU" sz="2400" b="1" i="1" dirty="0">
            <a:solidFill>
              <a:schemeClr val="tx1"/>
            </a:solidFill>
            <a:latin typeface="Arial" pitchFamily="34" charset="0"/>
            <a:cs typeface="Arial" pitchFamily="34" charset="0"/>
          </a:endParaRPr>
        </a:p>
      </dgm:t>
    </dgm:pt>
    <dgm:pt modelId="{B4130079-A0C2-4938-9CFB-C129C55DE706}">
      <dgm:prSet phldrT="[Текст]" custT="1"/>
      <dgm:spPr/>
      <dgm:t>
        <a:bodyPr/>
        <a:lstStyle/>
        <a:p>
          <a:pPr algn="ctr"/>
          <a:r>
            <a:rPr lang="ru-RU" sz="2400" b="1" i="1" dirty="0">
              <a:solidFill>
                <a:schemeClr val="tx1"/>
              </a:solidFill>
              <a:latin typeface="Arial" panose="020B0604020202020204" pitchFamily="34" charset="0"/>
              <a:cs typeface="Arial" panose="020B0604020202020204" pitchFamily="34" charset="0"/>
            </a:rPr>
            <a:t>ВЫСОТНЫЕ ПОЯСА</a:t>
          </a:r>
        </a:p>
      </dgm:t>
    </dgm:pt>
    <dgm:pt modelId="{3F484C4C-AF7D-4EBA-890C-F1E074795101}" type="parTrans" cxnId="{072ADC7C-EFF8-46A2-81B2-8FBF75B3B07D}">
      <dgm:prSet/>
      <dgm:spPr/>
      <dgm:t>
        <a:bodyPr/>
        <a:lstStyle/>
        <a:p>
          <a:pPr algn="ctr"/>
          <a:endParaRPr lang="ru-RU" sz="2400" b="1" i="1" dirty="0">
            <a:solidFill>
              <a:schemeClr val="tx1"/>
            </a:solidFill>
            <a:latin typeface="Arial" pitchFamily="34" charset="0"/>
            <a:cs typeface="Arial" pitchFamily="34" charset="0"/>
          </a:endParaRPr>
        </a:p>
      </dgm:t>
    </dgm:pt>
    <dgm:pt modelId="{08CD3CFE-4090-4690-B432-F660ECEFF97D}" type="sibTrans" cxnId="{072ADC7C-EFF8-46A2-81B2-8FBF75B3B07D}">
      <dgm:prSet/>
      <dgm:spPr/>
      <dgm:t>
        <a:bodyPr/>
        <a:lstStyle/>
        <a:p>
          <a:pPr algn="ctr"/>
          <a:endParaRPr lang="ru-RU" sz="2400" b="1" i="1" dirty="0">
            <a:solidFill>
              <a:schemeClr val="tx1"/>
            </a:solidFill>
            <a:latin typeface="Arial" pitchFamily="34" charset="0"/>
            <a:cs typeface="Arial" pitchFamily="34" charset="0"/>
          </a:endParaRPr>
        </a:p>
      </dgm:t>
    </dgm:pt>
    <dgm:pt modelId="{9059AA3A-DBF7-489F-861D-539C63A992FD}">
      <dgm:prSet phldrT="[Текст]" custT="1"/>
      <dgm:spPr/>
      <dgm:t>
        <a:bodyPr/>
        <a:lstStyle/>
        <a:p>
          <a:pPr algn="ctr"/>
          <a:r>
            <a:rPr lang="en-US" sz="2400" b="1" i="1" dirty="0">
              <a:solidFill>
                <a:schemeClr val="tx1"/>
              </a:solidFill>
              <a:latin typeface="Arial" panose="020B0604020202020204" pitchFamily="34" charset="0"/>
              <a:cs typeface="Arial" panose="020B0604020202020204" pitchFamily="34" charset="0"/>
            </a:rPr>
            <a:t> </a:t>
          </a:r>
          <a:r>
            <a:rPr lang="ru-RU" sz="2400" b="1" i="1" dirty="0">
              <a:solidFill>
                <a:schemeClr val="tx1"/>
              </a:solidFill>
              <a:latin typeface="Arial" panose="020B0604020202020204" pitchFamily="34" charset="0"/>
              <a:cs typeface="Arial" panose="020B0604020202020204" pitchFamily="34" charset="0"/>
            </a:rPr>
            <a:t>ФИЗИКО-ГЕОГРАФИЧЕСКИЕ СТРАНЫ</a:t>
          </a:r>
        </a:p>
      </dgm:t>
    </dgm:pt>
    <dgm:pt modelId="{22E43125-241E-4204-AABC-0A6B5D104B31}" type="parTrans" cxnId="{472529F0-0963-45C7-9780-901776F99DD9}">
      <dgm:prSet/>
      <dgm:spPr/>
      <dgm:t>
        <a:bodyPr/>
        <a:lstStyle/>
        <a:p>
          <a:pPr algn="ctr"/>
          <a:endParaRPr lang="ru-RU" sz="2400" b="1" i="1" dirty="0">
            <a:solidFill>
              <a:schemeClr val="tx1"/>
            </a:solidFill>
            <a:latin typeface="Arial" pitchFamily="34" charset="0"/>
            <a:cs typeface="Arial" pitchFamily="34" charset="0"/>
          </a:endParaRPr>
        </a:p>
      </dgm:t>
    </dgm:pt>
    <dgm:pt modelId="{FA81A5D5-236F-458A-9909-32110E4B3C9D}" type="sibTrans" cxnId="{472529F0-0963-45C7-9780-901776F99DD9}">
      <dgm:prSet/>
      <dgm:spPr/>
      <dgm:t>
        <a:bodyPr/>
        <a:lstStyle/>
        <a:p>
          <a:pPr algn="ctr"/>
          <a:endParaRPr lang="ru-RU" sz="2400" b="1" i="1" dirty="0">
            <a:solidFill>
              <a:schemeClr val="tx1"/>
            </a:solidFill>
            <a:latin typeface="Arial" pitchFamily="34" charset="0"/>
            <a:cs typeface="Arial" pitchFamily="34" charset="0"/>
          </a:endParaRPr>
        </a:p>
      </dgm:t>
    </dgm:pt>
    <dgm:pt modelId="{1BD29492-7057-4B4E-9D84-E739C8ABB464}">
      <dgm:prSet custT="1"/>
      <dgm:spPr/>
      <dgm:t>
        <a:bodyPr/>
        <a:lstStyle/>
        <a:p>
          <a:pPr algn="ctr"/>
          <a:r>
            <a:rPr lang="ru-RU" sz="2400" b="1" i="1" dirty="0">
              <a:solidFill>
                <a:schemeClr val="tx1"/>
              </a:solidFill>
              <a:latin typeface="Arial" panose="020B0604020202020204" pitchFamily="34" charset="0"/>
              <a:cs typeface="Arial" panose="020B0604020202020204" pitchFamily="34" charset="0"/>
            </a:rPr>
            <a:t>НАСЕЛЕНИЕ </a:t>
          </a:r>
        </a:p>
      </dgm:t>
    </dgm:pt>
    <dgm:pt modelId="{BB963676-ACC1-418B-8879-B7DBF4876BC2}" type="parTrans" cxnId="{C541FEB0-DF83-4A36-B809-B56C643F88C8}">
      <dgm:prSet/>
      <dgm:spPr/>
      <dgm:t>
        <a:bodyPr/>
        <a:lstStyle/>
        <a:p>
          <a:pPr algn="ctr"/>
          <a:endParaRPr lang="ru-RU" sz="2400" b="1" i="1" dirty="0">
            <a:solidFill>
              <a:schemeClr val="tx1"/>
            </a:solidFill>
            <a:latin typeface="Arial" pitchFamily="34" charset="0"/>
            <a:cs typeface="Arial" pitchFamily="34" charset="0"/>
          </a:endParaRPr>
        </a:p>
      </dgm:t>
    </dgm:pt>
    <dgm:pt modelId="{38D5DB3A-448D-48F2-80C3-4F165A1ED9F5}" type="sibTrans" cxnId="{C541FEB0-DF83-4A36-B809-B56C643F88C8}">
      <dgm:prSet/>
      <dgm:spPr/>
      <dgm:t>
        <a:bodyPr/>
        <a:lstStyle/>
        <a:p>
          <a:pPr algn="ctr"/>
          <a:endParaRPr lang="ru-RU" sz="2400" b="1" i="1" dirty="0">
            <a:solidFill>
              <a:schemeClr val="tx1"/>
            </a:solidFill>
            <a:latin typeface="Arial" pitchFamily="34" charset="0"/>
            <a:cs typeface="Arial" pitchFamily="34" charset="0"/>
          </a:endParaRPr>
        </a:p>
      </dgm:t>
    </dgm:pt>
    <dgm:pt modelId="{772EDB40-77F2-42C6-A4BA-5D2ACCBCA5FC}" type="pres">
      <dgm:prSet presAssocID="{4C2C47F5-6AAC-4341-A3BC-3AF22EB431B0}" presName="Name0" presStyleCnt="0">
        <dgm:presLayoutVars>
          <dgm:chMax val="7"/>
          <dgm:chPref val="7"/>
          <dgm:dir/>
        </dgm:presLayoutVars>
      </dgm:prSet>
      <dgm:spPr/>
    </dgm:pt>
    <dgm:pt modelId="{0ED54BC2-CFB8-4CE3-835B-7CC0ACF4EC60}" type="pres">
      <dgm:prSet presAssocID="{4C2C47F5-6AAC-4341-A3BC-3AF22EB431B0}" presName="Name1" presStyleCnt="0"/>
      <dgm:spPr/>
    </dgm:pt>
    <dgm:pt modelId="{4CBC4C8F-0C14-4FFA-A1EB-68031F2094B5}" type="pres">
      <dgm:prSet presAssocID="{4C2C47F5-6AAC-4341-A3BC-3AF22EB431B0}" presName="cycle" presStyleCnt="0"/>
      <dgm:spPr/>
    </dgm:pt>
    <dgm:pt modelId="{2BE2DDFF-D336-41AD-B2B0-5CA8294810DF}" type="pres">
      <dgm:prSet presAssocID="{4C2C47F5-6AAC-4341-A3BC-3AF22EB431B0}" presName="srcNode" presStyleLbl="node1" presStyleIdx="0" presStyleCnt="4"/>
      <dgm:spPr/>
    </dgm:pt>
    <dgm:pt modelId="{6C71938F-0DD3-4BCE-8772-5B33F44F5AC6}" type="pres">
      <dgm:prSet presAssocID="{4C2C47F5-6AAC-4341-A3BC-3AF22EB431B0}" presName="conn" presStyleLbl="parChTrans1D2" presStyleIdx="0" presStyleCnt="1"/>
      <dgm:spPr/>
    </dgm:pt>
    <dgm:pt modelId="{C1B5F98C-42B3-4225-9695-C004CEC37CAC}" type="pres">
      <dgm:prSet presAssocID="{4C2C47F5-6AAC-4341-A3BC-3AF22EB431B0}" presName="extraNode" presStyleLbl="node1" presStyleIdx="0" presStyleCnt="4"/>
      <dgm:spPr/>
    </dgm:pt>
    <dgm:pt modelId="{1F1A7FA3-1418-4703-B01A-F581247AE70C}" type="pres">
      <dgm:prSet presAssocID="{4C2C47F5-6AAC-4341-A3BC-3AF22EB431B0}" presName="dstNode" presStyleLbl="node1" presStyleIdx="0" presStyleCnt="4"/>
      <dgm:spPr/>
    </dgm:pt>
    <dgm:pt modelId="{49DB3445-41D2-403E-A9A8-15195F48272B}" type="pres">
      <dgm:prSet presAssocID="{9CF7AC78-8664-43E7-95C3-2E69F6978AFF}" presName="text_1" presStyleLbl="node1" presStyleIdx="0" presStyleCnt="4">
        <dgm:presLayoutVars>
          <dgm:bulletEnabled val="1"/>
        </dgm:presLayoutVars>
      </dgm:prSet>
      <dgm:spPr/>
    </dgm:pt>
    <dgm:pt modelId="{2771E5FD-696C-47C3-8458-1DFCFC5A8FE6}" type="pres">
      <dgm:prSet presAssocID="{9CF7AC78-8664-43E7-95C3-2E69F6978AFF}" presName="accent_1" presStyleCnt="0"/>
      <dgm:spPr/>
    </dgm:pt>
    <dgm:pt modelId="{DD2C4514-8196-44F3-AEFD-C878E137F15F}" type="pres">
      <dgm:prSet presAssocID="{9CF7AC78-8664-43E7-95C3-2E69F6978AFF}" presName="accentRepeatNode" presStyleLbl="solidFgAcc1" presStyleIdx="0" presStyleCnt="4"/>
      <dgm:spPr>
        <a:blipFill rotWithShape="0">
          <a:blip xmlns:r="http://schemas.openxmlformats.org/officeDocument/2006/relationships" r:embed="rId1"/>
          <a:stretch>
            <a:fillRect/>
          </a:stretch>
        </a:blipFill>
      </dgm:spPr>
    </dgm:pt>
    <dgm:pt modelId="{4E44D6FA-4D64-40D0-B130-A3FC5146E0D6}" type="pres">
      <dgm:prSet presAssocID="{B4130079-A0C2-4938-9CFB-C129C55DE706}" presName="text_2" presStyleLbl="node1" presStyleIdx="1" presStyleCnt="4" custScaleX="98984" custScaleY="100809">
        <dgm:presLayoutVars>
          <dgm:bulletEnabled val="1"/>
        </dgm:presLayoutVars>
      </dgm:prSet>
      <dgm:spPr/>
    </dgm:pt>
    <dgm:pt modelId="{5FD3551A-4E05-4735-B34B-4CC3AA299F3E}" type="pres">
      <dgm:prSet presAssocID="{B4130079-A0C2-4938-9CFB-C129C55DE706}" presName="accent_2" presStyleCnt="0"/>
      <dgm:spPr/>
    </dgm:pt>
    <dgm:pt modelId="{3FF523FB-8E08-4A14-B93E-E824CD441555}" type="pres">
      <dgm:prSet presAssocID="{B4130079-A0C2-4938-9CFB-C129C55DE706}" presName="accentRepeatNode" presStyleLbl="solidFgAcc1" presStyleIdx="1" presStyleCnt="4"/>
      <dgm:spPr>
        <a:blipFill rotWithShape="0">
          <a:blip xmlns:r="http://schemas.openxmlformats.org/officeDocument/2006/relationships" r:embed="rId2"/>
          <a:stretch>
            <a:fillRect/>
          </a:stretch>
        </a:blipFill>
      </dgm:spPr>
    </dgm:pt>
    <dgm:pt modelId="{3B07D9ED-17A7-4E68-A041-6E0350DF7893}" type="pres">
      <dgm:prSet presAssocID="{9059AA3A-DBF7-489F-861D-539C63A992FD}" presName="text_3" presStyleLbl="node1" presStyleIdx="2" presStyleCnt="4">
        <dgm:presLayoutVars>
          <dgm:bulletEnabled val="1"/>
        </dgm:presLayoutVars>
      </dgm:prSet>
      <dgm:spPr/>
    </dgm:pt>
    <dgm:pt modelId="{2AB91F75-EBEC-44E6-BE78-43A6658762A3}" type="pres">
      <dgm:prSet presAssocID="{9059AA3A-DBF7-489F-861D-539C63A992FD}" presName="accent_3" presStyleCnt="0"/>
      <dgm:spPr/>
    </dgm:pt>
    <dgm:pt modelId="{AFBCFC25-00CE-4DD9-B468-38B567D3D019}" type="pres">
      <dgm:prSet presAssocID="{9059AA3A-DBF7-489F-861D-539C63A992FD}" presName="accentRepeatNode" presStyleLbl="solidFgAcc1" presStyleIdx="2" presStyleCnt="4"/>
      <dgm:spPr>
        <a:blipFill rotWithShape="0">
          <a:blip xmlns:r="http://schemas.openxmlformats.org/officeDocument/2006/relationships" r:embed="rId3"/>
          <a:stretch>
            <a:fillRect/>
          </a:stretch>
        </a:blipFill>
      </dgm:spPr>
    </dgm:pt>
    <dgm:pt modelId="{776DD715-9F2E-4732-9558-05104E925C2E}" type="pres">
      <dgm:prSet presAssocID="{1BD29492-7057-4B4E-9D84-E739C8ABB464}" presName="text_4" presStyleLbl="node1" presStyleIdx="3" presStyleCnt="4">
        <dgm:presLayoutVars>
          <dgm:bulletEnabled val="1"/>
        </dgm:presLayoutVars>
      </dgm:prSet>
      <dgm:spPr/>
    </dgm:pt>
    <dgm:pt modelId="{84180D8D-85C0-4945-A225-369A097D20AB}" type="pres">
      <dgm:prSet presAssocID="{1BD29492-7057-4B4E-9D84-E739C8ABB464}" presName="accent_4" presStyleCnt="0"/>
      <dgm:spPr/>
    </dgm:pt>
    <dgm:pt modelId="{0D28CA85-B0AC-48AA-B73D-2FEAF2306343}" type="pres">
      <dgm:prSet presAssocID="{1BD29492-7057-4B4E-9D84-E739C8ABB464}" presName="accentRepeatNode" presStyleLbl="solidFgAcc1" presStyleIdx="3" presStyleCnt="4"/>
      <dgm:spPr>
        <a:blipFill rotWithShape="0">
          <a:blip xmlns:r="http://schemas.openxmlformats.org/officeDocument/2006/relationships" r:embed="rId4"/>
          <a:stretch>
            <a:fillRect/>
          </a:stretch>
        </a:blipFill>
      </dgm:spPr>
    </dgm:pt>
  </dgm:ptLst>
  <dgm:cxnLst>
    <dgm:cxn modelId="{03753016-7A77-42C3-BD65-BF97807F54DB}" type="presOf" srcId="{9059AA3A-DBF7-489F-861D-539C63A992FD}" destId="{3B07D9ED-17A7-4E68-A041-6E0350DF7893}" srcOrd="0" destOrd="0" presId="urn:microsoft.com/office/officeart/2008/layout/VerticalCurvedList"/>
    <dgm:cxn modelId="{12A2B917-572A-4C57-8272-C23ABA48178C}" type="presOf" srcId="{B4130079-A0C2-4938-9CFB-C129C55DE706}" destId="{4E44D6FA-4D64-40D0-B130-A3FC5146E0D6}" srcOrd="0" destOrd="0" presId="urn:microsoft.com/office/officeart/2008/layout/VerticalCurvedList"/>
    <dgm:cxn modelId="{7D88C422-7A44-41EC-98AD-2F91FD8D647E}" type="presOf" srcId="{CF6888BF-C46E-4D55-8C0B-604A85FB5E7C}" destId="{6C71938F-0DD3-4BCE-8772-5B33F44F5AC6}" srcOrd="0" destOrd="0" presId="urn:microsoft.com/office/officeart/2008/layout/VerticalCurvedList"/>
    <dgm:cxn modelId="{F85B3B50-9CCF-4017-B4E1-B54A1DDF2883}" srcId="{4C2C47F5-6AAC-4341-A3BC-3AF22EB431B0}" destId="{9CF7AC78-8664-43E7-95C3-2E69F6978AFF}" srcOrd="0" destOrd="0" parTransId="{C308638D-1E99-4064-B05A-448599AB3463}" sibTransId="{CF6888BF-C46E-4D55-8C0B-604A85FB5E7C}"/>
    <dgm:cxn modelId="{117A5657-6C3B-46A2-8087-AD26D175F381}" type="presOf" srcId="{1BD29492-7057-4B4E-9D84-E739C8ABB464}" destId="{776DD715-9F2E-4732-9558-05104E925C2E}" srcOrd="0" destOrd="0" presId="urn:microsoft.com/office/officeart/2008/layout/VerticalCurvedList"/>
    <dgm:cxn modelId="{072ADC7C-EFF8-46A2-81B2-8FBF75B3B07D}" srcId="{4C2C47F5-6AAC-4341-A3BC-3AF22EB431B0}" destId="{B4130079-A0C2-4938-9CFB-C129C55DE706}" srcOrd="1" destOrd="0" parTransId="{3F484C4C-AF7D-4EBA-890C-F1E074795101}" sibTransId="{08CD3CFE-4090-4690-B432-F660ECEFF97D}"/>
    <dgm:cxn modelId="{F24B628F-5785-4DF0-8E5A-B40DC4D9B773}" type="presOf" srcId="{9CF7AC78-8664-43E7-95C3-2E69F6978AFF}" destId="{49DB3445-41D2-403E-A9A8-15195F48272B}" srcOrd="0" destOrd="0" presId="urn:microsoft.com/office/officeart/2008/layout/VerticalCurvedList"/>
    <dgm:cxn modelId="{C541FEB0-DF83-4A36-B809-B56C643F88C8}" srcId="{4C2C47F5-6AAC-4341-A3BC-3AF22EB431B0}" destId="{1BD29492-7057-4B4E-9D84-E739C8ABB464}" srcOrd="3" destOrd="0" parTransId="{BB963676-ACC1-418B-8879-B7DBF4876BC2}" sibTransId="{38D5DB3A-448D-48F2-80C3-4F165A1ED9F5}"/>
    <dgm:cxn modelId="{97772FD7-786B-4CAA-B90D-CFE335783D41}" type="presOf" srcId="{4C2C47F5-6AAC-4341-A3BC-3AF22EB431B0}" destId="{772EDB40-77F2-42C6-A4BA-5D2ACCBCA5FC}" srcOrd="0" destOrd="0" presId="urn:microsoft.com/office/officeart/2008/layout/VerticalCurvedList"/>
    <dgm:cxn modelId="{472529F0-0963-45C7-9780-901776F99DD9}" srcId="{4C2C47F5-6AAC-4341-A3BC-3AF22EB431B0}" destId="{9059AA3A-DBF7-489F-861D-539C63A992FD}" srcOrd="2" destOrd="0" parTransId="{22E43125-241E-4204-AABC-0A6B5D104B31}" sibTransId="{FA81A5D5-236F-458A-9909-32110E4B3C9D}"/>
    <dgm:cxn modelId="{255938F9-6330-4689-9693-B006715B8F01}" type="presParOf" srcId="{772EDB40-77F2-42C6-A4BA-5D2ACCBCA5FC}" destId="{0ED54BC2-CFB8-4CE3-835B-7CC0ACF4EC60}" srcOrd="0" destOrd="0" presId="urn:microsoft.com/office/officeart/2008/layout/VerticalCurvedList"/>
    <dgm:cxn modelId="{6F9DBA94-A56B-4D67-9E8C-3FC8288584FD}" type="presParOf" srcId="{0ED54BC2-CFB8-4CE3-835B-7CC0ACF4EC60}" destId="{4CBC4C8F-0C14-4FFA-A1EB-68031F2094B5}" srcOrd="0" destOrd="0" presId="urn:microsoft.com/office/officeart/2008/layout/VerticalCurvedList"/>
    <dgm:cxn modelId="{069CCA18-DF06-46E7-AA81-E6C47851C5A4}" type="presParOf" srcId="{4CBC4C8F-0C14-4FFA-A1EB-68031F2094B5}" destId="{2BE2DDFF-D336-41AD-B2B0-5CA8294810DF}" srcOrd="0" destOrd="0" presId="urn:microsoft.com/office/officeart/2008/layout/VerticalCurvedList"/>
    <dgm:cxn modelId="{B67A60ED-3CBB-45E7-B283-2952A317B37A}" type="presParOf" srcId="{4CBC4C8F-0C14-4FFA-A1EB-68031F2094B5}" destId="{6C71938F-0DD3-4BCE-8772-5B33F44F5AC6}" srcOrd="1" destOrd="0" presId="urn:microsoft.com/office/officeart/2008/layout/VerticalCurvedList"/>
    <dgm:cxn modelId="{44284BDE-2253-4FDC-800B-A6A2439ED54A}" type="presParOf" srcId="{4CBC4C8F-0C14-4FFA-A1EB-68031F2094B5}" destId="{C1B5F98C-42B3-4225-9695-C004CEC37CAC}" srcOrd="2" destOrd="0" presId="urn:microsoft.com/office/officeart/2008/layout/VerticalCurvedList"/>
    <dgm:cxn modelId="{88C40A9A-9824-434A-95F0-B5363E1F3FFD}" type="presParOf" srcId="{4CBC4C8F-0C14-4FFA-A1EB-68031F2094B5}" destId="{1F1A7FA3-1418-4703-B01A-F581247AE70C}" srcOrd="3" destOrd="0" presId="urn:microsoft.com/office/officeart/2008/layout/VerticalCurvedList"/>
    <dgm:cxn modelId="{6A484F3F-7936-49F8-9B1A-3E9D20579521}" type="presParOf" srcId="{0ED54BC2-CFB8-4CE3-835B-7CC0ACF4EC60}" destId="{49DB3445-41D2-403E-A9A8-15195F48272B}" srcOrd="1" destOrd="0" presId="urn:microsoft.com/office/officeart/2008/layout/VerticalCurvedList"/>
    <dgm:cxn modelId="{3EC59DA8-2939-47B8-9B72-6FA38F89778D}" type="presParOf" srcId="{0ED54BC2-CFB8-4CE3-835B-7CC0ACF4EC60}" destId="{2771E5FD-696C-47C3-8458-1DFCFC5A8FE6}" srcOrd="2" destOrd="0" presId="urn:microsoft.com/office/officeart/2008/layout/VerticalCurvedList"/>
    <dgm:cxn modelId="{56278258-5EDE-4D73-A3A9-3F53C21F2C6B}" type="presParOf" srcId="{2771E5FD-696C-47C3-8458-1DFCFC5A8FE6}" destId="{DD2C4514-8196-44F3-AEFD-C878E137F15F}" srcOrd="0" destOrd="0" presId="urn:microsoft.com/office/officeart/2008/layout/VerticalCurvedList"/>
    <dgm:cxn modelId="{C2FF629D-7869-4FAA-88E2-7EE28258423A}" type="presParOf" srcId="{0ED54BC2-CFB8-4CE3-835B-7CC0ACF4EC60}" destId="{4E44D6FA-4D64-40D0-B130-A3FC5146E0D6}" srcOrd="3" destOrd="0" presId="urn:microsoft.com/office/officeart/2008/layout/VerticalCurvedList"/>
    <dgm:cxn modelId="{B8B437C6-9325-4B2B-8E11-A7F3FB462798}" type="presParOf" srcId="{0ED54BC2-CFB8-4CE3-835B-7CC0ACF4EC60}" destId="{5FD3551A-4E05-4735-B34B-4CC3AA299F3E}" srcOrd="4" destOrd="0" presId="urn:microsoft.com/office/officeart/2008/layout/VerticalCurvedList"/>
    <dgm:cxn modelId="{87152778-54A1-418F-BD59-FE80E3E6319E}" type="presParOf" srcId="{5FD3551A-4E05-4735-B34B-4CC3AA299F3E}" destId="{3FF523FB-8E08-4A14-B93E-E824CD441555}" srcOrd="0" destOrd="0" presId="urn:microsoft.com/office/officeart/2008/layout/VerticalCurvedList"/>
    <dgm:cxn modelId="{1F9AF621-ADEC-4067-BE46-13FFD65EF183}" type="presParOf" srcId="{0ED54BC2-CFB8-4CE3-835B-7CC0ACF4EC60}" destId="{3B07D9ED-17A7-4E68-A041-6E0350DF7893}" srcOrd="5" destOrd="0" presId="urn:microsoft.com/office/officeart/2008/layout/VerticalCurvedList"/>
    <dgm:cxn modelId="{0ACF08B1-4F61-49A3-B615-5EB0CD5F41D6}" type="presParOf" srcId="{0ED54BC2-CFB8-4CE3-835B-7CC0ACF4EC60}" destId="{2AB91F75-EBEC-44E6-BE78-43A6658762A3}" srcOrd="6" destOrd="0" presId="urn:microsoft.com/office/officeart/2008/layout/VerticalCurvedList"/>
    <dgm:cxn modelId="{2379591D-0DCA-436F-8AB5-A99D4717084A}" type="presParOf" srcId="{2AB91F75-EBEC-44E6-BE78-43A6658762A3}" destId="{AFBCFC25-00CE-4DD9-B468-38B567D3D019}" srcOrd="0" destOrd="0" presId="urn:microsoft.com/office/officeart/2008/layout/VerticalCurvedList"/>
    <dgm:cxn modelId="{559929CC-4FC7-4EC3-BDF6-5E03FDE0B05E}" type="presParOf" srcId="{0ED54BC2-CFB8-4CE3-835B-7CC0ACF4EC60}" destId="{776DD715-9F2E-4732-9558-05104E925C2E}" srcOrd="7" destOrd="0" presId="urn:microsoft.com/office/officeart/2008/layout/VerticalCurvedList"/>
    <dgm:cxn modelId="{7BA43CDD-D074-4734-A5FF-1D8D5D8F780D}" type="presParOf" srcId="{0ED54BC2-CFB8-4CE3-835B-7CC0ACF4EC60}" destId="{84180D8D-85C0-4945-A225-369A097D20AB}" srcOrd="8" destOrd="0" presId="urn:microsoft.com/office/officeart/2008/layout/VerticalCurvedList"/>
    <dgm:cxn modelId="{68EF9322-9B5F-4C39-A87C-10319FAB1158}" type="presParOf" srcId="{84180D8D-85C0-4945-A225-369A097D20AB}" destId="{0D28CA85-B0AC-48AA-B73D-2FEAF2306343}"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1938F-0DD3-4BCE-8772-5B33F44F5AC6}">
      <dsp:nvSpPr>
        <dsp:cNvPr id="0" name=""/>
        <dsp:cNvSpPr/>
      </dsp:nvSpPr>
      <dsp:spPr>
        <a:xfrm>
          <a:off x="-6673197" y="-1020450"/>
          <a:ext cx="7942354" cy="7942354"/>
        </a:xfrm>
        <a:prstGeom prst="blockArc">
          <a:avLst>
            <a:gd name="adj1" fmla="val 18900000"/>
            <a:gd name="adj2" fmla="val 2700000"/>
            <a:gd name="adj3" fmla="val 272"/>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DB3445-41D2-403E-A9A8-15195F48272B}">
      <dsp:nvSpPr>
        <dsp:cNvPr id="0" name=""/>
        <dsp:cNvSpPr/>
      </dsp:nvSpPr>
      <dsp:spPr>
        <a:xfrm>
          <a:off x="664097" y="453703"/>
          <a:ext cx="5771939" cy="90787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629"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tx1"/>
              </a:solidFill>
              <a:latin typeface="Arial" panose="020B0604020202020204" pitchFamily="34" charset="0"/>
              <a:cs typeface="Arial" panose="020B0604020202020204" pitchFamily="34" charset="0"/>
            </a:rPr>
            <a:t>  </a:t>
          </a:r>
          <a:r>
            <a:rPr lang="ru-RU" sz="2400" b="1" i="1" kern="1200" dirty="0">
              <a:solidFill>
                <a:schemeClr val="tx1"/>
              </a:solidFill>
              <a:latin typeface="Arial" panose="020B0604020202020204" pitchFamily="34" charset="0"/>
              <a:cs typeface="Arial" panose="020B0604020202020204" pitchFamily="34" charset="0"/>
            </a:rPr>
            <a:t>ПРИРОДНЫЕ ЗОНЫ</a:t>
          </a:r>
        </a:p>
      </dsp:txBody>
      <dsp:txXfrm>
        <a:off x="664097" y="453703"/>
        <a:ext cx="5771939" cy="907879"/>
      </dsp:txXfrm>
    </dsp:sp>
    <dsp:sp modelId="{DD2C4514-8196-44F3-AEFD-C878E137F15F}">
      <dsp:nvSpPr>
        <dsp:cNvPr id="0" name=""/>
        <dsp:cNvSpPr/>
      </dsp:nvSpPr>
      <dsp:spPr>
        <a:xfrm>
          <a:off x="96672" y="340218"/>
          <a:ext cx="1134849" cy="1134849"/>
        </a:xfrm>
        <a:prstGeom prst="ellipse">
          <a:avLst/>
        </a:prstGeom>
        <a:blipFill rotWithShape="0">
          <a:blip xmlns:r="http://schemas.openxmlformats.org/officeDocument/2006/relationships" r:embed="rId1"/>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44D6FA-4D64-40D0-B130-A3FC5146E0D6}">
      <dsp:nvSpPr>
        <dsp:cNvPr id="0" name=""/>
        <dsp:cNvSpPr/>
      </dsp:nvSpPr>
      <dsp:spPr>
        <a:xfrm>
          <a:off x="1211282" y="1812086"/>
          <a:ext cx="5198076" cy="915224"/>
        </a:xfrm>
        <a:prstGeom prst="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629" tIns="60960" rIns="60960" bIns="60960" numCol="1" spcCol="1270" anchor="ctr" anchorCtr="0">
          <a:noAutofit/>
        </a:bodyPr>
        <a:lstStyle/>
        <a:p>
          <a:pPr marL="0" lvl="0" indent="0" algn="ctr" defTabSz="1066800">
            <a:lnSpc>
              <a:spcPct val="90000"/>
            </a:lnSpc>
            <a:spcBef>
              <a:spcPct val="0"/>
            </a:spcBef>
            <a:spcAft>
              <a:spcPct val="35000"/>
            </a:spcAft>
            <a:buNone/>
          </a:pPr>
          <a:r>
            <a:rPr lang="ru-RU" sz="2400" b="1" i="1" kern="1200" dirty="0">
              <a:solidFill>
                <a:schemeClr val="tx1"/>
              </a:solidFill>
              <a:latin typeface="Arial" panose="020B0604020202020204" pitchFamily="34" charset="0"/>
              <a:cs typeface="Arial" panose="020B0604020202020204" pitchFamily="34" charset="0"/>
            </a:rPr>
            <a:t>ВЫСОТНЫЕ ПОЯСА</a:t>
          </a:r>
        </a:p>
      </dsp:txBody>
      <dsp:txXfrm>
        <a:off x="1211282" y="1812086"/>
        <a:ext cx="5198076" cy="915224"/>
      </dsp:txXfrm>
    </dsp:sp>
    <dsp:sp modelId="{3FF523FB-8E08-4A14-B93E-E824CD441555}">
      <dsp:nvSpPr>
        <dsp:cNvPr id="0" name=""/>
        <dsp:cNvSpPr/>
      </dsp:nvSpPr>
      <dsp:spPr>
        <a:xfrm>
          <a:off x="617180" y="1702274"/>
          <a:ext cx="1134849" cy="1134849"/>
        </a:xfrm>
        <a:prstGeom prst="ellipse">
          <a:avLst/>
        </a:prstGeom>
        <a:blipFill rotWithShape="0">
          <a:blip xmlns:r="http://schemas.openxmlformats.org/officeDocument/2006/relationships" r:embed="rId2"/>
          <a:stretch>
            <a:fillRect/>
          </a:stretch>
        </a:blip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7D9ED-17A7-4E68-A041-6E0350DF7893}">
      <dsp:nvSpPr>
        <dsp:cNvPr id="0" name=""/>
        <dsp:cNvSpPr/>
      </dsp:nvSpPr>
      <dsp:spPr>
        <a:xfrm>
          <a:off x="1184605" y="3177814"/>
          <a:ext cx="5251431" cy="907879"/>
        </a:xfrm>
        <a:prstGeom prst="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629"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chemeClr val="tx1"/>
              </a:solidFill>
              <a:latin typeface="Arial" panose="020B0604020202020204" pitchFamily="34" charset="0"/>
              <a:cs typeface="Arial" panose="020B0604020202020204" pitchFamily="34" charset="0"/>
            </a:rPr>
            <a:t> </a:t>
          </a:r>
          <a:r>
            <a:rPr lang="ru-RU" sz="2400" b="1" i="1" kern="1200" dirty="0">
              <a:solidFill>
                <a:schemeClr val="tx1"/>
              </a:solidFill>
              <a:latin typeface="Arial" panose="020B0604020202020204" pitchFamily="34" charset="0"/>
              <a:cs typeface="Arial" panose="020B0604020202020204" pitchFamily="34" charset="0"/>
            </a:rPr>
            <a:t>ФИЗИКО-ГЕОГРАФИЧЕСКИЕ СТРАНЫ</a:t>
          </a:r>
        </a:p>
      </dsp:txBody>
      <dsp:txXfrm>
        <a:off x="1184605" y="3177814"/>
        <a:ext cx="5251431" cy="907879"/>
      </dsp:txXfrm>
    </dsp:sp>
    <dsp:sp modelId="{AFBCFC25-00CE-4DD9-B468-38B567D3D019}">
      <dsp:nvSpPr>
        <dsp:cNvPr id="0" name=""/>
        <dsp:cNvSpPr/>
      </dsp:nvSpPr>
      <dsp:spPr>
        <a:xfrm>
          <a:off x="617180" y="3064329"/>
          <a:ext cx="1134849" cy="1134849"/>
        </a:xfrm>
        <a:prstGeom prst="ellipse">
          <a:avLst/>
        </a:prstGeom>
        <a:blipFill rotWithShape="0">
          <a:blip xmlns:r="http://schemas.openxmlformats.org/officeDocument/2006/relationships" r:embed="rId3"/>
          <a:stretch>
            <a:fillRect/>
          </a:stretch>
        </a:blip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6DD715-9F2E-4732-9558-05104E925C2E}">
      <dsp:nvSpPr>
        <dsp:cNvPr id="0" name=""/>
        <dsp:cNvSpPr/>
      </dsp:nvSpPr>
      <dsp:spPr>
        <a:xfrm>
          <a:off x="664097" y="4539870"/>
          <a:ext cx="5771939" cy="907879"/>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629" tIns="60960" rIns="60960" bIns="60960" numCol="1" spcCol="1270" anchor="ctr" anchorCtr="0">
          <a:noAutofit/>
        </a:bodyPr>
        <a:lstStyle/>
        <a:p>
          <a:pPr marL="0" lvl="0" indent="0" algn="ctr" defTabSz="1066800">
            <a:lnSpc>
              <a:spcPct val="90000"/>
            </a:lnSpc>
            <a:spcBef>
              <a:spcPct val="0"/>
            </a:spcBef>
            <a:spcAft>
              <a:spcPct val="35000"/>
            </a:spcAft>
            <a:buNone/>
          </a:pPr>
          <a:r>
            <a:rPr lang="ru-RU" sz="2400" b="1" i="1" kern="1200" dirty="0">
              <a:solidFill>
                <a:schemeClr val="tx1"/>
              </a:solidFill>
              <a:latin typeface="Arial" panose="020B0604020202020204" pitchFamily="34" charset="0"/>
              <a:cs typeface="Arial" panose="020B0604020202020204" pitchFamily="34" charset="0"/>
            </a:rPr>
            <a:t>НАСЕЛЕНИЕ </a:t>
          </a:r>
        </a:p>
      </dsp:txBody>
      <dsp:txXfrm>
        <a:off x="664097" y="4539870"/>
        <a:ext cx="5771939" cy="907879"/>
      </dsp:txXfrm>
    </dsp:sp>
    <dsp:sp modelId="{0D28CA85-B0AC-48AA-B73D-2FEAF2306343}">
      <dsp:nvSpPr>
        <dsp:cNvPr id="0" name=""/>
        <dsp:cNvSpPr/>
      </dsp:nvSpPr>
      <dsp:spPr>
        <a:xfrm>
          <a:off x="96672" y="4426385"/>
          <a:ext cx="1134849" cy="1134849"/>
        </a:xfrm>
        <a:prstGeom prst="ellipse">
          <a:avLst/>
        </a:prstGeom>
        <a:blipFill rotWithShape="0">
          <a:blip xmlns:r="http://schemas.openxmlformats.org/officeDocument/2006/relationships" r:embed="rId4"/>
          <a:stretch>
            <a:fillRect/>
          </a:stretch>
        </a:blip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154C0-84C2-4982-A987-3F67750C6438}" type="datetimeFigureOut">
              <a:rPr lang="ru-RU" smtClean="0"/>
              <a:t>08.12.2020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8FD875-137C-4C13-BA90-335D197E9F73}" type="slidenum">
              <a:rPr lang="ru-RU" smtClean="0"/>
              <a:t>‹#›</a:t>
            </a:fld>
            <a:endParaRPr lang="ru-RU"/>
          </a:p>
        </p:txBody>
      </p:sp>
    </p:spTree>
    <p:extLst>
      <p:ext uri="{BB962C8B-B14F-4D97-AF65-F5344CB8AC3E}">
        <p14:creationId xmlns:p14="http://schemas.microsoft.com/office/powerpoint/2010/main" val="2452396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4</a:t>
            </a:fld>
            <a:endParaRPr lang="ru-RU"/>
          </a:p>
        </p:txBody>
      </p:sp>
    </p:spTree>
    <p:extLst>
      <p:ext uri="{BB962C8B-B14F-4D97-AF65-F5344CB8AC3E}">
        <p14:creationId xmlns:p14="http://schemas.microsoft.com/office/powerpoint/2010/main" val="279074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5</a:t>
            </a:fld>
            <a:endParaRPr lang="ru-RU"/>
          </a:p>
        </p:txBody>
      </p:sp>
    </p:spTree>
    <p:extLst>
      <p:ext uri="{BB962C8B-B14F-4D97-AF65-F5344CB8AC3E}">
        <p14:creationId xmlns:p14="http://schemas.microsoft.com/office/powerpoint/2010/main" val="341292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6</a:t>
            </a:fld>
            <a:endParaRPr lang="ru-RU"/>
          </a:p>
        </p:txBody>
      </p:sp>
    </p:spTree>
    <p:extLst>
      <p:ext uri="{BB962C8B-B14F-4D97-AF65-F5344CB8AC3E}">
        <p14:creationId xmlns:p14="http://schemas.microsoft.com/office/powerpoint/2010/main" val="1643396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7</a:t>
            </a:fld>
            <a:endParaRPr lang="ru-RU"/>
          </a:p>
        </p:txBody>
      </p:sp>
    </p:spTree>
    <p:extLst>
      <p:ext uri="{BB962C8B-B14F-4D97-AF65-F5344CB8AC3E}">
        <p14:creationId xmlns:p14="http://schemas.microsoft.com/office/powerpoint/2010/main" val="388323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13</a:t>
            </a:fld>
            <a:endParaRPr lang="ru-RU"/>
          </a:p>
        </p:txBody>
      </p:sp>
    </p:spTree>
    <p:extLst>
      <p:ext uri="{BB962C8B-B14F-4D97-AF65-F5344CB8AC3E}">
        <p14:creationId xmlns:p14="http://schemas.microsoft.com/office/powerpoint/2010/main" val="82051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16</a:t>
            </a:fld>
            <a:endParaRPr lang="ru-RU"/>
          </a:p>
        </p:txBody>
      </p:sp>
    </p:spTree>
    <p:extLst>
      <p:ext uri="{BB962C8B-B14F-4D97-AF65-F5344CB8AC3E}">
        <p14:creationId xmlns:p14="http://schemas.microsoft.com/office/powerpoint/2010/main" val="2743773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17</a:t>
            </a:fld>
            <a:endParaRPr lang="ru-RU"/>
          </a:p>
        </p:txBody>
      </p:sp>
    </p:spTree>
    <p:extLst>
      <p:ext uri="{BB962C8B-B14F-4D97-AF65-F5344CB8AC3E}">
        <p14:creationId xmlns:p14="http://schemas.microsoft.com/office/powerpoint/2010/main" val="3477424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968FD875-137C-4C13-BA90-335D197E9F73}" type="slidenum">
              <a:rPr lang="ru-RU" smtClean="0"/>
              <a:t>18</a:t>
            </a:fld>
            <a:endParaRPr lang="ru-RU"/>
          </a:p>
        </p:txBody>
      </p:sp>
    </p:spTree>
    <p:extLst>
      <p:ext uri="{BB962C8B-B14F-4D97-AF65-F5344CB8AC3E}">
        <p14:creationId xmlns:p14="http://schemas.microsoft.com/office/powerpoint/2010/main" val="337589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1A96BE-CA75-428B-BBC5-9F241112346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B8C9C93-B56B-4688-B743-CE27EA3DB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45FF194-9888-4803-9524-7A922856DCAE}"/>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5" name="Нижний колонтитул 4">
            <a:extLst>
              <a:ext uri="{FF2B5EF4-FFF2-40B4-BE49-F238E27FC236}">
                <a16:creationId xmlns:a16="http://schemas.microsoft.com/office/drawing/2014/main" id="{F03A54B3-30EB-4102-A714-0D118C1BCD3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8CDD8B8-7C2C-41C2-AD35-83788C78C45A}"/>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40363967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8875E3-7B5D-401B-8E5B-0DDE0D76A3A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17BC9C0-42AF-4B67-B528-692119C8599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8A521DC-964F-4103-95BD-533B4A5C45F5}"/>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5" name="Нижний колонтитул 4">
            <a:extLst>
              <a:ext uri="{FF2B5EF4-FFF2-40B4-BE49-F238E27FC236}">
                <a16:creationId xmlns:a16="http://schemas.microsoft.com/office/drawing/2014/main" id="{DE7591C6-8C3F-496B-A5BF-0B59FEE8130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0C59CF5-FB01-4904-B725-82B047F71A52}"/>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4450602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FA1CBC2-D8E6-43D9-A7FE-89A542F6154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D37D8C7-50C8-4487-96B3-0E62E054B0A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86BACAE-2FB2-4457-ACB3-DBE5A2A04F1B}"/>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5" name="Нижний колонтитул 4">
            <a:extLst>
              <a:ext uri="{FF2B5EF4-FFF2-40B4-BE49-F238E27FC236}">
                <a16:creationId xmlns:a16="http://schemas.microsoft.com/office/drawing/2014/main" id="{179A25EF-42EE-47F7-8587-0F2E2A4BEA5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D7A4335-7541-46CD-A9C3-F080F6A9A7A5}"/>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3152545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33543218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2D1A39-BE46-458D-A8C9-3ECA1F127BB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EE91B14-1C95-42C3-BC3D-1E809207770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86B3B91-AD91-4839-B1A1-F5322208193F}"/>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5" name="Нижний колонтитул 4">
            <a:extLst>
              <a:ext uri="{FF2B5EF4-FFF2-40B4-BE49-F238E27FC236}">
                <a16:creationId xmlns:a16="http://schemas.microsoft.com/office/drawing/2014/main" id="{0D22799F-3353-4F1F-8027-A64CE296E4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B2692C0-63AB-420A-BBA6-4B1D116B5125}"/>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5646333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8A00E7-9554-4138-801F-03B1DE57D17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AD261F7-6D2F-472D-A2D7-C97D05160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A119E90-9F1F-4381-8477-B6E8F6DDB074}"/>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5" name="Нижний колонтитул 4">
            <a:extLst>
              <a:ext uri="{FF2B5EF4-FFF2-40B4-BE49-F238E27FC236}">
                <a16:creationId xmlns:a16="http://schemas.microsoft.com/office/drawing/2014/main" id="{E8F55CA1-D94A-4AA8-A46C-6700B4F5B6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159DB4D-68CF-454C-AA18-268332EA4B79}"/>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32778373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6EADAA-AC61-4E52-BF3B-51EA2889B12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5D30279-5F09-4263-8AFC-540A919CE35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24E78E2-7041-45F8-826D-EC5E792C15E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6AA2A53-8213-42E0-ADA6-87CABE29C3A2}"/>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6" name="Нижний колонтитул 5">
            <a:extLst>
              <a:ext uri="{FF2B5EF4-FFF2-40B4-BE49-F238E27FC236}">
                <a16:creationId xmlns:a16="http://schemas.microsoft.com/office/drawing/2014/main" id="{E311B1B4-2B5E-45D4-96DB-DCD6013E63A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61D893C-88C8-4076-B83F-55C516EE1FC5}"/>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36635889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D2E89-789E-4D9A-9F8B-60E3D44AEEA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761A76B-6E7E-4CD3-9550-3549978C9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E8660AA-2773-46C1-8DD8-CF3778F4E39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7220BAE-9E4A-4BE5-B2E6-C171AD21FE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B57A784-E1CC-488E-AACC-B7626D31D27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63E77B1-69C6-4172-B846-F85EE921135D}"/>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8" name="Нижний колонтитул 7">
            <a:extLst>
              <a:ext uri="{FF2B5EF4-FFF2-40B4-BE49-F238E27FC236}">
                <a16:creationId xmlns:a16="http://schemas.microsoft.com/office/drawing/2014/main" id="{54B5CBCC-F519-4D18-B73F-CD2DDBC70DA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2E44579-D201-43DC-90A2-2795B15A0D9C}"/>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9062753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C850CF-2B8D-4FE4-8786-3C575ABD522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EFA6FCA-F3CA-49E7-87CD-9A04E99E3371}"/>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4" name="Нижний колонтитул 3">
            <a:extLst>
              <a:ext uri="{FF2B5EF4-FFF2-40B4-BE49-F238E27FC236}">
                <a16:creationId xmlns:a16="http://schemas.microsoft.com/office/drawing/2014/main" id="{69E226F4-717A-40D4-8A62-DD4D3161AEE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75DA021-FE5A-4DEE-BE02-FC5A4EB3AA8E}"/>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7189042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4D9E2A5-E371-4E56-B8E5-D051225FDC08}"/>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3" name="Нижний колонтитул 2">
            <a:extLst>
              <a:ext uri="{FF2B5EF4-FFF2-40B4-BE49-F238E27FC236}">
                <a16:creationId xmlns:a16="http://schemas.microsoft.com/office/drawing/2014/main" id="{724855D0-5EC6-401B-BF7C-02403BA542A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CF656C7-1346-450C-A4F0-81A228BD5963}"/>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037307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1CFF4F-A56C-47ED-B778-620CF2F154C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8AF2F68-BAB9-4276-B107-B575B064AF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991BFD8-4780-44FE-9170-D6B5468F9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2AA14E1-4B64-4F3A-B5A9-6B5483625D73}"/>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6" name="Нижний колонтитул 5">
            <a:extLst>
              <a:ext uri="{FF2B5EF4-FFF2-40B4-BE49-F238E27FC236}">
                <a16:creationId xmlns:a16="http://schemas.microsoft.com/office/drawing/2014/main" id="{D189B814-88FA-4737-B961-5BFE7E9E53E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5DF5A97-EC61-415E-8ED6-C37BA8EC8AE9}"/>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9210995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89BF11-5E3D-47CF-B973-19DC878F0B6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BF2653-A83F-483A-BD91-9CDFA712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6C4F1DB-236B-4DCF-9DE8-D792FCA7B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AD0C578-A931-4CED-9D4F-3D364C039CC4}"/>
              </a:ext>
            </a:extLst>
          </p:cNvPr>
          <p:cNvSpPr>
            <a:spLocks noGrp="1"/>
          </p:cNvSpPr>
          <p:nvPr>
            <p:ph type="dt" sz="half" idx="10"/>
          </p:nvPr>
        </p:nvSpPr>
        <p:spPr/>
        <p:txBody>
          <a:bodyPr/>
          <a:lstStyle/>
          <a:p>
            <a:fld id="{68214DC6-9373-4927-9723-F2D54102B2A5}" type="datetimeFigureOut">
              <a:rPr lang="ru-RU" smtClean="0"/>
              <a:t>08.12.2020</a:t>
            </a:fld>
            <a:endParaRPr lang="ru-RU"/>
          </a:p>
        </p:txBody>
      </p:sp>
      <p:sp>
        <p:nvSpPr>
          <p:cNvPr id="6" name="Нижний колонтитул 5">
            <a:extLst>
              <a:ext uri="{FF2B5EF4-FFF2-40B4-BE49-F238E27FC236}">
                <a16:creationId xmlns:a16="http://schemas.microsoft.com/office/drawing/2014/main" id="{688FE6C5-DC22-4EE5-BBA4-4A3F544D272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97EF9DE-4CB2-4511-848B-7C758534ABF8}"/>
              </a:ext>
            </a:extLst>
          </p:cNvPr>
          <p:cNvSpPr>
            <a:spLocks noGrp="1"/>
          </p:cNvSpPr>
          <p:nvPr>
            <p:ph type="sldNum" sz="quarter" idx="12"/>
          </p:nvPr>
        </p:nvSpPr>
        <p:spPr/>
        <p:txBody>
          <a:bodyPr/>
          <a:lstStyle/>
          <a:p>
            <a:fld id="{0E85B3D8-C38B-4518-AB0A-53B4E875C67D}" type="slidenum">
              <a:rPr lang="ru-RU" smtClean="0"/>
              <a:t>‹#›</a:t>
            </a:fld>
            <a:endParaRPr lang="ru-RU"/>
          </a:p>
        </p:txBody>
      </p:sp>
    </p:spTree>
    <p:extLst>
      <p:ext uri="{BB962C8B-B14F-4D97-AF65-F5344CB8AC3E}">
        <p14:creationId xmlns:p14="http://schemas.microsoft.com/office/powerpoint/2010/main" val="15019322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6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47DBC3-9780-4C82-84C5-21DDB2220A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CD25FE5-3EE5-4F83-82C3-3F1027D8F8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AAB8A18-8814-40D0-B6CD-E8F30F1782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14DC6-9373-4927-9723-F2D54102B2A5}" type="datetimeFigureOut">
              <a:rPr lang="ru-RU" smtClean="0"/>
              <a:t>08.12.2020</a:t>
            </a:fld>
            <a:endParaRPr lang="ru-RU"/>
          </a:p>
        </p:txBody>
      </p:sp>
      <p:sp>
        <p:nvSpPr>
          <p:cNvPr id="5" name="Нижний колонтитул 4">
            <a:extLst>
              <a:ext uri="{FF2B5EF4-FFF2-40B4-BE49-F238E27FC236}">
                <a16:creationId xmlns:a16="http://schemas.microsoft.com/office/drawing/2014/main" id="{54213629-378D-4E24-84CB-781E75EEE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8D1704A-6C59-4C37-A1CF-917030A72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85B3D8-C38B-4518-AB0A-53B4E875C67D}" type="slidenum">
              <a:rPr lang="ru-RU" smtClean="0"/>
              <a:t>‹#›</a:t>
            </a:fld>
            <a:endParaRPr lang="ru-RU"/>
          </a:p>
        </p:txBody>
      </p:sp>
    </p:spTree>
    <p:extLst>
      <p:ext uri="{BB962C8B-B14F-4D97-AF65-F5344CB8AC3E}">
        <p14:creationId xmlns:p14="http://schemas.microsoft.com/office/powerpoint/2010/main" val="3962957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0" y="0"/>
            <a:ext cx="12173957" cy="209925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solidFill>
                <a:srgbClr val="000099"/>
              </a:solidFill>
            </a:endParaRPr>
          </a:p>
        </p:txBody>
      </p:sp>
      <p:sp>
        <p:nvSpPr>
          <p:cNvPr id="16" name="object 5">
            <a:extLst>
              <a:ext uri="{FF2B5EF4-FFF2-40B4-BE49-F238E27FC236}">
                <a16:creationId xmlns:a16="http://schemas.microsoft.com/office/drawing/2014/main" id="{A8BAE388-D6D2-40E9-8208-E39C1E0E7029}"/>
              </a:ext>
            </a:extLst>
          </p:cNvPr>
          <p:cNvSpPr/>
          <p:nvPr/>
        </p:nvSpPr>
        <p:spPr>
          <a:xfrm>
            <a:off x="393600" y="2815885"/>
            <a:ext cx="773730" cy="1653378"/>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393600" y="4637906"/>
            <a:ext cx="773730" cy="1653378"/>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18" name="object 2">
            <a:extLst>
              <a:ext uri="{FF2B5EF4-FFF2-40B4-BE49-F238E27FC236}">
                <a16:creationId xmlns:a16="http://schemas.microsoft.com/office/drawing/2014/main" id="{CE68ADA6-8540-41B8-AEDA-12525C40B298}"/>
              </a:ext>
            </a:extLst>
          </p:cNvPr>
          <p:cNvSpPr txBox="1">
            <a:spLocks/>
          </p:cNvSpPr>
          <p:nvPr/>
        </p:nvSpPr>
        <p:spPr>
          <a:xfrm>
            <a:off x="2141622" y="295880"/>
            <a:ext cx="6444404" cy="1262319"/>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defTabSz="1935419">
              <a:spcBef>
                <a:spcPts val="241"/>
              </a:spcBef>
              <a:defRPr/>
            </a:pPr>
            <a:r>
              <a:rPr lang="ru-RU" sz="8000" kern="0" spc="21" dirty="0">
                <a:solidFill>
                  <a:sysClr val="window" lastClr="FFFFFF"/>
                </a:solidFill>
              </a:rPr>
              <a:t>ГЕОГРАФИЯ</a:t>
            </a:r>
            <a:endParaRPr lang="en-US" sz="8000" kern="0" spc="21" dirty="0">
              <a:solidFill>
                <a:sysClr val="window" lastClr="FFFFFF"/>
              </a:solidFill>
            </a:endParaRPr>
          </a:p>
        </p:txBody>
      </p:sp>
      <p:sp>
        <p:nvSpPr>
          <p:cNvPr id="12" name="object 9"/>
          <p:cNvSpPr>
            <a:spLocks noChangeArrowheads="1"/>
          </p:cNvSpPr>
          <p:nvPr/>
        </p:nvSpPr>
        <p:spPr bwMode="auto">
          <a:xfrm>
            <a:off x="8991600" y="126932"/>
            <a:ext cx="2171700" cy="1710601"/>
          </a:xfrm>
          <a:custGeom>
            <a:avLst/>
            <a:gdLst>
              <a:gd name="T0" fmla="*/ 0 w 603885"/>
              <a:gd name="T1" fmla="*/ 0 h 603885"/>
              <a:gd name="T2" fmla="*/ 603885 w 603885"/>
              <a:gd name="T3" fmla="*/ 603885 h 603885"/>
            </a:gdLst>
            <a:ahLst/>
            <a:cxnLst>
              <a:cxn ang="0">
                <a:pos x="603605" y="0"/>
              </a:cxn>
              <a:cxn ang="0">
                <a:pos x="0" y="0"/>
              </a:cxn>
              <a:cxn ang="0">
                <a:pos x="0" y="603618"/>
              </a:cxn>
              <a:cxn ang="0">
                <a:pos x="603605" y="603618"/>
              </a:cxn>
              <a:cxn ang="0">
                <a:pos x="603605" y="0"/>
              </a:cxn>
            </a:cxnLst>
            <a:rect l="T0" t="T1" r="T2" b="T3"/>
            <a:pathLst>
              <a:path w="603885" h="603885">
                <a:moveTo>
                  <a:pt x="603605" y="0"/>
                </a:moveTo>
                <a:lnTo>
                  <a:pt x="0" y="0"/>
                </a:lnTo>
                <a:lnTo>
                  <a:pt x="0" y="603618"/>
                </a:lnTo>
                <a:lnTo>
                  <a:pt x="603605" y="603618"/>
                </a:lnTo>
                <a:lnTo>
                  <a:pt x="603605" y="0"/>
                </a:lnTo>
                <a:close/>
              </a:path>
            </a:pathLst>
          </a:custGeom>
          <a:solidFill>
            <a:srgbClr val="00A859"/>
          </a:solidFill>
          <a:ln w="57150">
            <a:solidFill>
              <a:schemeClr val="bg1"/>
            </a:solidFill>
            <a:miter lim="800000"/>
            <a:headEnd/>
            <a:tailEnd/>
          </a:ln>
        </p:spPr>
        <p:txBody>
          <a:bodyPr lIns="0" tIns="0" rIns="0" bIns="0"/>
          <a:lstStyle/>
          <a:p>
            <a:pPr defTabSz="1218848">
              <a:spcBef>
                <a:spcPts val="201"/>
              </a:spcBef>
              <a:defRPr/>
            </a:pPr>
            <a:endParaRPr lang="en-US" b="1" dirty="0">
              <a:solidFill>
                <a:srgbClr val="57565A"/>
              </a:solidFill>
              <a:latin typeface="Arial"/>
              <a:cs typeface="Arial"/>
            </a:endParaRPr>
          </a:p>
        </p:txBody>
      </p:sp>
      <p:sp>
        <p:nvSpPr>
          <p:cNvPr id="14" name="object 12"/>
          <p:cNvSpPr txBox="1"/>
          <p:nvPr/>
        </p:nvSpPr>
        <p:spPr>
          <a:xfrm>
            <a:off x="9115015" y="171436"/>
            <a:ext cx="2048285" cy="1549678"/>
          </a:xfrm>
          <a:prstGeom prst="rect">
            <a:avLst/>
          </a:prstGeom>
        </p:spPr>
        <p:txBody>
          <a:bodyPr wrap="square" lIns="0" tIns="33551" rIns="0" bIns="0">
            <a:spAutoFit/>
          </a:bodyPr>
          <a:lstStyle/>
          <a:p>
            <a:pPr algn="ctr" defTabSz="1218848">
              <a:spcBef>
                <a:spcPts val="265"/>
              </a:spcBef>
              <a:defRPr/>
            </a:pPr>
            <a:r>
              <a:rPr lang="en-US" sz="4800" b="1" spc="21" dirty="0">
                <a:solidFill>
                  <a:srgbClr val="FEFEFE"/>
                </a:solidFill>
                <a:latin typeface="Arial"/>
                <a:cs typeface="Arial"/>
              </a:rPr>
              <a:t>6</a:t>
            </a:r>
            <a:endParaRPr lang="ru-RU" sz="4800" b="1" spc="21" dirty="0">
              <a:solidFill>
                <a:srgbClr val="FEFEFE"/>
              </a:solidFill>
              <a:latin typeface="Arial"/>
              <a:cs typeface="Arial"/>
            </a:endParaRPr>
          </a:p>
          <a:p>
            <a:pPr algn="ctr" defTabSz="1218848">
              <a:spcBef>
                <a:spcPts val="265"/>
              </a:spcBef>
              <a:defRPr/>
            </a:pPr>
            <a:r>
              <a:rPr lang="ru-RU" sz="4800" b="1" spc="-11" dirty="0">
                <a:solidFill>
                  <a:srgbClr val="FEFEFE"/>
                </a:solidFill>
                <a:latin typeface="Arial"/>
                <a:cs typeface="Arial"/>
              </a:rPr>
              <a:t>класс</a:t>
            </a:r>
            <a:endParaRPr sz="4800" dirty="0">
              <a:solidFill>
                <a:srgbClr val="57565A"/>
              </a:solidFill>
              <a:latin typeface="Arial"/>
              <a:cs typeface="Arial"/>
            </a:endParaRPr>
          </a:p>
        </p:txBody>
      </p:sp>
      <p:sp>
        <p:nvSpPr>
          <p:cNvPr id="20" name="object 4">
            <a:extLst>
              <a:ext uri="{FF2B5EF4-FFF2-40B4-BE49-F238E27FC236}">
                <a16:creationId xmlns:a16="http://schemas.microsoft.com/office/drawing/2014/main" id="{96789AA7-9596-4F83-89FD-AEC28EE179F1}"/>
              </a:ext>
            </a:extLst>
          </p:cNvPr>
          <p:cNvSpPr txBox="1"/>
          <p:nvPr/>
        </p:nvSpPr>
        <p:spPr>
          <a:xfrm>
            <a:off x="1366606" y="2815885"/>
            <a:ext cx="7335767" cy="3723132"/>
          </a:xfrm>
          <a:prstGeom prst="rect">
            <a:avLst/>
          </a:prstGeom>
        </p:spPr>
        <p:txBody>
          <a:bodyPr vert="horz" wrap="square" lIns="0" tIns="29525" rIns="0" bIns="0" rtlCol="0">
            <a:spAutoFit/>
          </a:bodyPr>
          <a:lstStyle/>
          <a:p>
            <a:pPr algn="ctr"/>
            <a:r>
              <a:rPr lang="ru-RU" sz="4000" b="1" dirty="0">
                <a:solidFill>
                  <a:srgbClr val="000099"/>
                </a:solidFill>
                <a:latin typeface="Arial"/>
                <a:cs typeface="Arial"/>
              </a:rPr>
              <a:t>Природные зоны и высотные пояса Южной Америки. </a:t>
            </a:r>
            <a:endParaRPr lang="en-US" sz="4000" b="1" dirty="0">
              <a:solidFill>
                <a:srgbClr val="000099"/>
              </a:solidFill>
              <a:latin typeface="Arial"/>
              <a:cs typeface="Arial"/>
            </a:endParaRPr>
          </a:p>
          <a:p>
            <a:pPr algn="ctr"/>
            <a:r>
              <a:rPr lang="ru-RU" sz="4000" b="1" dirty="0">
                <a:solidFill>
                  <a:srgbClr val="000099"/>
                </a:solidFill>
                <a:latin typeface="Arial"/>
                <a:cs typeface="Arial"/>
              </a:rPr>
              <a:t>Физико-географические страны. Население Южной Америки.</a:t>
            </a:r>
            <a:endParaRPr sz="4000" b="1" dirty="0">
              <a:solidFill>
                <a:srgbClr val="000099"/>
              </a:solidFill>
              <a:latin typeface="Arial"/>
              <a:cs typeface="Arial"/>
            </a:endParaRPr>
          </a:p>
        </p:txBody>
      </p:sp>
      <p:pic>
        <p:nvPicPr>
          <p:cNvPr id="11" name="Picture 2" descr="ASSALOMU ALAYKUM HURMATLI BILIMDONLAR va JAMOA AZOLARI.."/>
          <p:cNvPicPr>
            <a:picLocks noChangeAspect="1" noChangeArrowheads="1"/>
          </p:cNvPicPr>
          <p:nvPr/>
        </p:nvPicPr>
        <p:blipFill>
          <a:blip r:embed="rId2" cstate="print"/>
          <a:srcRect/>
          <a:stretch>
            <a:fillRect/>
          </a:stretch>
        </p:blipFill>
        <p:spPr bwMode="auto">
          <a:xfrm>
            <a:off x="393600" y="194733"/>
            <a:ext cx="1575000" cy="1575000"/>
          </a:xfrm>
          <a:prstGeom prst="rect">
            <a:avLst/>
          </a:prstGeom>
          <a:noFill/>
        </p:spPr>
      </p:pic>
      <p:pic>
        <p:nvPicPr>
          <p:cNvPr id="3" name="Рисунок 2">
            <a:extLst>
              <a:ext uri="{FF2B5EF4-FFF2-40B4-BE49-F238E27FC236}">
                <a16:creationId xmlns:a16="http://schemas.microsoft.com/office/drawing/2014/main" id="{4DD1EAD8-7681-420D-BA13-D136A5F06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649" y="2675597"/>
            <a:ext cx="3096553" cy="3096553"/>
          </a:xfrm>
          <a:prstGeom prst="rect">
            <a:avLst/>
          </a:prstGeom>
        </p:spPr>
      </p:pic>
    </p:spTree>
    <p:extLst>
      <p:ext uri="{BB962C8B-B14F-4D97-AF65-F5344CB8AC3E}">
        <p14:creationId xmlns:p14="http://schemas.microsoft.com/office/powerpoint/2010/main" val="6578224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Высотные пояса</a:t>
            </a:r>
            <a:endParaRPr sz="4400" b="1" dirty="0">
              <a:solidFill>
                <a:schemeClr val="bg1"/>
              </a:solidFill>
              <a:latin typeface="Arial" pitchFamily="34" charset="0"/>
              <a:cs typeface="Arial" pitchFamily="34" charset="0"/>
            </a:endParaRPr>
          </a:p>
        </p:txBody>
      </p:sp>
      <p:pic>
        <p:nvPicPr>
          <p:cNvPr id="9" name="Рисунок 8">
            <a:extLst>
              <a:ext uri="{FF2B5EF4-FFF2-40B4-BE49-F238E27FC236}">
                <a16:creationId xmlns:a16="http://schemas.microsoft.com/office/drawing/2014/main" id="{5CECF1D1-0948-407D-A7EF-F1FDFC50D6BD}"/>
              </a:ext>
            </a:extLst>
          </p:cNvPr>
          <p:cNvPicPr>
            <a:picLocks noChangeAspect="1"/>
          </p:cNvPicPr>
          <p:nvPr/>
        </p:nvPicPr>
        <p:blipFill>
          <a:blip r:embed="rId2"/>
          <a:stretch>
            <a:fillRect/>
          </a:stretch>
        </p:blipFill>
        <p:spPr>
          <a:xfrm>
            <a:off x="10155721" y="844344"/>
            <a:ext cx="1852538" cy="1776413"/>
          </a:xfrm>
          <a:prstGeom prst="rect">
            <a:avLst/>
          </a:prstGeom>
        </p:spPr>
      </p:pic>
      <p:pic>
        <p:nvPicPr>
          <p:cNvPr id="17" name="Рисунок 16">
            <a:extLst>
              <a:ext uri="{FF2B5EF4-FFF2-40B4-BE49-F238E27FC236}">
                <a16:creationId xmlns:a16="http://schemas.microsoft.com/office/drawing/2014/main" id="{20715E03-D3A2-4B42-964D-B7DC0622F0CD}"/>
              </a:ext>
            </a:extLst>
          </p:cNvPr>
          <p:cNvPicPr>
            <a:picLocks noChangeAspect="1"/>
          </p:cNvPicPr>
          <p:nvPr/>
        </p:nvPicPr>
        <p:blipFill>
          <a:blip r:embed="rId3"/>
          <a:stretch>
            <a:fillRect/>
          </a:stretch>
        </p:blipFill>
        <p:spPr>
          <a:xfrm>
            <a:off x="5917551" y="844344"/>
            <a:ext cx="2106730" cy="1776413"/>
          </a:xfrm>
          <a:prstGeom prst="rect">
            <a:avLst/>
          </a:prstGeom>
        </p:spPr>
      </p:pic>
      <p:pic>
        <p:nvPicPr>
          <p:cNvPr id="18" name="Рисунок 17">
            <a:extLst>
              <a:ext uri="{FF2B5EF4-FFF2-40B4-BE49-F238E27FC236}">
                <a16:creationId xmlns:a16="http://schemas.microsoft.com/office/drawing/2014/main" id="{B9AC6C44-ED8D-4528-A5F5-55F67A7AE6EB}"/>
              </a:ext>
            </a:extLst>
          </p:cNvPr>
          <p:cNvPicPr>
            <a:picLocks noChangeAspect="1"/>
          </p:cNvPicPr>
          <p:nvPr/>
        </p:nvPicPr>
        <p:blipFill>
          <a:blip r:embed="rId4"/>
          <a:stretch>
            <a:fillRect/>
          </a:stretch>
        </p:blipFill>
        <p:spPr>
          <a:xfrm>
            <a:off x="10210043" y="2684885"/>
            <a:ext cx="1798215" cy="1858797"/>
          </a:xfrm>
          <a:prstGeom prst="rect">
            <a:avLst/>
          </a:prstGeom>
        </p:spPr>
      </p:pic>
      <p:pic>
        <p:nvPicPr>
          <p:cNvPr id="21" name="Рисунок 20">
            <a:extLst>
              <a:ext uri="{FF2B5EF4-FFF2-40B4-BE49-F238E27FC236}">
                <a16:creationId xmlns:a16="http://schemas.microsoft.com/office/drawing/2014/main" id="{7CE9A253-7079-429F-A54A-83CEF15A5C0A}"/>
              </a:ext>
            </a:extLst>
          </p:cNvPr>
          <p:cNvPicPr>
            <a:picLocks noChangeAspect="1"/>
          </p:cNvPicPr>
          <p:nvPr/>
        </p:nvPicPr>
        <p:blipFill>
          <a:blip r:embed="rId5"/>
          <a:stretch>
            <a:fillRect/>
          </a:stretch>
        </p:blipFill>
        <p:spPr>
          <a:xfrm>
            <a:off x="183741" y="697832"/>
            <a:ext cx="5654778" cy="6081611"/>
          </a:xfrm>
          <a:prstGeom prst="rect">
            <a:avLst/>
          </a:prstGeom>
        </p:spPr>
      </p:pic>
      <p:sp>
        <p:nvSpPr>
          <p:cNvPr id="23" name="TextBox 22">
            <a:extLst>
              <a:ext uri="{FF2B5EF4-FFF2-40B4-BE49-F238E27FC236}">
                <a16:creationId xmlns:a16="http://schemas.microsoft.com/office/drawing/2014/main" id="{99FB4D11-57DA-4B87-9F07-C761574EE0D2}"/>
              </a:ext>
            </a:extLst>
          </p:cNvPr>
          <p:cNvSpPr txBox="1"/>
          <p:nvPr/>
        </p:nvSpPr>
        <p:spPr>
          <a:xfrm>
            <a:off x="6022259" y="4471119"/>
            <a:ext cx="6176332" cy="2308324"/>
          </a:xfrm>
          <a:prstGeom prst="rect">
            <a:avLst/>
          </a:prstGeom>
          <a:noFill/>
        </p:spPr>
        <p:txBody>
          <a:bodyPr wrap="square">
            <a:spAutoFit/>
          </a:bodyPr>
          <a:lstStyle/>
          <a:p>
            <a:endParaRPr lang="ru-RU" b="1" dirty="0">
              <a:latin typeface="Arial" panose="020B0604020202020204" pitchFamily="34" charset="0"/>
              <a:cs typeface="Arial" panose="020B0604020202020204" pitchFamily="34" charset="0"/>
            </a:endParaRPr>
          </a:p>
          <a:p>
            <a:r>
              <a:rPr lang="ru-RU" b="1" dirty="0">
                <a:latin typeface="Arial" panose="020B0604020202020204" pitchFamily="34" charset="0"/>
                <a:cs typeface="Arial" panose="020B0604020202020204" pitchFamily="34" charset="0"/>
              </a:rPr>
              <a:t>Среди животных, обитающих в Андах, встречаются очень древние виды, например очковый медведь. Из грызунов славятся ценным мехом шиншиллы. Кое-где сохранились дикие ламы. На горных уступах гнездятся самые крупные на нашей планете хищные птицы — кондоры с размахом крыльев до 3 м.</a:t>
            </a:r>
            <a:endParaRPr lang="en-US" b="1" dirty="0">
              <a:latin typeface="Arial" panose="020B0604020202020204" pitchFamily="34" charset="0"/>
              <a:cs typeface="Arial" panose="020B0604020202020204" pitchFamily="34" charset="0"/>
            </a:endParaRPr>
          </a:p>
        </p:txBody>
      </p:sp>
      <p:pic>
        <p:nvPicPr>
          <p:cNvPr id="24" name="Рисунок 23">
            <a:extLst>
              <a:ext uri="{FF2B5EF4-FFF2-40B4-BE49-F238E27FC236}">
                <a16:creationId xmlns:a16="http://schemas.microsoft.com/office/drawing/2014/main" id="{469CFB9A-708E-40B7-842A-2C0780C7668A}"/>
              </a:ext>
            </a:extLst>
          </p:cNvPr>
          <p:cNvPicPr>
            <a:picLocks noChangeAspect="1"/>
          </p:cNvPicPr>
          <p:nvPr/>
        </p:nvPicPr>
        <p:blipFill>
          <a:blip r:embed="rId6"/>
          <a:stretch>
            <a:fillRect/>
          </a:stretch>
        </p:blipFill>
        <p:spPr>
          <a:xfrm>
            <a:off x="6054520" y="2684885"/>
            <a:ext cx="2263570" cy="1941179"/>
          </a:xfrm>
          <a:prstGeom prst="rect">
            <a:avLst/>
          </a:prstGeom>
        </p:spPr>
      </p:pic>
      <p:pic>
        <p:nvPicPr>
          <p:cNvPr id="25" name="Рисунок 24">
            <a:extLst>
              <a:ext uri="{FF2B5EF4-FFF2-40B4-BE49-F238E27FC236}">
                <a16:creationId xmlns:a16="http://schemas.microsoft.com/office/drawing/2014/main" id="{5CB39940-5550-42BF-8495-A125ECB0469D}"/>
              </a:ext>
            </a:extLst>
          </p:cNvPr>
          <p:cNvPicPr>
            <a:picLocks noChangeAspect="1"/>
          </p:cNvPicPr>
          <p:nvPr/>
        </p:nvPicPr>
        <p:blipFill>
          <a:blip r:embed="rId7"/>
          <a:stretch>
            <a:fillRect/>
          </a:stretch>
        </p:blipFill>
        <p:spPr>
          <a:xfrm>
            <a:off x="8350351" y="2684885"/>
            <a:ext cx="1827431" cy="1941179"/>
          </a:xfrm>
          <a:prstGeom prst="rect">
            <a:avLst/>
          </a:prstGeom>
        </p:spPr>
      </p:pic>
      <p:pic>
        <p:nvPicPr>
          <p:cNvPr id="26" name="Рисунок 25">
            <a:extLst>
              <a:ext uri="{FF2B5EF4-FFF2-40B4-BE49-F238E27FC236}">
                <a16:creationId xmlns:a16="http://schemas.microsoft.com/office/drawing/2014/main" id="{C5179401-6912-4D0A-8DF2-3C0C4B968D18}"/>
              </a:ext>
            </a:extLst>
          </p:cNvPr>
          <p:cNvPicPr>
            <a:picLocks noChangeAspect="1"/>
          </p:cNvPicPr>
          <p:nvPr/>
        </p:nvPicPr>
        <p:blipFill>
          <a:blip r:embed="rId8"/>
          <a:stretch>
            <a:fillRect/>
          </a:stretch>
        </p:blipFill>
        <p:spPr>
          <a:xfrm>
            <a:off x="8121602" y="834872"/>
            <a:ext cx="1936798" cy="1776413"/>
          </a:xfrm>
          <a:prstGeom prst="rect">
            <a:avLst/>
          </a:prstGeom>
        </p:spPr>
      </p:pic>
    </p:spTree>
    <p:extLst>
      <p:ext uri="{BB962C8B-B14F-4D97-AF65-F5344CB8AC3E}">
        <p14:creationId xmlns:p14="http://schemas.microsoft.com/office/powerpoint/2010/main" val="371910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Физико-географические страны</a:t>
            </a:r>
            <a:endParaRPr sz="4400" b="1"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BB2A24D9-684A-42E8-8799-7A5ED07F68F2}"/>
              </a:ext>
            </a:extLst>
          </p:cNvPr>
          <p:cNvSpPr txBox="1"/>
          <p:nvPr/>
        </p:nvSpPr>
        <p:spPr>
          <a:xfrm>
            <a:off x="5678129" y="697832"/>
            <a:ext cx="6177288" cy="1200329"/>
          </a:xfrm>
          <a:prstGeom prst="rect">
            <a:avLst/>
          </a:prstGeom>
          <a:noFill/>
        </p:spPr>
        <p:txBody>
          <a:bodyPr wrap="square" rtlCol="0">
            <a:spAutoFit/>
          </a:bodyPr>
          <a:lstStyle/>
          <a:p>
            <a:r>
              <a:rPr lang="ru-RU" sz="2400" b="1" dirty="0">
                <a:latin typeface="Arial" panose="020B0604020202020204" pitchFamily="34" charset="0"/>
                <a:cs typeface="Arial" panose="020B0604020202020204" pitchFamily="34" charset="0"/>
              </a:rPr>
              <a:t>Выделяют две крупные физико-географические страны: </a:t>
            </a:r>
          </a:p>
          <a:p>
            <a:pPr algn="ctr"/>
            <a:r>
              <a:rPr lang="ru-RU" sz="2400" b="1" i="1" dirty="0">
                <a:solidFill>
                  <a:srgbClr val="000099"/>
                </a:solidFill>
                <a:latin typeface="Arial" panose="020B0604020202020204" pitchFamily="34" charset="0"/>
                <a:cs typeface="Arial" panose="020B0604020202020204" pitchFamily="34" charset="0"/>
              </a:rPr>
              <a:t>Горный Запад</a:t>
            </a:r>
          </a:p>
        </p:txBody>
      </p:sp>
      <p:sp>
        <p:nvSpPr>
          <p:cNvPr id="11" name="TextBox 10">
            <a:extLst>
              <a:ext uri="{FF2B5EF4-FFF2-40B4-BE49-F238E27FC236}">
                <a16:creationId xmlns:a16="http://schemas.microsoft.com/office/drawing/2014/main" id="{7D97DBF9-834D-4562-ABD4-921EEA579CDF}"/>
              </a:ext>
            </a:extLst>
          </p:cNvPr>
          <p:cNvSpPr txBox="1"/>
          <p:nvPr/>
        </p:nvSpPr>
        <p:spPr>
          <a:xfrm>
            <a:off x="5678128" y="1828539"/>
            <a:ext cx="6347065" cy="3170099"/>
          </a:xfrm>
          <a:prstGeom prst="rect">
            <a:avLst/>
          </a:prstGeom>
          <a:noFill/>
        </p:spPr>
        <p:txBody>
          <a:bodyPr wrap="square">
            <a:spAutoFit/>
          </a:bodyPr>
          <a:lstStyle/>
          <a:p>
            <a:r>
              <a:rPr lang="ru-RU" sz="2000" dirty="0">
                <a:latin typeface="Arial" panose="020B0604020202020204" pitchFamily="34" charset="0"/>
                <a:cs typeface="Arial" panose="020B0604020202020204" pitchFamily="34" charset="0"/>
              </a:rPr>
              <a:t>Анды — самая длинная горная цепь на суше  - 9000  км. Образовались Анды благодаря подтеканию океанической плиты Наска под континентальную Южно-Американскую плиту. При этом край континентальной плиты смялся в складки, образовав горы.</a:t>
            </a:r>
          </a:p>
          <a:p>
            <a:r>
              <a:rPr lang="ru-RU" sz="2000" dirty="0">
                <a:latin typeface="Arial" panose="020B0604020202020204" pitchFamily="34" charset="0"/>
                <a:cs typeface="Arial" panose="020B0604020202020204" pitchFamily="34" charset="0"/>
              </a:rPr>
              <a:t> В пределах Анд находятся  20  вершин, высота которых превышает  6000  м. Самая высокая из них — гора </a:t>
            </a:r>
            <a:r>
              <a:rPr lang="ru-RU" sz="2000" dirty="0" err="1">
                <a:latin typeface="Arial" panose="020B0604020202020204" pitchFamily="34" charset="0"/>
                <a:cs typeface="Arial" panose="020B0604020202020204" pitchFamily="34" charset="0"/>
              </a:rPr>
              <a:t>Аконкагуа</a:t>
            </a:r>
            <a:r>
              <a:rPr lang="ru-RU" sz="2000" dirty="0">
                <a:latin typeface="Arial" panose="020B0604020202020204" pitchFamily="34" charset="0"/>
                <a:cs typeface="Arial" panose="020B0604020202020204" pitchFamily="34" charset="0"/>
              </a:rPr>
              <a:t> высотой  6980  м. выделяют Северные, Центральные и Южные Анды.</a:t>
            </a:r>
            <a:endParaRPr lang="en-US" sz="2000" dirty="0">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BA357D86-4D08-4DDC-B981-098598EBD963}"/>
              </a:ext>
            </a:extLst>
          </p:cNvPr>
          <p:cNvPicPr>
            <a:picLocks noChangeAspect="1"/>
          </p:cNvPicPr>
          <p:nvPr/>
        </p:nvPicPr>
        <p:blipFill>
          <a:blip r:embed="rId2"/>
          <a:stretch>
            <a:fillRect/>
          </a:stretch>
        </p:blipFill>
        <p:spPr>
          <a:xfrm>
            <a:off x="478747" y="933283"/>
            <a:ext cx="5029605" cy="5576164"/>
          </a:xfrm>
          <a:prstGeom prst="rect">
            <a:avLst/>
          </a:prstGeom>
        </p:spPr>
      </p:pic>
      <p:pic>
        <p:nvPicPr>
          <p:cNvPr id="12" name="Рисунок 11">
            <a:extLst>
              <a:ext uri="{FF2B5EF4-FFF2-40B4-BE49-F238E27FC236}">
                <a16:creationId xmlns:a16="http://schemas.microsoft.com/office/drawing/2014/main" id="{C8C50E94-48B1-4F01-8A5A-91B9061423BE}"/>
              </a:ext>
            </a:extLst>
          </p:cNvPr>
          <p:cNvPicPr>
            <a:picLocks noChangeAspect="1"/>
          </p:cNvPicPr>
          <p:nvPr/>
        </p:nvPicPr>
        <p:blipFill>
          <a:blip r:embed="rId3"/>
          <a:stretch>
            <a:fillRect/>
          </a:stretch>
        </p:blipFill>
        <p:spPr>
          <a:xfrm>
            <a:off x="5678127" y="4998638"/>
            <a:ext cx="3171997" cy="1755058"/>
          </a:xfrm>
          <a:prstGeom prst="rect">
            <a:avLst/>
          </a:prstGeom>
        </p:spPr>
      </p:pic>
      <p:pic>
        <p:nvPicPr>
          <p:cNvPr id="13" name="Рисунок 12">
            <a:extLst>
              <a:ext uri="{FF2B5EF4-FFF2-40B4-BE49-F238E27FC236}">
                <a16:creationId xmlns:a16="http://schemas.microsoft.com/office/drawing/2014/main" id="{D86E47B5-8EF4-4724-9C7D-8DF80176AF7C}"/>
              </a:ext>
            </a:extLst>
          </p:cNvPr>
          <p:cNvPicPr>
            <a:picLocks noChangeAspect="1"/>
          </p:cNvPicPr>
          <p:nvPr/>
        </p:nvPicPr>
        <p:blipFill>
          <a:blip r:embed="rId4"/>
          <a:stretch>
            <a:fillRect/>
          </a:stretch>
        </p:blipFill>
        <p:spPr>
          <a:xfrm>
            <a:off x="9019900" y="4998638"/>
            <a:ext cx="3005294" cy="1755058"/>
          </a:xfrm>
          <a:prstGeom prst="rect">
            <a:avLst/>
          </a:prstGeom>
        </p:spPr>
      </p:pic>
    </p:spTree>
    <p:extLst>
      <p:ext uri="{BB962C8B-B14F-4D97-AF65-F5344CB8AC3E}">
        <p14:creationId xmlns:p14="http://schemas.microsoft.com/office/powerpoint/2010/main" val="7021306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Физико-географические страны</a:t>
            </a:r>
            <a:endParaRPr sz="4400" b="1" dirty="0">
              <a:solidFill>
                <a:schemeClr val="bg1"/>
              </a:solidFill>
              <a:latin typeface="Arial" pitchFamily="34" charset="0"/>
              <a:cs typeface="Arial" pitchFamily="34" charset="0"/>
            </a:endParaRPr>
          </a:p>
        </p:txBody>
      </p:sp>
      <p:sp>
        <p:nvSpPr>
          <p:cNvPr id="6" name="TextBox 5">
            <a:extLst>
              <a:ext uri="{FF2B5EF4-FFF2-40B4-BE49-F238E27FC236}">
                <a16:creationId xmlns:a16="http://schemas.microsoft.com/office/drawing/2014/main" id="{BB2A24D9-684A-42E8-8799-7A5ED07F68F2}"/>
              </a:ext>
            </a:extLst>
          </p:cNvPr>
          <p:cNvSpPr txBox="1"/>
          <p:nvPr/>
        </p:nvSpPr>
        <p:spPr>
          <a:xfrm>
            <a:off x="5678129" y="697832"/>
            <a:ext cx="6177288" cy="461665"/>
          </a:xfrm>
          <a:prstGeom prst="rect">
            <a:avLst/>
          </a:prstGeom>
          <a:noFill/>
        </p:spPr>
        <p:txBody>
          <a:bodyPr wrap="square" rtlCol="0">
            <a:spAutoFit/>
          </a:bodyPr>
          <a:lstStyle/>
          <a:p>
            <a:pPr algn="ctr"/>
            <a:r>
              <a:rPr lang="ru-RU" sz="2400" b="1" i="1" dirty="0">
                <a:solidFill>
                  <a:srgbClr val="000099"/>
                </a:solidFill>
                <a:latin typeface="Arial" panose="020B0604020202020204" pitchFamily="34" charset="0"/>
                <a:cs typeface="Arial" panose="020B0604020202020204" pitchFamily="34" charset="0"/>
              </a:rPr>
              <a:t>Равнинный Восток</a:t>
            </a:r>
          </a:p>
        </p:txBody>
      </p:sp>
      <p:sp>
        <p:nvSpPr>
          <p:cNvPr id="11" name="TextBox 10">
            <a:extLst>
              <a:ext uri="{FF2B5EF4-FFF2-40B4-BE49-F238E27FC236}">
                <a16:creationId xmlns:a16="http://schemas.microsoft.com/office/drawing/2014/main" id="{7D97DBF9-834D-4562-ABD4-921EEA579CDF}"/>
              </a:ext>
            </a:extLst>
          </p:cNvPr>
          <p:cNvSpPr txBox="1"/>
          <p:nvPr/>
        </p:nvSpPr>
        <p:spPr>
          <a:xfrm>
            <a:off x="5678128" y="1159497"/>
            <a:ext cx="6513872" cy="3046988"/>
          </a:xfrm>
          <a:prstGeom prst="rect">
            <a:avLst/>
          </a:prstGeom>
          <a:noFill/>
        </p:spPr>
        <p:txBody>
          <a:bodyPr wrap="square">
            <a:spAutoFit/>
          </a:bodyPr>
          <a:lstStyle/>
          <a:p>
            <a:r>
              <a:rPr lang="ru-RU" sz="2400" b="1" dirty="0">
                <a:latin typeface="Arial" panose="020B0604020202020204" pitchFamily="34" charset="0"/>
                <a:cs typeface="Arial" panose="020B0604020202020204" pitchFamily="34" charset="0"/>
              </a:rPr>
              <a:t>Бразильское и </a:t>
            </a:r>
            <a:r>
              <a:rPr lang="ru-RU" sz="2400" b="1" dirty="0" err="1">
                <a:latin typeface="Arial" panose="020B0604020202020204" pitchFamily="34" charset="0"/>
                <a:cs typeface="Arial" panose="020B0604020202020204" pitchFamily="34" charset="0"/>
              </a:rPr>
              <a:t>Гвианское</a:t>
            </a:r>
            <a:r>
              <a:rPr lang="ru-RU" sz="2400" b="1" dirty="0">
                <a:latin typeface="Arial" panose="020B0604020202020204" pitchFamily="34" charset="0"/>
                <a:cs typeface="Arial" panose="020B0604020202020204" pitchFamily="34" charset="0"/>
              </a:rPr>
              <a:t> плоскогорья. Располагаются огромные низменные равнины — Амазонская, </a:t>
            </a:r>
            <a:r>
              <a:rPr lang="ru-RU" sz="2400" b="1" dirty="0" err="1">
                <a:latin typeface="Arial" panose="020B0604020202020204" pitchFamily="34" charset="0"/>
                <a:cs typeface="Arial" panose="020B0604020202020204" pitchFamily="34" charset="0"/>
              </a:rPr>
              <a:t>Оринокская</a:t>
            </a:r>
            <a:r>
              <a:rPr lang="ru-RU" sz="2400" b="1" dirty="0">
                <a:latin typeface="Arial" panose="020B0604020202020204" pitchFamily="34" charset="0"/>
                <a:cs typeface="Arial" panose="020B0604020202020204" pitchFamily="34" charset="0"/>
              </a:rPr>
              <a:t>, </a:t>
            </a:r>
          </a:p>
          <a:p>
            <a:r>
              <a:rPr lang="ru-RU" sz="2400" b="1" dirty="0">
                <a:latin typeface="Arial" panose="020B0604020202020204" pitchFamily="34" charset="0"/>
                <a:cs typeface="Arial" panose="020B0604020202020204" pitchFamily="34" charset="0"/>
              </a:rPr>
              <a:t>Ла-</a:t>
            </a:r>
            <a:r>
              <a:rPr lang="ru-RU" sz="2400" b="1" dirty="0" err="1">
                <a:latin typeface="Arial" panose="020B0604020202020204" pitchFamily="34" charset="0"/>
                <a:cs typeface="Arial" panose="020B0604020202020204" pitchFamily="34" charset="0"/>
              </a:rPr>
              <a:t>Платская</a:t>
            </a:r>
            <a:r>
              <a:rPr lang="ru-RU" sz="2400" b="1" dirty="0">
                <a:latin typeface="Arial" panose="020B0604020202020204" pitchFamily="34" charset="0"/>
                <a:cs typeface="Arial" panose="020B0604020202020204" pitchFamily="34" charset="0"/>
              </a:rPr>
              <a:t>. На юге материка существует участок молодой Патагонской платформы, который в рельефе представлен ступенчатым плато (высота до  2000  м).</a:t>
            </a:r>
            <a:endParaRPr lang="en-US" sz="2400" b="1" dirty="0">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BA357D86-4D08-4DDC-B981-098598EBD963}"/>
              </a:ext>
            </a:extLst>
          </p:cNvPr>
          <p:cNvPicPr>
            <a:picLocks noChangeAspect="1"/>
          </p:cNvPicPr>
          <p:nvPr/>
        </p:nvPicPr>
        <p:blipFill>
          <a:blip r:embed="rId2"/>
          <a:stretch>
            <a:fillRect/>
          </a:stretch>
        </p:blipFill>
        <p:spPr>
          <a:xfrm>
            <a:off x="478747" y="933283"/>
            <a:ext cx="5029605" cy="5576164"/>
          </a:xfrm>
          <a:prstGeom prst="rect">
            <a:avLst/>
          </a:prstGeom>
        </p:spPr>
      </p:pic>
      <p:pic>
        <p:nvPicPr>
          <p:cNvPr id="2" name="Рисунок 1">
            <a:extLst>
              <a:ext uri="{FF2B5EF4-FFF2-40B4-BE49-F238E27FC236}">
                <a16:creationId xmlns:a16="http://schemas.microsoft.com/office/drawing/2014/main" id="{9404FB21-7104-4894-8F3D-506686AD166F}"/>
              </a:ext>
            </a:extLst>
          </p:cNvPr>
          <p:cNvPicPr>
            <a:picLocks noChangeAspect="1"/>
          </p:cNvPicPr>
          <p:nvPr/>
        </p:nvPicPr>
        <p:blipFill>
          <a:blip r:embed="rId3"/>
          <a:stretch>
            <a:fillRect/>
          </a:stretch>
        </p:blipFill>
        <p:spPr>
          <a:xfrm>
            <a:off x="5678128" y="4321277"/>
            <a:ext cx="2917894" cy="2157967"/>
          </a:xfrm>
          <a:prstGeom prst="rect">
            <a:avLst/>
          </a:prstGeom>
        </p:spPr>
      </p:pic>
      <p:pic>
        <p:nvPicPr>
          <p:cNvPr id="4" name="Рисунок 3">
            <a:extLst>
              <a:ext uri="{FF2B5EF4-FFF2-40B4-BE49-F238E27FC236}">
                <a16:creationId xmlns:a16="http://schemas.microsoft.com/office/drawing/2014/main" id="{B8B98264-8D50-4D51-93A8-BA4877B52AD2}"/>
              </a:ext>
            </a:extLst>
          </p:cNvPr>
          <p:cNvPicPr>
            <a:picLocks noChangeAspect="1"/>
          </p:cNvPicPr>
          <p:nvPr/>
        </p:nvPicPr>
        <p:blipFill>
          <a:blip r:embed="rId4"/>
          <a:stretch>
            <a:fillRect/>
          </a:stretch>
        </p:blipFill>
        <p:spPr>
          <a:xfrm>
            <a:off x="3451466" y="1011704"/>
            <a:ext cx="1890079" cy="998567"/>
          </a:xfrm>
          <a:prstGeom prst="rect">
            <a:avLst/>
          </a:prstGeom>
        </p:spPr>
      </p:pic>
      <p:pic>
        <p:nvPicPr>
          <p:cNvPr id="5" name="Рисунок 4">
            <a:extLst>
              <a:ext uri="{FF2B5EF4-FFF2-40B4-BE49-F238E27FC236}">
                <a16:creationId xmlns:a16="http://schemas.microsoft.com/office/drawing/2014/main" id="{0D115D28-EFE7-42A0-982A-B78B0D383F32}"/>
              </a:ext>
            </a:extLst>
          </p:cNvPr>
          <p:cNvPicPr>
            <a:picLocks noChangeAspect="1"/>
          </p:cNvPicPr>
          <p:nvPr/>
        </p:nvPicPr>
        <p:blipFill>
          <a:blip r:embed="rId5"/>
          <a:stretch>
            <a:fillRect/>
          </a:stretch>
        </p:blipFill>
        <p:spPr>
          <a:xfrm>
            <a:off x="3451465" y="5168368"/>
            <a:ext cx="1890079" cy="1010591"/>
          </a:xfrm>
          <a:prstGeom prst="rect">
            <a:avLst/>
          </a:prstGeom>
        </p:spPr>
      </p:pic>
      <p:pic>
        <p:nvPicPr>
          <p:cNvPr id="7" name="Рисунок 6">
            <a:extLst>
              <a:ext uri="{FF2B5EF4-FFF2-40B4-BE49-F238E27FC236}">
                <a16:creationId xmlns:a16="http://schemas.microsoft.com/office/drawing/2014/main" id="{B1740223-3BF7-4C1E-9D3C-BD45946BB0C9}"/>
              </a:ext>
            </a:extLst>
          </p:cNvPr>
          <p:cNvPicPr>
            <a:picLocks noChangeAspect="1"/>
          </p:cNvPicPr>
          <p:nvPr/>
        </p:nvPicPr>
        <p:blipFill>
          <a:blip r:embed="rId6"/>
          <a:stretch>
            <a:fillRect/>
          </a:stretch>
        </p:blipFill>
        <p:spPr>
          <a:xfrm>
            <a:off x="8765798" y="4321278"/>
            <a:ext cx="3089619" cy="2188170"/>
          </a:xfrm>
          <a:prstGeom prst="rect">
            <a:avLst/>
          </a:prstGeom>
        </p:spPr>
      </p:pic>
    </p:spTree>
    <p:extLst>
      <p:ext uri="{BB962C8B-B14F-4D97-AF65-F5344CB8AC3E}">
        <p14:creationId xmlns:p14="http://schemas.microsoft.com/office/powerpoint/2010/main" val="261002532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Население Южной Америки</a:t>
            </a:r>
          </a:p>
          <a:p>
            <a:pPr algn="ctr"/>
            <a:endParaRPr sz="4400" b="1" dirty="0">
              <a:solidFill>
                <a:schemeClr val="bg1"/>
              </a:solidFill>
              <a:latin typeface="Arial" pitchFamily="34" charset="0"/>
              <a:cs typeface="Arial" pitchFamily="34" charset="0"/>
            </a:endParaRPr>
          </a:p>
        </p:txBody>
      </p:sp>
      <p:pic>
        <p:nvPicPr>
          <p:cNvPr id="2" name="Рисунок 1">
            <a:extLst>
              <a:ext uri="{FF2B5EF4-FFF2-40B4-BE49-F238E27FC236}">
                <a16:creationId xmlns:a16="http://schemas.microsoft.com/office/drawing/2014/main" id="{813D9A32-4D36-4644-A197-63EA6A42E180}"/>
              </a:ext>
            </a:extLst>
          </p:cNvPr>
          <p:cNvPicPr>
            <a:picLocks noChangeAspect="1"/>
          </p:cNvPicPr>
          <p:nvPr/>
        </p:nvPicPr>
        <p:blipFill>
          <a:blip r:embed="rId3"/>
          <a:stretch>
            <a:fillRect/>
          </a:stretch>
        </p:blipFill>
        <p:spPr>
          <a:xfrm>
            <a:off x="536513" y="1418014"/>
            <a:ext cx="5102941" cy="2770527"/>
          </a:xfrm>
          <a:prstGeom prst="rect">
            <a:avLst/>
          </a:prstGeom>
        </p:spPr>
      </p:pic>
      <p:sp>
        <p:nvSpPr>
          <p:cNvPr id="9" name="TextBox 8">
            <a:extLst>
              <a:ext uri="{FF2B5EF4-FFF2-40B4-BE49-F238E27FC236}">
                <a16:creationId xmlns:a16="http://schemas.microsoft.com/office/drawing/2014/main" id="{5A9B9E67-93D8-470F-9720-F4AF6C51EA81}"/>
              </a:ext>
            </a:extLst>
          </p:cNvPr>
          <p:cNvSpPr txBox="1"/>
          <p:nvPr/>
        </p:nvSpPr>
        <p:spPr>
          <a:xfrm>
            <a:off x="19259" y="4608585"/>
            <a:ext cx="6100230" cy="1938992"/>
          </a:xfrm>
          <a:prstGeom prst="rect">
            <a:avLst/>
          </a:prstGeom>
          <a:noFill/>
        </p:spPr>
        <p:txBody>
          <a:bodyPr wrap="square">
            <a:spAutoFit/>
          </a:bodyPr>
          <a:lstStyle/>
          <a:p>
            <a:pPr algn="ctr"/>
            <a:r>
              <a:rPr lang="ru-RU" sz="2400" b="1" i="1" dirty="0">
                <a:solidFill>
                  <a:srgbClr val="000099"/>
                </a:solidFill>
                <a:latin typeface="Arial" panose="020B0604020202020204" pitchFamily="34" charset="0"/>
                <a:cs typeface="Arial" panose="020B0604020202020204" pitchFamily="34" charset="0"/>
              </a:rPr>
              <a:t>Южная Америка — континент со сложным этническим составом населения. Здесь живут представители всех трёх больших рас.</a:t>
            </a:r>
            <a:endParaRPr lang="en-US" sz="2400" b="1" i="1" dirty="0">
              <a:solidFill>
                <a:srgbClr val="000099"/>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36AC149-F12D-4FC7-BC69-75A8F887E059}"/>
              </a:ext>
            </a:extLst>
          </p:cNvPr>
          <p:cNvSpPr txBox="1"/>
          <p:nvPr/>
        </p:nvSpPr>
        <p:spPr>
          <a:xfrm>
            <a:off x="6119491" y="741732"/>
            <a:ext cx="5912734" cy="2554545"/>
          </a:xfrm>
          <a:prstGeom prst="rect">
            <a:avLst/>
          </a:prstGeom>
          <a:noFill/>
        </p:spPr>
        <p:txBody>
          <a:bodyPr wrap="square">
            <a:spAutoFit/>
          </a:bodyPr>
          <a:lstStyle/>
          <a:p>
            <a:pPr algn="ctr"/>
            <a:r>
              <a:rPr lang="ru-RU" sz="2000" b="1" dirty="0">
                <a:solidFill>
                  <a:srgbClr val="000099"/>
                </a:solidFill>
                <a:latin typeface="Arial" panose="020B0604020202020204" pitchFamily="34" charset="0"/>
                <a:cs typeface="Arial" panose="020B0604020202020204" pitchFamily="34" charset="0"/>
              </a:rPr>
              <a:t>Заселение Америки шло по «сухопутному мосту» из Северо-Восточной Азии. Более 35 тыс. лет назад на месте Берингова пролива была суша. В Южную Америку древние индейцы пришли из Северной Америки почти 20 тыс. лет назад. Они образовали многочисленные племена, заселившие весь материк.</a:t>
            </a:r>
            <a:endParaRPr lang="en-US" sz="2000" b="1" dirty="0">
              <a:solidFill>
                <a:srgbClr val="000099"/>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F8C613B-8F27-4859-BA13-98E0640D9245}"/>
              </a:ext>
            </a:extLst>
          </p:cNvPr>
          <p:cNvSpPr txBox="1"/>
          <p:nvPr/>
        </p:nvSpPr>
        <p:spPr>
          <a:xfrm>
            <a:off x="6096000" y="5042183"/>
            <a:ext cx="6120580" cy="1631216"/>
          </a:xfrm>
          <a:prstGeom prst="rect">
            <a:avLst/>
          </a:prstGeom>
          <a:noFill/>
        </p:spPr>
        <p:txBody>
          <a:bodyPr wrap="square">
            <a:spAutoFit/>
          </a:bodyPr>
          <a:lstStyle/>
          <a:p>
            <a:r>
              <a:rPr lang="ru-RU" sz="2000" b="1" dirty="0">
                <a:solidFill>
                  <a:srgbClr val="000099"/>
                </a:solidFill>
                <a:latin typeface="Arial" panose="020B0604020202020204" pitchFamily="34" charset="0"/>
                <a:cs typeface="Arial" panose="020B0604020202020204" pitchFamily="34" charset="0"/>
              </a:rPr>
              <a:t>С XVI в. началось завоевание Южной Америки европейцами. Первыми были испанцы и португальцы, а позднее — выходцы из других стран Европы. </a:t>
            </a:r>
          </a:p>
          <a:p>
            <a:r>
              <a:rPr lang="ru-RU" sz="2000" b="1" dirty="0">
                <a:solidFill>
                  <a:srgbClr val="000099"/>
                </a:solidFill>
                <a:latin typeface="Arial" panose="020B0604020202020204" pitchFamily="34" charset="0"/>
                <a:cs typeface="Arial" panose="020B0604020202020204" pitchFamily="34" charset="0"/>
              </a:rPr>
              <a:t>Численность населения – 419 млн. человек.</a:t>
            </a:r>
            <a:endParaRPr lang="en-US" sz="2000" b="1" dirty="0">
              <a:solidFill>
                <a:srgbClr val="000099"/>
              </a:solidFill>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0AC8C154-347E-4B0F-94E1-FCEE56DA7FC0}"/>
              </a:ext>
            </a:extLst>
          </p:cNvPr>
          <p:cNvPicPr>
            <a:picLocks noChangeAspect="1"/>
          </p:cNvPicPr>
          <p:nvPr/>
        </p:nvPicPr>
        <p:blipFill>
          <a:blip r:embed="rId4"/>
          <a:stretch>
            <a:fillRect/>
          </a:stretch>
        </p:blipFill>
        <p:spPr>
          <a:xfrm>
            <a:off x="6114251" y="3191272"/>
            <a:ext cx="2961607" cy="1850911"/>
          </a:xfrm>
          <a:prstGeom prst="rect">
            <a:avLst/>
          </a:prstGeom>
        </p:spPr>
      </p:pic>
      <p:pic>
        <p:nvPicPr>
          <p:cNvPr id="15" name="Рисунок 14">
            <a:extLst>
              <a:ext uri="{FF2B5EF4-FFF2-40B4-BE49-F238E27FC236}">
                <a16:creationId xmlns:a16="http://schemas.microsoft.com/office/drawing/2014/main" id="{CD01CF05-803A-4645-9BF4-7EC181A95246}"/>
              </a:ext>
            </a:extLst>
          </p:cNvPr>
          <p:cNvPicPr>
            <a:picLocks noChangeAspect="1"/>
          </p:cNvPicPr>
          <p:nvPr/>
        </p:nvPicPr>
        <p:blipFill>
          <a:blip r:embed="rId5"/>
          <a:stretch>
            <a:fillRect/>
          </a:stretch>
        </p:blipFill>
        <p:spPr>
          <a:xfrm>
            <a:off x="9070619" y="3191273"/>
            <a:ext cx="2961606" cy="1850910"/>
          </a:xfrm>
          <a:prstGeom prst="rect">
            <a:avLst/>
          </a:prstGeom>
        </p:spPr>
      </p:pic>
      <p:pic>
        <p:nvPicPr>
          <p:cNvPr id="16" name="Рисунок 15">
            <a:extLst>
              <a:ext uri="{FF2B5EF4-FFF2-40B4-BE49-F238E27FC236}">
                <a16:creationId xmlns:a16="http://schemas.microsoft.com/office/drawing/2014/main" id="{2E7A56B9-A64E-4E16-A77C-25889ABBB6AF}"/>
              </a:ext>
            </a:extLst>
          </p:cNvPr>
          <p:cNvPicPr>
            <a:picLocks noChangeAspect="1"/>
          </p:cNvPicPr>
          <p:nvPr/>
        </p:nvPicPr>
        <p:blipFill>
          <a:blip r:embed="rId6"/>
          <a:stretch>
            <a:fillRect/>
          </a:stretch>
        </p:blipFill>
        <p:spPr>
          <a:xfrm>
            <a:off x="247616" y="882467"/>
            <a:ext cx="5811871" cy="5665109"/>
          </a:xfrm>
          <a:prstGeom prst="rect">
            <a:avLst/>
          </a:prstGeom>
        </p:spPr>
      </p:pic>
    </p:spTree>
    <p:extLst>
      <p:ext uri="{BB962C8B-B14F-4D97-AF65-F5344CB8AC3E}">
        <p14:creationId xmlns:p14="http://schemas.microsoft.com/office/powerpoint/2010/main" val="1261880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Население </a:t>
            </a:r>
            <a:endParaRPr sz="4400" b="1" dirty="0">
              <a:solidFill>
                <a:schemeClr val="bg1"/>
              </a:solidFill>
              <a:latin typeface="Arial" pitchFamily="34" charset="0"/>
              <a:cs typeface="Arial" pitchFamily="34" charset="0"/>
            </a:endParaRPr>
          </a:p>
        </p:txBody>
      </p:sp>
      <p:pic>
        <p:nvPicPr>
          <p:cNvPr id="10" name="Рисунок 9">
            <a:extLst>
              <a:ext uri="{FF2B5EF4-FFF2-40B4-BE49-F238E27FC236}">
                <a16:creationId xmlns:a16="http://schemas.microsoft.com/office/drawing/2014/main" id="{F1173446-D129-46A5-B5FC-844F6F0CC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357563"/>
            <a:ext cx="5102942" cy="3210503"/>
          </a:xfrm>
          <a:prstGeom prst="rect">
            <a:avLst/>
          </a:prstGeom>
        </p:spPr>
      </p:pic>
      <p:sp>
        <p:nvSpPr>
          <p:cNvPr id="12" name="TextBox 11">
            <a:extLst>
              <a:ext uri="{FF2B5EF4-FFF2-40B4-BE49-F238E27FC236}">
                <a16:creationId xmlns:a16="http://schemas.microsoft.com/office/drawing/2014/main" id="{35041CE8-8CF3-4E6B-8BBD-B7E6DDB8D2C2}"/>
              </a:ext>
            </a:extLst>
          </p:cNvPr>
          <p:cNvSpPr txBox="1"/>
          <p:nvPr/>
        </p:nvSpPr>
        <p:spPr>
          <a:xfrm>
            <a:off x="317090" y="911545"/>
            <a:ext cx="5778910" cy="2246769"/>
          </a:xfrm>
          <a:prstGeom prst="rect">
            <a:avLst/>
          </a:prstGeom>
          <a:noFill/>
        </p:spPr>
        <p:txBody>
          <a:bodyPr wrap="square">
            <a:spAutoFit/>
          </a:bodyPr>
          <a:lstStyle/>
          <a:p>
            <a:r>
              <a:rPr lang="ru-RU" sz="2400" b="1" i="1" dirty="0">
                <a:solidFill>
                  <a:srgbClr val="000099"/>
                </a:solidFill>
                <a:latin typeface="Arial" panose="020B0604020202020204" pitchFamily="34" charset="0"/>
                <a:cs typeface="Arial" panose="020B0604020202020204" pitchFamily="34" charset="0"/>
              </a:rPr>
              <a:t>В Южной Америке преобладают потомки от смешанных браков: </a:t>
            </a:r>
          </a:p>
          <a:p>
            <a:r>
              <a:rPr lang="ru-RU" sz="2400" b="1" i="1" dirty="0">
                <a:solidFill>
                  <a:srgbClr val="000099"/>
                </a:solidFill>
                <a:latin typeface="Arial" panose="020B0604020202020204" pitchFamily="34" charset="0"/>
                <a:cs typeface="Arial" panose="020B0604020202020204" pitchFamily="34" charset="0"/>
              </a:rPr>
              <a:t>метисы — </a:t>
            </a:r>
            <a:r>
              <a:rPr lang="ru-RU" sz="2000" b="1" i="1" dirty="0">
                <a:solidFill>
                  <a:srgbClr val="000099"/>
                </a:solidFill>
                <a:latin typeface="Arial" panose="020B0604020202020204" pitchFamily="34" charset="0"/>
                <a:cs typeface="Arial" panose="020B0604020202020204" pitchFamily="34" charset="0"/>
              </a:rPr>
              <a:t>от европейцев и индейцев,</a:t>
            </a:r>
          </a:p>
          <a:p>
            <a:r>
              <a:rPr lang="ru-RU" sz="2400" b="1" i="1" dirty="0">
                <a:solidFill>
                  <a:srgbClr val="000099"/>
                </a:solidFill>
                <a:latin typeface="Arial" panose="020B0604020202020204" pitchFamily="34" charset="0"/>
                <a:cs typeface="Arial" panose="020B0604020202020204" pitchFamily="34" charset="0"/>
              </a:rPr>
              <a:t>мулаты — </a:t>
            </a:r>
            <a:r>
              <a:rPr lang="ru-RU" sz="2000" b="1" i="1" dirty="0">
                <a:solidFill>
                  <a:srgbClr val="000099"/>
                </a:solidFill>
                <a:latin typeface="Arial" panose="020B0604020202020204" pitchFamily="34" charset="0"/>
                <a:cs typeface="Arial" panose="020B0604020202020204" pitchFamily="34" charset="0"/>
              </a:rPr>
              <a:t>от европейцев и африканцев, </a:t>
            </a:r>
          </a:p>
          <a:p>
            <a:r>
              <a:rPr lang="ru-RU" sz="2400" b="1" i="1" dirty="0">
                <a:solidFill>
                  <a:srgbClr val="000099"/>
                </a:solidFill>
                <a:latin typeface="Arial" panose="020B0604020202020204" pitchFamily="34" charset="0"/>
                <a:cs typeface="Arial" panose="020B0604020202020204" pitchFamily="34" charset="0"/>
              </a:rPr>
              <a:t>самбо — </a:t>
            </a:r>
            <a:r>
              <a:rPr lang="ru-RU" sz="2000" b="1" i="1" dirty="0">
                <a:solidFill>
                  <a:srgbClr val="000099"/>
                </a:solidFill>
                <a:latin typeface="Arial" panose="020B0604020202020204" pitchFamily="34" charset="0"/>
                <a:cs typeface="Arial" panose="020B0604020202020204" pitchFamily="34" charset="0"/>
              </a:rPr>
              <a:t>от индейцев и африканцев.</a:t>
            </a:r>
            <a:endParaRPr lang="en-US" sz="2400" b="1" i="1" dirty="0">
              <a:solidFill>
                <a:srgbClr val="000099"/>
              </a:solidFill>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a16="http://schemas.microsoft.com/office/drawing/2014/main" id="{F7E7635F-82A8-4554-8B6F-799A2E813387}"/>
              </a:ext>
            </a:extLst>
          </p:cNvPr>
          <p:cNvPicPr>
            <a:picLocks noChangeAspect="1"/>
          </p:cNvPicPr>
          <p:nvPr/>
        </p:nvPicPr>
        <p:blipFill>
          <a:blip r:embed="rId3"/>
          <a:stretch>
            <a:fillRect/>
          </a:stretch>
        </p:blipFill>
        <p:spPr>
          <a:xfrm>
            <a:off x="6894092" y="697832"/>
            <a:ext cx="4521937" cy="4338882"/>
          </a:xfrm>
          <a:prstGeom prst="rect">
            <a:avLst/>
          </a:prstGeom>
        </p:spPr>
      </p:pic>
      <p:sp>
        <p:nvSpPr>
          <p:cNvPr id="15" name="TextBox 14">
            <a:extLst>
              <a:ext uri="{FF2B5EF4-FFF2-40B4-BE49-F238E27FC236}">
                <a16:creationId xmlns:a16="http://schemas.microsoft.com/office/drawing/2014/main" id="{DC0EFA55-A492-41D3-BD35-43C26F2AE5D8}"/>
              </a:ext>
            </a:extLst>
          </p:cNvPr>
          <p:cNvSpPr txBox="1"/>
          <p:nvPr/>
        </p:nvSpPr>
        <p:spPr>
          <a:xfrm>
            <a:off x="6245942" y="4962814"/>
            <a:ext cx="5818239" cy="1754326"/>
          </a:xfrm>
          <a:prstGeom prst="rect">
            <a:avLst/>
          </a:prstGeom>
          <a:noFill/>
        </p:spPr>
        <p:txBody>
          <a:bodyPr wrap="square">
            <a:spAutoFit/>
          </a:bodyPr>
          <a:lstStyle/>
          <a:p>
            <a:r>
              <a:rPr lang="ru-RU" b="1" dirty="0">
                <a:solidFill>
                  <a:srgbClr val="000099"/>
                </a:solidFill>
                <a:latin typeface="Arial" panose="020B0604020202020204" pitchFamily="34" charset="0"/>
                <a:cs typeface="Arial" panose="020B0604020202020204" pitchFamily="34" charset="0"/>
              </a:rPr>
              <a:t>Самым распространённым языком на материке является испанский. Государственным языком Бразилии является португальский. В Суринаме говорят по-голландски, в Гайане — по-английски, а во Французской Гвиане — соответственно, по-французски.</a:t>
            </a:r>
            <a:endParaRPr lang="en-US"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1333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Население </a:t>
            </a:r>
            <a:endParaRPr sz="4400" b="1" dirty="0">
              <a:solidFill>
                <a:schemeClr val="bg1"/>
              </a:solidFill>
              <a:latin typeface="Arial" pitchFamily="34" charset="0"/>
              <a:cs typeface="Arial" pitchFamily="34" charset="0"/>
            </a:endParaRPr>
          </a:p>
        </p:txBody>
      </p:sp>
      <p:pic>
        <p:nvPicPr>
          <p:cNvPr id="2" name="Рисунок 1">
            <a:extLst>
              <a:ext uri="{FF2B5EF4-FFF2-40B4-BE49-F238E27FC236}">
                <a16:creationId xmlns:a16="http://schemas.microsoft.com/office/drawing/2014/main" id="{75D86861-D8E0-407B-87FD-EFC304DAF1BE}"/>
              </a:ext>
            </a:extLst>
          </p:cNvPr>
          <p:cNvPicPr>
            <a:picLocks noChangeAspect="1"/>
          </p:cNvPicPr>
          <p:nvPr/>
        </p:nvPicPr>
        <p:blipFill rotWithShape="1">
          <a:blip r:embed="rId2"/>
          <a:srcRect l="3488" t="3087" r="1848" b="2829"/>
          <a:stretch/>
        </p:blipFill>
        <p:spPr>
          <a:xfrm>
            <a:off x="560439" y="1238866"/>
            <a:ext cx="4778478" cy="5191432"/>
          </a:xfrm>
          <a:prstGeom prst="rect">
            <a:avLst/>
          </a:prstGeom>
        </p:spPr>
      </p:pic>
      <p:sp>
        <p:nvSpPr>
          <p:cNvPr id="9" name="TextBox 8">
            <a:extLst>
              <a:ext uri="{FF2B5EF4-FFF2-40B4-BE49-F238E27FC236}">
                <a16:creationId xmlns:a16="http://schemas.microsoft.com/office/drawing/2014/main" id="{1A31E650-C39B-4A48-9DA3-DB02A439E238}"/>
              </a:ext>
            </a:extLst>
          </p:cNvPr>
          <p:cNvSpPr txBox="1"/>
          <p:nvPr/>
        </p:nvSpPr>
        <p:spPr>
          <a:xfrm>
            <a:off x="5241179" y="705981"/>
            <a:ext cx="7077047" cy="1631216"/>
          </a:xfrm>
          <a:prstGeom prst="rect">
            <a:avLst/>
          </a:prstGeom>
          <a:noFill/>
        </p:spPr>
        <p:txBody>
          <a:bodyPr wrap="square">
            <a:spAutoFit/>
          </a:bodyPr>
          <a:lstStyle/>
          <a:p>
            <a:r>
              <a:rPr lang="ru-RU" sz="2000" b="1" dirty="0">
                <a:latin typeface="Arial" panose="020B0604020202020204" pitchFamily="34" charset="0"/>
                <a:cs typeface="Arial" panose="020B0604020202020204" pitchFamily="34" charset="0"/>
              </a:rPr>
              <a:t>Средняя плотность населения на материке составляет  22  чел/км², но заселена Южная Америка неравномерно. Различия в плотности населения обусловлены как природными условиями, так и историей заселения континента. </a:t>
            </a:r>
            <a:endParaRPr lang="en-US" sz="2000" b="1"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9AF9E7AF-C18E-402E-84E6-42D72FD8B6BD}"/>
              </a:ext>
            </a:extLst>
          </p:cNvPr>
          <p:cNvPicPr>
            <a:picLocks noChangeAspect="1"/>
          </p:cNvPicPr>
          <p:nvPr/>
        </p:nvPicPr>
        <p:blipFill>
          <a:blip r:embed="rId3"/>
          <a:stretch>
            <a:fillRect/>
          </a:stretch>
        </p:blipFill>
        <p:spPr>
          <a:xfrm>
            <a:off x="3928423" y="4629330"/>
            <a:ext cx="2649358" cy="2021802"/>
          </a:xfrm>
          <a:prstGeom prst="rect">
            <a:avLst/>
          </a:prstGeom>
        </p:spPr>
      </p:pic>
      <p:pic>
        <p:nvPicPr>
          <p:cNvPr id="6" name="Рисунок 5">
            <a:extLst>
              <a:ext uri="{FF2B5EF4-FFF2-40B4-BE49-F238E27FC236}">
                <a16:creationId xmlns:a16="http://schemas.microsoft.com/office/drawing/2014/main" id="{493EABA1-D3E6-4530-B9C3-19B68A4EEE52}"/>
              </a:ext>
            </a:extLst>
          </p:cNvPr>
          <p:cNvPicPr>
            <a:picLocks noChangeAspect="1"/>
          </p:cNvPicPr>
          <p:nvPr/>
        </p:nvPicPr>
        <p:blipFill>
          <a:blip r:embed="rId4"/>
          <a:stretch>
            <a:fillRect/>
          </a:stretch>
        </p:blipFill>
        <p:spPr>
          <a:xfrm>
            <a:off x="5338916" y="2321004"/>
            <a:ext cx="2241755" cy="2199799"/>
          </a:xfrm>
          <a:prstGeom prst="rect">
            <a:avLst/>
          </a:prstGeom>
        </p:spPr>
      </p:pic>
      <p:pic>
        <p:nvPicPr>
          <p:cNvPr id="7" name="Рисунок 6">
            <a:extLst>
              <a:ext uri="{FF2B5EF4-FFF2-40B4-BE49-F238E27FC236}">
                <a16:creationId xmlns:a16="http://schemas.microsoft.com/office/drawing/2014/main" id="{E60D389D-4141-4AC6-96BA-38309DCA51AE}"/>
              </a:ext>
            </a:extLst>
          </p:cNvPr>
          <p:cNvPicPr>
            <a:picLocks noChangeAspect="1"/>
          </p:cNvPicPr>
          <p:nvPr/>
        </p:nvPicPr>
        <p:blipFill>
          <a:blip r:embed="rId5"/>
          <a:stretch>
            <a:fillRect/>
          </a:stretch>
        </p:blipFill>
        <p:spPr>
          <a:xfrm>
            <a:off x="9783682" y="2321005"/>
            <a:ext cx="2241755" cy="2199798"/>
          </a:xfrm>
          <a:prstGeom prst="rect">
            <a:avLst/>
          </a:prstGeom>
        </p:spPr>
      </p:pic>
      <p:pic>
        <p:nvPicPr>
          <p:cNvPr id="8" name="Рисунок 7">
            <a:extLst>
              <a:ext uri="{FF2B5EF4-FFF2-40B4-BE49-F238E27FC236}">
                <a16:creationId xmlns:a16="http://schemas.microsoft.com/office/drawing/2014/main" id="{0D03ECDB-D6B3-415E-8DBA-E0C2007D99BC}"/>
              </a:ext>
            </a:extLst>
          </p:cNvPr>
          <p:cNvPicPr>
            <a:picLocks noChangeAspect="1"/>
          </p:cNvPicPr>
          <p:nvPr/>
        </p:nvPicPr>
        <p:blipFill>
          <a:blip r:embed="rId6"/>
          <a:stretch>
            <a:fillRect/>
          </a:stretch>
        </p:blipFill>
        <p:spPr>
          <a:xfrm>
            <a:off x="179162" y="759887"/>
            <a:ext cx="1103949" cy="1269130"/>
          </a:xfrm>
          <a:prstGeom prst="rect">
            <a:avLst/>
          </a:prstGeom>
        </p:spPr>
      </p:pic>
      <p:pic>
        <p:nvPicPr>
          <p:cNvPr id="11" name="Рисунок 10">
            <a:extLst>
              <a:ext uri="{FF2B5EF4-FFF2-40B4-BE49-F238E27FC236}">
                <a16:creationId xmlns:a16="http://schemas.microsoft.com/office/drawing/2014/main" id="{94DEF20B-DB4C-4E43-90D0-58DDAFEA8946}"/>
              </a:ext>
            </a:extLst>
          </p:cNvPr>
          <p:cNvPicPr>
            <a:picLocks noChangeAspect="1"/>
          </p:cNvPicPr>
          <p:nvPr/>
        </p:nvPicPr>
        <p:blipFill>
          <a:blip r:embed="rId7"/>
          <a:stretch>
            <a:fillRect/>
          </a:stretch>
        </p:blipFill>
        <p:spPr>
          <a:xfrm>
            <a:off x="1863648" y="5381999"/>
            <a:ext cx="1946788" cy="1269130"/>
          </a:xfrm>
          <a:prstGeom prst="rect">
            <a:avLst/>
          </a:prstGeom>
        </p:spPr>
      </p:pic>
      <p:pic>
        <p:nvPicPr>
          <p:cNvPr id="14" name="Рисунок 13">
            <a:extLst>
              <a:ext uri="{FF2B5EF4-FFF2-40B4-BE49-F238E27FC236}">
                <a16:creationId xmlns:a16="http://schemas.microsoft.com/office/drawing/2014/main" id="{1FF68086-A17C-4A45-91EC-6386239A7921}"/>
              </a:ext>
            </a:extLst>
          </p:cNvPr>
          <p:cNvPicPr>
            <a:picLocks noChangeAspect="1"/>
          </p:cNvPicPr>
          <p:nvPr/>
        </p:nvPicPr>
        <p:blipFill>
          <a:blip r:embed="rId8"/>
          <a:stretch>
            <a:fillRect/>
          </a:stretch>
        </p:blipFill>
        <p:spPr>
          <a:xfrm>
            <a:off x="2988417" y="759887"/>
            <a:ext cx="2173517" cy="1269130"/>
          </a:xfrm>
          <a:prstGeom prst="rect">
            <a:avLst/>
          </a:prstGeom>
        </p:spPr>
      </p:pic>
      <p:sp>
        <p:nvSpPr>
          <p:cNvPr id="17" name="TextBox 16">
            <a:extLst>
              <a:ext uri="{FF2B5EF4-FFF2-40B4-BE49-F238E27FC236}">
                <a16:creationId xmlns:a16="http://schemas.microsoft.com/office/drawing/2014/main" id="{F2456CF3-1716-4A95-907A-D00902DF0101}"/>
              </a:ext>
            </a:extLst>
          </p:cNvPr>
          <p:cNvSpPr txBox="1"/>
          <p:nvPr/>
        </p:nvSpPr>
        <p:spPr>
          <a:xfrm>
            <a:off x="6695768" y="4629330"/>
            <a:ext cx="5324167" cy="2031325"/>
          </a:xfrm>
          <a:prstGeom prst="rect">
            <a:avLst/>
          </a:prstGeom>
          <a:noFill/>
        </p:spPr>
        <p:txBody>
          <a:bodyPr wrap="square">
            <a:spAutoFit/>
          </a:bodyPr>
          <a:lstStyle/>
          <a:p>
            <a:r>
              <a:rPr lang="ru-RU" b="1" dirty="0">
                <a:latin typeface="Arial" panose="020B0604020202020204" pitchFamily="34" charset="0"/>
                <a:cs typeface="Arial" panose="020B0604020202020204" pitchFamily="34" charset="0"/>
              </a:rPr>
              <a:t>Основная часть населения сосредоточена на побережье Атлантического океана, в прибрежной полосе на расстоянии до  50  м проживает  35  % всего населения. Значительная часть населения проживает не только на равнинах, но и на нагорьях, в Андах на высотах от  1000  до  2500  м.</a:t>
            </a:r>
            <a:endParaRPr lang="en-US" b="1" dirty="0">
              <a:latin typeface="Arial" panose="020B0604020202020204" pitchFamily="34" charset="0"/>
              <a:cs typeface="Arial" panose="020B0604020202020204" pitchFamily="34" charset="0"/>
            </a:endParaRPr>
          </a:p>
        </p:txBody>
      </p:sp>
      <p:pic>
        <p:nvPicPr>
          <p:cNvPr id="18" name="Рисунок 17">
            <a:extLst>
              <a:ext uri="{FF2B5EF4-FFF2-40B4-BE49-F238E27FC236}">
                <a16:creationId xmlns:a16="http://schemas.microsoft.com/office/drawing/2014/main" id="{C72BCCFB-6B6F-4DF1-841D-85AB7845BED7}"/>
              </a:ext>
            </a:extLst>
          </p:cNvPr>
          <p:cNvPicPr>
            <a:picLocks noChangeAspect="1"/>
          </p:cNvPicPr>
          <p:nvPr/>
        </p:nvPicPr>
        <p:blipFill>
          <a:blip r:embed="rId9"/>
          <a:stretch>
            <a:fillRect/>
          </a:stretch>
        </p:blipFill>
        <p:spPr>
          <a:xfrm>
            <a:off x="7659330" y="2337197"/>
            <a:ext cx="2000864" cy="2183607"/>
          </a:xfrm>
          <a:prstGeom prst="rect">
            <a:avLst/>
          </a:prstGeom>
        </p:spPr>
      </p:pic>
    </p:spTree>
    <p:extLst>
      <p:ext uri="{BB962C8B-B14F-4D97-AF65-F5344CB8AC3E}">
        <p14:creationId xmlns:p14="http://schemas.microsoft.com/office/powerpoint/2010/main" val="218724785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15058" y="3248"/>
            <a:ext cx="12045719"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5400" kern="0" spc="21" dirty="0">
                <a:solidFill>
                  <a:sysClr val="window" lastClr="FFFFFF"/>
                </a:solidFill>
              </a:rPr>
              <a:t>Воздействие человека на природу</a:t>
            </a:r>
          </a:p>
        </p:txBody>
      </p:sp>
      <p:pic>
        <p:nvPicPr>
          <p:cNvPr id="2" name="Рисунок 1">
            <a:extLst>
              <a:ext uri="{FF2B5EF4-FFF2-40B4-BE49-F238E27FC236}">
                <a16:creationId xmlns:a16="http://schemas.microsoft.com/office/drawing/2014/main" id="{C3D12FB1-0F8B-4E1C-BAD2-0A48FFCB9C91}"/>
              </a:ext>
            </a:extLst>
          </p:cNvPr>
          <p:cNvPicPr>
            <a:picLocks noChangeAspect="1"/>
          </p:cNvPicPr>
          <p:nvPr/>
        </p:nvPicPr>
        <p:blipFill>
          <a:blip r:embed="rId3"/>
          <a:stretch>
            <a:fillRect/>
          </a:stretch>
        </p:blipFill>
        <p:spPr>
          <a:xfrm>
            <a:off x="276111" y="1091381"/>
            <a:ext cx="5343024" cy="5604387"/>
          </a:xfrm>
          <a:prstGeom prst="rect">
            <a:avLst/>
          </a:prstGeom>
        </p:spPr>
      </p:pic>
      <p:sp>
        <p:nvSpPr>
          <p:cNvPr id="18" name="TextBox 17">
            <a:extLst>
              <a:ext uri="{FF2B5EF4-FFF2-40B4-BE49-F238E27FC236}">
                <a16:creationId xmlns:a16="http://schemas.microsoft.com/office/drawing/2014/main" id="{BE923023-EC4F-4AE1-B665-63ACD7B91B3C}"/>
              </a:ext>
            </a:extLst>
          </p:cNvPr>
          <p:cNvSpPr txBox="1"/>
          <p:nvPr/>
        </p:nvSpPr>
        <p:spPr>
          <a:xfrm>
            <a:off x="5737123" y="982134"/>
            <a:ext cx="6178766" cy="5586145"/>
          </a:xfrm>
          <a:prstGeom prst="rect">
            <a:avLst/>
          </a:prstGeom>
          <a:noFill/>
        </p:spPr>
        <p:txBody>
          <a:bodyPr wrap="square">
            <a:spAutoFit/>
          </a:bodyPr>
          <a:lstStyle/>
          <a:p>
            <a:r>
              <a:rPr lang="ru-RU" sz="2100" dirty="0">
                <a:latin typeface="Arial" panose="020B0604020202020204" pitchFamily="34" charset="0"/>
                <a:cs typeface="Arial" panose="020B0604020202020204" pitchFamily="34" charset="0"/>
              </a:rPr>
              <a:t>Распашка земель привела к истощению почв на огромных площадях. Даже на труднодоступных склонах Анд были сведены леса. Во много раз сократилась численность лам, а некоторые их виды встречаются только в труднодоступных высокогорьях. Почти полностью уничтожены грызуны шиншилла и </a:t>
            </a:r>
            <a:r>
              <a:rPr lang="ru-RU" sz="2100" dirty="0" err="1">
                <a:latin typeface="Arial" panose="020B0604020202020204" pitchFamily="34" charset="0"/>
                <a:cs typeface="Arial" panose="020B0604020202020204" pitchFamily="34" charset="0"/>
              </a:rPr>
              <a:t>вискача</a:t>
            </a:r>
            <a:r>
              <a:rPr lang="ru-RU" sz="2100" dirty="0">
                <a:latin typeface="Arial" panose="020B0604020202020204" pitchFamily="34" charset="0"/>
                <a:cs typeface="Arial" panose="020B0604020202020204" pitchFamily="34" charset="0"/>
              </a:rPr>
              <a:t>, перуанский олень, реже стала встречаться пума. На месте огромных участков тропических лесов и саванн давно раскинулись плантации какао и кофейного дерева, цитрусовых и других культур. Очень быстро сокращается площадь лесов в Амазонии. Строительство </a:t>
            </a:r>
            <a:r>
              <a:rPr lang="ru-RU" sz="2100" dirty="0" err="1">
                <a:latin typeface="Arial" panose="020B0604020202020204" pitchFamily="34" charset="0"/>
                <a:cs typeface="Arial" panose="020B0604020202020204" pitchFamily="34" charset="0"/>
              </a:rPr>
              <a:t>Трансамазонской</a:t>
            </a:r>
            <a:r>
              <a:rPr lang="ru-RU" sz="2100" dirty="0">
                <a:latin typeface="Arial" panose="020B0604020202020204" pitchFamily="34" charset="0"/>
                <a:cs typeface="Arial" panose="020B0604020202020204" pitchFamily="34" charset="0"/>
              </a:rPr>
              <a:t> автомобильной дороги длиной в 5000 км открыло путь в сельву. При современных темпах использования эти леса могут совсем исчезнуть.</a:t>
            </a: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03642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89015"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1400" dirty="0">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15058" y="3248"/>
            <a:ext cx="12045719" cy="769877"/>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4800" kern="0" spc="21" dirty="0">
                <a:solidFill>
                  <a:sysClr val="window" lastClr="FFFFFF"/>
                </a:solidFill>
              </a:rPr>
              <a:t>Национальный парк </a:t>
            </a:r>
            <a:r>
              <a:rPr lang="ru-RU" sz="4800" kern="0" spc="21" dirty="0" err="1">
                <a:solidFill>
                  <a:sysClr val="window" lastClr="FFFFFF"/>
                </a:solidFill>
              </a:rPr>
              <a:t>Чако</a:t>
            </a:r>
            <a:r>
              <a:rPr lang="ru-RU" sz="4800" kern="0" spc="21" dirty="0">
                <a:solidFill>
                  <a:sysClr val="window" lastClr="FFFFFF"/>
                </a:solidFill>
              </a:rPr>
              <a:t> (Аргентина)</a:t>
            </a:r>
          </a:p>
        </p:txBody>
      </p:sp>
      <p:pic>
        <p:nvPicPr>
          <p:cNvPr id="8" name="Рисунок 7">
            <a:extLst>
              <a:ext uri="{FF2B5EF4-FFF2-40B4-BE49-F238E27FC236}">
                <a16:creationId xmlns:a16="http://schemas.microsoft.com/office/drawing/2014/main" id="{005FBD24-68BE-4029-BE4F-35B93A0ADF42}"/>
              </a:ext>
            </a:extLst>
          </p:cNvPr>
          <p:cNvPicPr>
            <a:picLocks noChangeAspect="1"/>
          </p:cNvPicPr>
          <p:nvPr/>
        </p:nvPicPr>
        <p:blipFill>
          <a:blip r:embed="rId3"/>
          <a:stretch>
            <a:fillRect/>
          </a:stretch>
        </p:blipFill>
        <p:spPr>
          <a:xfrm>
            <a:off x="276111" y="1103670"/>
            <a:ext cx="2857500" cy="2848897"/>
          </a:xfrm>
          <a:prstGeom prst="rect">
            <a:avLst/>
          </a:prstGeom>
        </p:spPr>
      </p:pic>
      <p:pic>
        <p:nvPicPr>
          <p:cNvPr id="9" name="Рисунок 8">
            <a:extLst>
              <a:ext uri="{FF2B5EF4-FFF2-40B4-BE49-F238E27FC236}">
                <a16:creationId xmlns:a16="http://schemas.microsoft.com/office/drawing/2014/main" id="{D420361B-DDC2-4B09-AC9C-817EFE1EE913}"/>
              </a:ext>
            </a:extLst>
          </p:cNvPr>
          <p:cNvPicPr>
            <a:picLocks noChangeAspect="1"/>
          </p:cNvPicPr>
          <p:nvPr/>
        </p:nvPicPr>
        <p:blipFill>
          <a:blip r:embed="rId4"/>
          <a:stretch>
            <a:fillRect/>
          </a:stretch>
        </p:blipFill>
        <p:spPr>
          <a:xfrm>
            <a:off x="3246029" y="1103671"/>
            <a:ext cx="2682824" cy="2848895"/>
          </a:xfrm>
          <a:prstGeom prst="rect">
            <a:avLst/>
          </a:prstGeom>
        </p:spPr>
      </p:pic>
      <p:pic>
        <p:nvPicPr>
          <p:cNvPr id="10" name="Рисунок 9">
            <a:extLst>
              <a:ext uri="{FF2B5EF4-FFF2-40B4-BE49-F238E27FC236}">
                <a16:creationId xmlns:a16="http://schemas.microsoft.com/office/drawing/2014/main" id="{84D0673F-4797-478B-8B6F-AAF58C155CA6}"/>
              </a:ext>
            </a:extLst>
          </p:cNvPr>
          <p:cNvPicPr>
            <a:picLocks noChangeAspect="1"/>
          </p:cNvPicPr>
          <p:nvPr/>
        </p:nvPicPr>
        <p:blipFill>
          <a:blip r:embed="rId5"/>
          <a:stretch>
            <a:fillRect/>
          </a:stretch>
        </p:blipFill>
        <p:spPr>
          <a:xfrm>
            <a:off x="213853" y="4074103"/>
            <a:ext cx="2857500" cy="2554939"/>
          </a:xfrm>
          <a:prstGeom prst="rect">
            <a:avLst/>
          </a:prstGeom>
        </p:spPr>
      </p:pic>
      <p:pic>
        <p:nvPicPr>
          <p:cNvPr id="11" name="Рисунок 10">
            <a:extLst>
              <a:ext uri="{FF2B5EF4-FFF2-40B4-BE49-F238E27FC236}">
                <a16:creationId xmlns:a16="http://schemas.microsoft.com/office/drawing/2014/main" id="{FA7C5BC4-C82C-4EFD-95CB-E1694E10B8B2}"/>
              </a:ext>
            </a:extLst>
          </p:cNvPr>
          <p:cNvPicPr>
            <a:picLocks noChangeAspect="1"/>
          </p:cNvPicPr>
          <p:nvPr/>
        </p:nvPicPr>
        <p:blipFill>
          <a:blip r:embed="rId6"/>
          <a:stretch>
            <a:fillRect/>
          </a:stretch>
        </p:blipFill>
        <p:spPr>
          <a:xfrm>
            <a:off x="3246029" y="4074104"/>
            <a:ext cx="2696390" cy="2554938"/>
          </a:xfrm>
          <a:prstGeom prst="rect">
            <a:avLst/>
          </a:prstGeom>
        </p:spPr>
      </p:pic>
      <p:sp>
        <p:nvSpPr>
          <p:cNvPr id="23" name="TextBox 22">
            <a:extLst>
              <a:ext uri="{FF2B5EF4-FFF2-40B4-BE49-F238E27FC236}">
                <a16:creationId xmlns:a16="http://schemas.microsoft.com/office/drawing/2014/main" id="{4E535EB8-7248-4F57-8F5A-B330A6F6FF78}"/>
              </a:ext>
            </a:extLst>
          </p:cNvPr>
          <p:cNvSpPr txBox="1"/>
          <p:nvPr/>
        </p:nvSpPr>
        <p:spPr>
          <a:xfrm>
            <a:off x="6103529" y="1056371"/>
            <a:ext cx="5825926" cy="3477875"/>
          </a:xfrm>
          <a:prstGeom prst="rect">
            <a:avLst/>
          </a:prstGeom>
          <a:noFill/>
        </p:spPr>
        <p:txBody>
          <a:bodyPr wrap="square">
            <a:spAutoFit/>
          </a:bodyPr>
          <a:lstStyle/>
          <a:p>
            <a:r>
              <a:rPr lang="ru-RU" sz="2000" dirty="0">
                <a:latin typeface="Arial" panose="020B0604020202020204" pitchFamily="34" charset="0"/>
                <a:cs typeface="Arial" panose="020B0604020202020204" pitchFamily="34" charset="0"/>
              </a:rPr>
              <a:t>Главным сокровищем охраняемой территории являются леса квебрахо – очень прочных деревьев, которые до середины XX века подвергались бессистемной вырубке и поэтому оказались под угрозой исчезновения. Из красного дерева квебрахо изготавливали детали для домов, шпалы, то есть все то, что должно было длительное время находиться под открытым небом. Известно, что дерево квебрахо не поддается гниению, поэтому очень ценится в мебельной промышленности.</a:t>
            </a:r>
            <a:endParaRPr lang="en-US" sz="2000" dirty="0">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a16="http://schemas.microsoft.com/office/drawing/2014/main" id="{AC08669C-CDCE-48E1-B132-DB9CC4FAF3B5}"/>
              </a:ext>
            </a:extLst>
          </p:cNvPr>
          <p:cNvPicPr>
            <a:picLocks noChangeAspect="1"/>
          </p:cNvPicPr>
          <p:nvPr/>
        </p:nvPicPr>
        <p:blipFill>
          <a:blip r:embed="rId7"/>
          <a:stretch>
            <a:fillRect/>
          </a:stretch>
        </p:blipFill>
        <p:spPr>
          <a:xfrm>
            <a:off x="8917220" y="4608484"/>
            <a:ext cx="3143557" cy="2096937"/>
          </a:xfrm>
          <a:prstGeom prst="rect">
            <a:avLst/>
          </a:prstGeom>
        </p:spPr>
      </p:pic>
      <p:pic>
        <p:nvPicPr>
          <p:cNvPr id="24" name="Рисунок 23">
            <a:extLst>
              <a:ext uri="{FF2B5EF4-FFF2-40B4-BE49-F238E27FC236}">
                <a16:creationId xmlns:a16="http://schemas.microsoft.com/office/drawing/2014/main" id="{D3C48672-33A7-4EB9-ACC5-5C0002E6181A}"/>
              </a:ext>
            </a:extLst>
          </p:cNvPr>
          <p:cNvPicPr>
            <a:picLocks noChangeAspect="1"/>
          </p:cNvPicPr>
          <p:nvPr/>
        </p:nvPicPr>
        <p:blipFill>
          <a:blip r:embed="rId8"/>
          <a:stretch>
            <a:fillRect/>
          </a:stretch>
        </p:blipFill>
        <p:spPr>
          <a:xfrm>
            <a:off x="6121978" y="4608483"/>
            <a:ext cx="2682824" cy="2096937"/>
          </a:xfrm>
          <a:prstGeom prst="rect">
            <a:avLst/>
          </a:prstGeom>
        </p:spPr>
      </p:pic>
    </p:spTree>
    <p:extLst>
      <p:ext uri="{BB962C8B-B14F-4D97-AF65-F5344CB8AC3E}">
        <p14:creationId xmlns:p14="http://schemas.microsoft.com/office/powerpoint/2010/main" val="2498719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2985" y="3248"/>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7" name="object 2">
            <a:extLst>
              <a:ext uri="{FF2B5EF4-FFF2-40B4-BE49-F238E27FC236}">
                <a16:creationId xmlns:a16="http://schemas.microsoft.com/office/drawing/2014/main" id="{CE68ADA6-8540-41B8-AEDA-12525C40B298}"/>
              </a:ext>
            </a:extLst>
          </p:cNvPr>
          <p:cNvSpPr txBox="1">
            <a:spLocks/>
          </p:cNvSpPr>
          <p:nvPr/>
        </p:nvSpPr>
        <p:spPr>
          <a:xfrm>
            <a:off x="15058" y="3248"/>
            <a:ext cx="12045719" cy="769877"/>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ru-RU" sz="4800" kern="0" spc="21" dirty="0">
                <a:solidFill>
                  <a:sysClr val="window" lastClr="FFFFFF"/>
                </a:solidFill>
              </a:rPr>
              <a:t>Национальный парк </a:t>
            </a:r>
            <a:r>
              <a:rPr lang="ru-RU" sz="4800" kern="0" spc="21" dirty="0" err="1">
                <a:solidFill>
                  <a:sysClr val="window" lastClr="FFFFFF"/>
                </a:solidFill>
              </a:rPr>
              <a:t>Жау</a:t>
            </a:r>
            <a:r>
              <a:rPr lang="ru-RU" sz="4800" kern="0" spc="21" dirty="0">
                <a:solidFill>
                  <a:sysClr val="window" lastClr="FFFFFF"/>
                </a:solidFill>
              </a:rPr>
              <a:t> ( Бразилия)</a:t>
            </a:r>
          </a:p>
        </p:txBody>
      </p:sp>
      <p:sp>
        <p:nvSpPr>
          <p:cNvPr id="12" name="TextBox 11">
            <a:extLst>
              <a:ext uri="{FF2B5EF4-FFF2-40B4-BE49-F238E27FC236}">
                <a16:creationId xmlns:a16="http://schemas.microsoft.com/office/drawing/2014/main" id="{5CD4572C-4157-42B8-BDE7-9A0544443A52}"/>
              </a:ext>
            </a:extLst>
          </p:cNvPr>
          <p:cNvSpPr txBox="1"/>
          <p:nvPr/>
        </p:nvSpPr>
        <p:spPr>
          <a:xfrm>
            <a:off x="163747" y="945399"/>
            <a:ext cx="6105832" cy="1200329"/>
          </a:xfrm>
          <a:prstGeom prst="rect">
            <a:avLst/>
          </a:prstGeom>
          <a:noFill/>
        </p:spPr>
        <p:txBody>
          <a:bodyPr wrap="square">
            <a:spAutoFit/>
          </a:bodyPr>
          <a:lstStyle/>
          <a:p>
            <a:r>
              <a:rPr lang="ru-RU" dirty="0">
                <a:latin typeface="Arial" panose="020B0604020202020204" pitchFamily="34" charset="0"/>
                <a:cs typeface="Arial" panose="020B0604020202020204" pitchFamily="34" charset="0"/>
              </a:rPr>
              <a:t>Национальный парк </a:t>
            </a:r>
            <a:r>
              <a:rPr lang="ru-RU" dirty="0" err="1">
                <a:latin typeface="Arial" panose="020B0604020202020204" pitchFamily="34" charset="0"/>
                <a:cs typeface="Arial" panose="020B0604020202020204" pitchFamily="34" charset="0"/>
              </a:rPr>
              <a:t>Жау</a:t>
            </a:r>
            <a:r>
              <a:rPr lang="ru-RU" dirty="0">
                <a:latin typeface="Arial" panose="020B0604020202020204" pitchFamily="34" charset="0"/>
                <a:cs typeface="Arial" panose="020B0604020202020204" pitchFamily="34" charset="0"/>
              </a:rPr>
              <a:t> – один из самых крупных природных резерватов Бразилии, созданный в 1980 году для охраны экваториальных дождевых лесов в бассейне притоков Амазонки.</a:t>
            </a:r>
            <a:endParaRPr lang="en-US"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AC2D6B36-EFB2-4744-B040-2DFB702A555A}"/>
              </a:ext>
            </a:extLst>
          </p:cNvPr>
          <p:cNvPicPr>
            <a:picLocks noChangeAspect="1"/>
          </p:cNvPicPr>
          <p:nvPr/>
        </p:nvPicPr>
        <p:blipFill>
          <a:blip r:embed="rId3"/>
          <a:stretch>
            <a:fillRect/>
          </a:stretch>
        </p:blipFill>
        <p:spPr>
          <a:xfrm>
            <a:off x="6089963" y="1140145"/>
            <a:ext cx="2891805" cy="2834383"/>
          </a:xfrm>
          <a:prstGeom prst="rect">
            <a:avLst/>
          </a:prstGeom>
        </p:spPr>
      </p:pic>
      <p:pic>
        <p:nvPicPr>
          <p:cNvPr id="5" name="Рисунок 4">
            <a:extLst>
              <a:ext uri="{FF2B5EF4-FFF2-40B4-BE49-F238E27FC236}">
                <a16:creationId xmlns:a16="http://schemas.microsoft.com/office/drawing/2014/main" id="{5686E583-D6C2-47E4-80FC-92DA6668EEE0}"/>
              </a:ext>
            </a:extLst>
          </p:cNvPr>
          <p:cNvPicPr>
            <a:picLocks noChangeAspect="1"/>
          </p:cNvPicPr>
          <p:nvPr/>
        </p:nvPicPr>
        <p:blipFill>
          <a:blip r:embed="rId4"/>
          <a:stretch>
            <a:fillRect/>
          </a:stretch>
        </p:blipFill>
        <p:spPr>
          <a:xfrm>
            <a:off x="9086519" y="1140145"/>
            <a:ext cx="2974258" cy="2834383"/>
          </a:xfrm>
          <a:prstGeom prst="rect">
            <a:avLst/>
          </a:prstGeom>
        </p:spPr>
      </p:pic>
      <p:sp>
        <p:nvSpPr>
          <p:cNvPr id="15" name="TextBox 14">
            <a:extLst>
              <a:ext uri="{FF2B5EF4-FFF2-40B4-BE49-F238E27FC236}">
                <a16:creationId xmlns:a16="http://schemas.microsoft.com/office/drawing/2014/main" id="{E91FF1AF-4BDD-4B9D-B4C3-C27EED8907AE}"/>
              </a:ext>
            </a:extLst>
          </p:cNvPr>
          <p:cNvSpPr txBox="1"/>
          <p:nvPr/>
        </p:nvSpPr>
        <p:spPr>
          <a:xfrm>
            <a:off x="141448" y="4132539"/>
            <a:ext cx="11897030" cy="2646878"/>
          </a:xfrm>
          <a:prstGeom prst="rect">
            <a:avLst/>
          </a:prstGeom>
          <a:noFill/>
        </p:spPr>
        <p:txBody>
          <a:bodyPr wrap="square">
            <a:spAutoFit/>
          </a:bodyPr>
          <a:lstStyle/>
          <a:p>
            <a:r>
              <a:rPr lang="ru-RU" sz="1600" dirty="0" err="1">
                <a:latin typeface="Arial" panose="020B0604020202020204" pitchFamily="34" charset="0"/>
                <a:cs typeface="Arial" panose="020B0604020202020204" pitchFamily="34" charset="0"/>
              </a:rPr>
              <a:t>Жау</a:t>
            </a:r>
            <a:r>
              <a:rPr lang="ru-RU" sz="1600" dirty="0">
                <a:latin typeface="Arial" panose="020B0604020202020204" pitchFamily="34" charset="0"/>
                <a:cs typeface="Arial" panose="020B0604020202020204" pitchFamily="34" charset="0"/>
              </a:rPr>
              <a:t> славится своим разнообразием флоры. На гектар леса встречается до 180 различных видов растений. В лесу всего около 5 ярусов растений, из которых три - деревья. Всевозможные виды пальм - слоновая, </a:t>
            </a:r>
            <a:r>
              <a:rPr lang="ru-RU" sz="1600" dirty="0" err="1">
                <a:latin typeface="Arial" panose="020B0604020202020204" pitchFamily="34" charset="0"/>
                <a:cs typeface="Arial" panose="020B0604020202020204" pitchFamily="34" charset="0"/>
              </a:rPr>
              <a:t>пашиубы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ирриатреи</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пириуао</a:t>
            </a:r>
            <a:r>
              <a:rPr lang="ru-RU" sz="1600" dirty="0">
                <a:latin typeface="Arial" panose="020B0604020202020204" pitchFamily="34" charset="0"/>
                <a:cs typeface="Arial" panose="020B0604020202020204" pitchFamily="34" charset="0"/>
              </a:rPr>
              <a:t> - составляют верхние ярусы. Так же тут можно встретить большое разнообразие фикусов и представителей семейства бобовых. Типично бразильское Молочное дерево тоже произрастает в заповедном парке в большом количестве. Оно известно своими сладкими плодами, напоминающими по вкусу молоко. Растут в </a:t>
            </a:r>
            <a:r>
              <a:rPr lang="ru-RU" sz="1600" dirty="0" err="1">
                <a:latin typeface="Arial" panose="020B0604020202020204" pitchFamily="34" charset="0"/>
                <a:cs typeface="Arial" panose="020B0604020202020204" pitchFamily="34" charset="0"/>
              </a:rPr>
              <a:t>Жау</a:t>
            </a:r>
            <a:r>
              <a:rPr lang="ru-RU" sz="1600" dirty="0">
                <a:latin typeface="Arial" panose="020B0604020202020204" pitchFamily="34" charset="0"/>
                <a:cs typeface="Arial" panose="020B0604020202020204" pitchFamily="34" charset="0"/>
              </a:rPr>
              <a:t> шоколадное дерево (какао), красное дерево, папоротники, различные виды </a:t>
            </a:r>
            <a:r>
              <a:rPr lang="ru-RU" sz="1600" dirty="0" err="1">
                <a:latin typeface="Arial" panose="020B0604020202020204" pitchFamily="34" charset="0"/>
                <a:cs typeface="Arial" panose="020B0604020202020204" pitchFamily="34" charset="0"/>
              </a:rPr>
              <a:t>бромелиевых</a:t>
            </a:r>
            <a:r>
              <a:rPr lang="ru-RU" sz="1600" dirty="0">
                <a:latin typeface="Arial" panose="020B0604020202020204" pitchFamily="34" charset="0"/>
                <a:cs typeface="Arial" panose="020B0604020202020204" pitchFamily="34" charset="0"/>
              </a:rPr>
              <a:t>, плауны. Часто встречаются гигантские ароматные цветы, переплетенные лианами и воздушными корнями деревья и кустарники.</a:t>
            </a:r>
          </a:p>
          <a:p>
            <a:endParaRPr lang="ru-RU" sz="1600" dirty="0">
              <a:latin typeface="Arial" panose="020B0604020202020204" pitchFamily="34" charset="0"/>
              <a:cs typeface="Arial" panose="020B0604020202020204" pitchFamily="34" charset="0"/>
            </a:endParaRPr>
          </a:p>
          <a:p>
            <a:r>
              <a:rPr lang="ru-RU" sz="1600" dirty="0">
                <a:latin typeface="Arial" panose="020B0604020202020204" pitchFamily="34" charset="0"/>
                <a:cs typeface="Arial" panose="020B0604020202020204" pitchFamily="34" charset="0"/>
              </a:rPr>
              <a:t>На территории парка обитает и большое количество животных, среди них ленивцы, муравьеды, ламантины, опоссумы, броненосцы, крокодиловые и черные кайманы.</a:t>
            </a:r>
            <a:endParaRPr lang="en-US" sz="1600" dirty="0">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a16="http://schemas.microsoft.com/office/drawing/2014/main" id="{64D71DE5-363F-4CBA-8006-1EE7F8EDD6E1}"/>
              </a:ext>
            </a:extLst>
          </p:cNvPr>
          <p:cNvPicPr>
            <a:picLocks noChangeAspect="1"/>
          </p:cNvPicPr>
          <p:nvPr/>
        </p:nvPicPr>
        <p:blipFill>
          <a:blip r:embed="rId5"/>
          <a:stretch>
            <a:fillRect/>
          </a:stretch>
        </p:blipFill>
        <p:spPr>
          <a:xfrm>
            <a:off x="182600" y="2145728"/>
            <a:ext cx="2776874" cy="1828800"/>
          </a:xfrm>
          <a:prstGeom prst="rect">
            <a:avLst/>
          </a:prstGeom>
        </p:spPr>
      </p:pic>
      <p:pic>
        <p:nvPicPr>
          <p:cNvPr id="14" name="Рисунок 13">
            <a:extLst>
              <a:ext uri="{FF2B5EF4-FFF2-40B4-BE49-F238E27FC236}">
                <a16:creationId xmlns:a16="http://schemas.microsoft.com/office/drawing/2014/main" id="{13B32971-4FA3-4C22-B03F-7E6DA440090F}"/>
              </a:ext>
            </a:extLst>
          </p:cNvPr>
          <p:cNvPicPr>
            <a:picLocks noChangeAspect="1"/>
          </p:cNvPicPr>
          <p:nvPr/>
        </p:nvPicPr>
        <p:blipFill>
          <a:blip r:embed="rId6"/>
          <a:stretch>
            <a:fillRect/>
          </a:stretch>
        </p:blipFill>
        <p:spPr>
          <a:xfrm>
            <a:off x="3078816" y="2145728"/>
            <a:ext cx="2891805" cy="1828800"/>
          </a:xfrm>
          <a:prstGeom prst="rect">
            <a:avLst/>
          </a:prstGeom>
        </p:spPr>
      </p:pic>
    </p:spTree>
    <p:extLst>
      <p:ext uri="{BB962C8B-B14F-4D97-AF65-F5344CB8AC3E}">
        <p14:creationId xmlns:p14="http://schemas.microsoft.com/office/powerpoint/2010/main" val="1737610271"/>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ject 2"/>
          <p:cNvSpPr>
            <a:spLocks noChangeArrowheads="1"/>
          </p:cNvSpPr>
          <p:nvPr/>
        </p:nvSpPr>
        <p:spPr bwMode="auto">
          <a:xfrm>
            <a:off x="0" y="0"/>
            <a:ext cx="12174538" cy="1028700"/>
          </a:xfrm>
          <a:custGeom>
            <a:avLst/>
            <a:gdLst>
              <a:gd name="T0" fmla="*/ 0 w 5760085"/>
              <a:gd name="T1" fmla="*/ 0 h 1021080"/>
              <a:gd name="T2" fmla="*/ 5760085 w 5760085"/>
              <a:gd name="T3" fmla="*/ 1021080 h 1021080"/>
            </a:gdLst>
            <a:ahLst/>
            <a:cxnLst>
              <a:cxn ang="0">
                <a:pos x="5759640" y="0"/>
              </a:cxn>
              <a:cxn ang="0">
                <a:pos x="0" y="0"/>
              </a:cxn>
              <a:cxn ang="0">
                <a:pos x="0" y="1020953"/>
              </a:cxn>
              <a:cxn ang="0">
                <a:pos x="5759640" y="1020953"/>
              </a:cxn>
              <a:cxn ang="0">
                <a:pos x="5759640" y="0"/>
              </a:cxn>
            </a:cxnLst>
            <a:rect l="T0" t="T1" r="T2" b="T3"/>
            <a:pathLst>
              <a:path w="5760085" h="1021080">
                <a:moveTo>
                  <a:pt x="5759640" y="0"/>
                </a:moveTo>
                <a:lnTo>
                  <a:pt x="0" y="0"/>
                </a:lnTo>
                <a:lnTo>
                  <a:pt x="0" y="1020953"/>
                </a:lnTo>
                <a:lnTo>
                  <a:pt x="5759640" y="1020953"/>
                </a:lnTo>
                <a:lnTo>
                  <a:pt x="5759640" y="0"/>
                </a:lnTo>
                <a:close/>
              </a:path>
            </a:pathLst>
          </a:custGeom>
          <a:solidFill>
            <a:srgbClr val="0070C0"/>
          </a:solidFill>
          <a:ln w="9525">
            <a:noFill/>
            <a:round/>
            <a:headEnd/>
            <a:tailEnd/>
          </a:ln>
        </p:spPr>
        <p:txBody>
          <a:bodyPr lIns="0" tIns="0" rIns="0" bIns="0"/>
          <a:lstStyle/>
          <a:p>
            <a:endParaRPr lang="ru-RU"/>
          </a:p>
        </p:txBody>
      </p:sp>
      <p:sp>
        <p:nvSpPr>
          <p:cNvPr id="51203" name="object 5"/>
          <p:cNvSpPr>
            <a:spLocks noChangeArrowheads="1"/>
          </p:cNvSpPr>
          <p:nvPr/>
        </p:nvSpPr>
        <p:spPr bwMode="auto">
          <a:xfrm>
            <a:off x="220662" y="1450120"/>
            <a:ext cx="2312988" cy="844550"/>
          </a:xfrm>
          <a:custGeom>
            <a:avLst/>
            <a:gdLst>
              <a:gd name="T0" fmla="*/ 0 w 1094105"/>
              <a:gd name="T1" fmla="*/ 0 h 400050"/>
              <a:gd name="T2" fmla="*/ 1094105 w 1094105"/>
              <a:gd name="T3" fmla="*/ 400050 h 400050"/>
            </a:gdLst>
            <a:ahLst/>
            <a:cxnLst>
              <a:cxn ang="0">
                <a:pos x="1094026" y="0"/>
              </a:cxn>
              <a:cxn ang="0">
                <a:pos x="279684" y="0"/>
              </a:cxn>
              <a:cxn ang="0">
                <a:pos x="234473" y="3677"/>
              </a:cxn>
              <a:cxn ang="0">
                <a:pos x="191527" y="14319"/>
              </a:cxn>
              <a:cxn ang="0">
                <a:pos x="151434" y="31338"/>
              </a:cxn>
              <a:cxn ang="0">
                <a:pos x="114782" y="54147"/>
              </a:cxn>
              <a:cxn ang="0">
                <a:pos x="82156" y="82157"/>
              </a:cxn>
              <a:cxn ang="0">
                <a:pos x="54146" y="114783"/>
              </a:cxn>
              <a:cxn ang="0">
                <a:pos x="31338" y="151435"/>
              </a:cxn>
              <a:cxn ang="0">
                <a:pos x="14319" y="191528"/>
              </a:cxn>
              <a:cxn ang="0">
                <a:pos x="3677" y="234473"/>
              </a:cxn>
              <a:cxn ang="0">
                <a:pos x="0" y="279684"/>
              </a:cxn>
              <a:cxn ang="0">
                <a:pos x="0" y="399604"/>
              </a:cxn>
              <a:cxn ang="0">
                <a:pos x="814341" y="399604"/>
              </a:cxn>
              <a:cxn ang="0">
                <a:pos x="859553" y="395926"/>
              </a:cxn>
              <a:cxn ang="0">
                <a:pos x="902499" y="385284"/>
              </a:cxn>
              <a:cxn ang="0">
                <a:pos x="942592" y="368265"/>
              </a:cxn>
              <a:cxn ang="0">
                <a:pos x="979244" y="345456"/>
              </a:cxn>
              <a:cxn ang="0">
                <a:pos x="1011869" y="317446"/>
              </a:cxn>
              <a:cxn ang="0">
                <a:pos x="1039880" y="284821"/>
              </a:cxn>
              <a:cxn ang="0">
                <a:pos x="1062688" y="248168"/>
              </a:cxn>
              <a:cxn ang="0">
                <a:pos x="1079706" y="208075"/>
              </a:cxn>
              <a:cxn ang="0">
                <a:pos x="1090348" y="165130"/>
              </a:cxn>
              <a:cxn ang="0">
                <a:pos x="1094026" y="119919"/>
              </a:cxn>
              <a:cxn ang="0">
                <a:pos x="1094026" y="0"/>
              </a:cxn>
            </a:cxnLst>
            <a:rect l="T0" t="T1" r="T2" b="T3"/>
            <a:pathLst>
              <a:path w="1094105" h="400050">
                <a:moveTo>
                  <a:pt x="1094026" y="0"/>
                </a:moveTo>
                <a:lnTo>
                  <a:pt x="279684" y="0"/>
                </a:lnTo>
                <a:lnTo>
                  <a:pt x="234473" y="3677"/>
                </a:lnTo>
                <a:lnTo>
                  <a:pt x="191527" y="14319"/>
                </a:lnTo>
                <a:lnTo>
                  <a:pt x="151434" y="31338"/>
                </a:lnTo>
                <a:lnTo>
                  <a:pt x="114782" y="54147"/>
                </a:lnTo>
                <a:lnTo>
                  <a:pt x="82156" y="82157"/>
                </a:lnTo>
                <a:lnTo>
                  <a:pt x="54146" y="114783"/>
                </a:lnTo>
                <a:lnTo>
                  <a:pt x="31338" y="151435"/>
                </a:lnTo>
                <a:lnTo>
                  <a:pt x="14319" y="191528"/>
                </a:lnTo>
                <a:lnTo>
                  <a:pt x="3677" y="234473"/>
                </a:lnTo>
                <a:lnTo>
                  <a:pt x="0" y="279684"/>
                </a:lnTo>
                <a:lnTo>
                  <a:pt x="0" y="399604"/>
                </a:lnTo>
                <a:lnTo>
                  <a:pt x="814341" y="399604"/>
                </a:lnTo>
                <a:lnTo>
                  <a:pt x="859553" y="395926"/>
                </a:lnTo>
                <a:lnTo>
                  <a:pt x="902499" y="385284"/>
                </a:lnTo>
                <a:lnTo>
                  <a:pt x="942592" y="368265"/>
                </a:lnTo>
                <a:lnTo>
                  <a:pt x="979244" y="345456"/>
                </a:lnTo>
                <a:lnTo>
                  <a:pt x="1011869" y="317446"/>
                </a:lnTo>
                <a:lnTo>
                  <a:pt x="1039880" y="284821"/>
                </a:lnTo>
                <a:lnTo>
                  <a:pt x="1062688" y="248168"/>
                </a:lnTo>
                <a:lnTo>
                  <a:pt x="1079706" y="208075"/>
                </a:lnTo>
                <a:lnTo>
                  <a:pt x="1090348" y="165130"/>
                </a:lnTo>
                <a:lnTo>
                  <a:pt x="1094026" y="119919"/>
                </a:lnTo>
                <a:lnTo>
                  <a:pt x="1094026" y="0"/>
                </a:lnTo>
                <a:close/>
              </a:path>
            </a:pathLst>
          </a:custGeom>
          <a:solidFill>
            <a:srgbClr val="00A650"/>
          </a:solidFill>
          <a:ln w="9525">
            <a:noFill/>
            <a:miter lim="800000"/>
            <a:headEnd/>
            <a:tailEnd/>
          </a:ln>
        </p:spPr>
        <p:txBody>
          <a:bodyPr lIns="0" tIns="0" rIns="0" bIns="0"/>
          <a:lstStyle/>
          <a:p>
            <a:endParaRPr lang="ru-RU"/>
          </a:p>
        </p:txBody>
      </p:sp>
      <p:sp>
        <p:nvSpPr>
          <p:cNvPr id="51204" name="object 10"/>
          <p:cNvSpPr>
            <a:spLocks noChangeArrowheads="1"/>
          </p:cNvSpPr>
          <p:nvPr/>
        </p:nvSpPr>
        <p:spPr bwMode="auto">
          <a:xfrm>
            <a:off x="3361892" y="5397167"/>
            <a:ext cx="6666216" cy="1193126"/>
          </a:xfrm>
          <a:custGeom>
            <a:avLst/>
            <a:gdLst>
              <a:gd name="T0" fmla="*/ 0 w 2465704"/>
              <a:gd name="T1" fmla="*/ 0 h 310514"/>
              <a:gd name="T2" fmla="*/ 2465704 w 2465704"/>
              <a:gd name="T3" fmla="*/ 310514 h 310514"/>
            </a:gdLst>
            <a:ahLst/>
            <a:cxnLst>
              <a:cxn ang="0">
                <a:pos x="2465654" y="0"/>
              </a:cxn>
              <a:cxn ang="0">
                <a:pos x="217180" y="0"/>
              </a:cxn>
              <a:cxn ang="0">
                <a:pos x="167538" y="5762"/>
              </a:cxn>
              <a:cxn ang="0">
                <a:pos x="121885" y="22161"/>
              </a:cxn>
              <a:cxn ang="0">
                <a:pos x="81552" y="47868"/>
              </a:cxn>
              <a:cxn ang="0">
                <a:pos x="47867" y="81553"/>
              </a:cxn>
              <a:cxn ang="0">
                <a:pos x="22160" y="121886"/>
              </a:cxn>
              <a:cxn ang="0">
                <a:pos x="5761" y="167537"/>
              </a:cxn>
              <a:cxn ang="0">
                <a:pos x="0" y="217177"/>
              </a:cxn>
              <a:cxn ang="0">
                <a:pos x="0" y="310299"/>
              </a:cxn>
              <a:cxn ang="0">
                <a:pos x="2248472" y="310299"/>
              </a:cxn>
              <a:cxn ang="0">
                <a:pos x="2298115" y="304537"/>
              </a:cxn>
              <a:cxn ang="0">
                <a:pos x="2343767" y="288137"/>
              </a:cxn>
              <a:cxn ang="0">
                <a:pos x="2384101" y="262430"/>
              </a:cxn>
              <a:cxn ang="0">
                <a:pos x="2417786" y="228745"/>
              </a:cxn>
              <a:cxn ang="0">
                <a:pos x="2443493" y="188412"/>
              </a:cxn>
              <a:cxn ang="0">
                <a:pos x="2459892" y="142761"/>
              </a:cxn>
              <a:cxn ang="0">
                <a:pos x="2465654" y="93121"/>
              </a:cxn>
              <a:cxn ang="0">
                <a:pos x="2465654" y="0"/>
              </a:cxn>
            </a:cxnLst>
            <a:rect l="T0" t="T1" r="T2" b="T3"/>
            <a:pathLst>
              <a:path w="2465704" h="310514">
                <a:moveTo>
                  <a:pt x="2465654" y="0"/>
                </a:moveTo>
                <a:lnTo>
                  <a:pt x="217180" y="0"/>
                </a:lnTo>
                <a:lnTo>
                  <a:pt x="167538" y="5762"/>
                </a:lnTo>
                <a:lnTo>
                  <a:pt x="121885" y="22161"/>
                </a:lnTo>
                <a:lnTo>
                  <a:pt x="81552" y="47868"/>
                </a:lnTo>
                <a:lnTo>
                  <a:pt x="47867" y="81553"/>
                </a:lnTo>
                <a:lnTo>
                  <a:pt x="22160" y="121886"/>
                </a:lnTo>
                <a:lnTo>
                  <a:pt x="5761" y="167537"/>
                </a:lnTo>
                <a:lnTo>
                  <a:pt x="0" y="217177"/>
                </a:lnTo>
                <a:lnTo>
                  <a:pt x="0" y="310299"/>
                </a:lnTo>
                <a:lnTo>
                  <a:pt x="2248472" y="310299"/>
                </a:lnTo>
                <a:lnTo>
                  <a:pt x="2298115" y="304537"/>
                </a:lnTo>
                <a:lnTo>
                  <a:pt x="2343767" y="288137"/>
                </a:lnTo>
                <a:lnTo>
                  <a:pt x="2384101" y="262430"/>
                </a:lnTo>
                <a:lnTo>
                  <a:pt x="2417786" y="228745"/>
                </a:lnTo>
                <a:lnTo>
                  <a:pt x="2443493" y="188412"/>
                </a:lnTo>
                <a:lnTo>
                  <a:pt x="2459892" y="142761"/>
                </a:lnTo>
                <a:lnTo>
                  <a:pt x="2465654" y="93121"/>
                </a:lnTo>
                <a:lnTo>
                  <a:pt x="2465654" y="0"/>
                </a:lnTo>
                <a:close/>
              </a:path>
            </a:pathLst>
          </a:custGeom>
          <a:solidFill>
            <a:srgbClr val="00A650"/>
          </a:solidFill>
          <a:ln w="9525">
            <a:noFill/>
            <a:miter lim="800000"/>
            <a:headEnd/>
            <a:tailEnd/>
          </a:ln>
        </p:spPr>
        <p:txBody>
          <a:bodyPr lIns="0" tIns="0" rIns="0" bIns="0"/>
          <a:lstStyle/>
          <a:p>
            <a:endParaRPr lang="ru-RU"/>
          </a:p>
        </p:txBody>
      </p:sp>
      <p:grpSp>
        <p:nvGrpSpPr>
          <p:cNvPr id="2" name="object 13"/>
          <p:cNvGrpSpPr>
            <a:grpSpLocks/>
          </p:cNvGrpSpPr>
          <p:nvPr/>
        </p:nvGrpSpPr>
        <p:grpSpPr bwMode="auto">
          <a:xfrm>
            <a:off x="327025" y="2459804"/>
            <a:ext cx="1916112" cy="2860675"/>
            <a:chOff x="377244" y="1199601"/>
            <a:chExt cx="906780" cy="1353820"/>
          </a:xfrm>
        </p:grpSpPr>
        <p:sp>
          <p:nvSpPr>
            <p:cNvPr id="51212" name="object 14"/>
            <p:cNvSpPr>
              <a:spLocks noChangeArrowheads="1"/>
            </p:cNvSpPr>
            <p:nvPr/>
          </p:nvSpPr>
          <p:spPr bwMode="auto">
            <a:xfrm>
              <a:off x="377240" y="1303972"/>
              <a:ext cx="906780" cy="1249680"/>
            </a:xfrm>
            <a:custGeom>
              <a:avLst/>
              <a:gdLst>
                <a:gd name="T0" fmla="*/ 0 w 906780"/>
                <a:gd name="T1" fmla="*/ 0 h 1249680"/>
                <a:gd name="T2" fmla="*/ 906780 w 906780"/>
                <a:gd name="T3" fmla="*/ 1249680 h 1249680"/>
              </a:gdLst>
              <a:ahLst/>
              <a:cxnLst>
                <a:cxn ang="0">
                  <a:pos x="127190" y="102743"/>
                </a:cxn>
                <a:cxn ang="0">
                  <a:pos x="176110" y="937691"/>
                </a:cxn>
                <a:cxn ang="0">
                  <a:pos x="699592" y="417474"/>
                </a:cxn>
                <a:cxn ang="0">
                  <a:pos x="334302" y="466407"/>
                </a:cxn>
                <a:cxn ang="0">
                  <a:pos x="699592" y="417474"/>
                </a:cxn>
                <a:cxn ang="0">
                  <a:pos x="102730" y="1095870"/>
                </a:cxn>
                <a:cxn ang="0">
                  <a:pos x="882230" y="1144803"/>
                </a:cxn>
                <a:cxn ang="0">
                  <a:pos x="906691" y="0"/>
                </a:cxn>
                <a:cxn ang="0">
                  <a:pos x="752589" y="48933"/>
                </a:cxn>
                <a:cxn ang="0">
                  <a:pos x="857770" y="963790"/>
                </a:cxn>
                <a:cxn ang="0">
                  <a:pos x="849642" y="983373"/>
                </a:cxn>
                <a:cxn ang="0">
                  <a:pos x="830046" y="991501"/>
                </a:cxn>
                <a:cxn ang="0">
                  <a:pos x="69392" y="991844"/>
                </a:cxn>
                <a:cxn ang="0">
                  <a:pos x="55499" y="994498"/>
                </a:cxn>
                <a:cxn ang="0">
                  <a:pos x="48907" y="76657"/>
                </a:cxn>
                <a:cxn ang="0">
                  <a:pos x="57035" y="57061"/>
                </a:cxn>
                <a:cxn ang="0">
                  <a:pos x="76631" y="48933"/>
                </a:cxn>
                <a:cxn ang="0">
                  <a:pos x="517753" y="0"/>
                </a:cxn>
                <a:cxn ang="0">
                  <a:pos x="46837" y="6032"/>
                </a:cxn>
                <a:cxn ang="0">
                  <a:pos x="6032" y="46850"/>
                </a:cxn>
                <a:cxn ang="0">
                  <a:pos x="0" y="1172527"/>
                </a:cxn>
                <a:cxn ang="0">
                  <a:pos x="22466" y="1226693"/>
                </a:cxn>
                <a:cxn ang="0">
                  <a:pos x="76631" y="1249172"/>
                </a:cxn>
                <a:cxn ang="0">
                  <a:pos x="882230" y="1200238"/>
                </a:cxn>
                <a:cxn ang="0">
                  <a:pos x="65849" y="1198067"/>
                </a:cxn>
                <a:cxn ang="0">
                  <a:pos x="51092" y="1183309"/>
                </a:cxn>
                <a:cxn ang="0">
                  <a:pos x="48907" y="1068158"/>
                </a:cxn>
                <a:cxn ang="0">
                  <a:pos x="57035" y="1048562"/>
                </a:cxn>
                <a:cxn ang="0">
                  <a:pos x="76631" y="1040434"/>
                </a:cxn>
                <a:cxn ang="0">
                  <a:pos x="859853" y="1034402"/>
                </a:cxn>
                <a:cxn ang="0">
                  <a:pos x="900658" y="993597"/>
                </a:cxn>
                <a:cxn ang="0">
                  <a:pos x="906691" y="0"/>
                </a:cxn>
              </a:cxnLst>
              <a:rect l="T0" t="T1" r="T2" b="T3"/>
              <a:pathLst>
                <a:path w="906780" h="1249680">
                  <a:moveTo>
                    <a:pt x="176110" y="102743"/>
                  </a:moveTo>
                  <a:lnTo>
                    <a:pt x="127190" y="102743"/>
                  </a:lnTo>
                  <a:lnTo>
                    <a:pt x="127190" y="937691"/>
                  </a:lnTo>
                  <a:lnTo>
                    <a:pt x="176110" y="937691"/>
                  </a:lnTo>
                  <a:lnTo>
                    <a:pt x="176110" y="102743"/>
                  </a:lnTo>
                  <a:close/>
                </a:path>
                <a:path w="906780" h="1249680">
                  <a:moveTo>
                    <a:pt x="699592" y="417474"/>
                  </a:moveTo>
                  <a:lnTo>
                    <a:pt x="334302" y="417474"/>
                  </a:lnTo>
                  <a:lnTo>
                    <a:pt x="334302" y="466407"/>
                  </a:lnTo>
                  <a:lnTo>
                    <a:pt x="699592" y="466407"/>
                  </a:lnTo>
                  <a:lnTo>
                    <a:pt x="699592" y="417474"/>
                  </a:lnTo>
                  <a:close/>
                </a:path>
                <a:path w="906780" h="1249680">
                  <a:moveTo>
                    <a:pt x="882230" y="1095870"/>
                  </a:moveTo>
                  <a:lnTo>
                    <a:pt x="102730" y="1095870"/>
                  </a:lnTo>
                  <a:lnTo>
                    <a:pt x="102730" y="1144803"/>
                  </a:lnTo>
                  <a:lnTo>
                    <a:pt x="882230" y="1144803"/>
                  </a:lnTo>
                  <a:lnTo>
                    <a:pt x="882230" y="1095870"/>
                  </a:lnTo>
                  <a:close/>
                </a:path>
                <a:path w="906780" h="1249680">
                  <a:moveTo>
                    <a:pt x="906691" y="0"/>
                  </a:moveTo>
                  <a:lnTo>
                    <a:pt x="752589" y="0"/>
                  </a:lnTo>
                  <a:lnTo>
                    <a:pt x="752589" y="48933"/>
                  </a:lnTo>
                  <a:lnTo>
                    <a:pt x="857770" y="48933"/>
                  </a:lnTo>
                  <a:lnTo>
                    <a:pt x="857770" y="963790"/>
                  </a:lnTo>
                  <a:lnTo>
                    <a:pt x="855586" y="974559"/>
                  </a:lnTo>
                  <a:lnTo>
                    <a:pt x="849642" y="983373"/>
                  </a:lnTo>
                  <a:lnTo>
                    <a:pt x="840828" y="989317"/>
                  </a:lnTo>
                  <a:lnTo>
                    <a:pt x="830046" y="991501"/>
                  </a:lnTo>
                  <a:lnTo>
                    <a:pt x="76631" y="991501"/>
                  </a:lnTo>
                  <a:lnTo>
                    <a:pt x="69392" y="991844"/>
                  </a:lnTo>
                  <a:lnTo>
                    <a:pt x="62344" y="992860"/>
                  </a:lnTo>
                  <a:lnTo>
                    <a:pt x="55499" y="994498"/>
                  </a:lnTo>
                  <a:lnTo>
                    <a:pt x="48907" y="996721"/>
                  </a:lnTo>
                  <a:lnTo>
                    <a:pt x="48907" y="76657"/>
                  </a:lnTo>
                  <a:lnTo>
                    <a:pt x="51092" y="65874"/>
                  </a:lnTo>
                  <a:lnTo>
                    <a:pt x="57035" y="57061"/>
                  </a:lnTo>
                  <a:lnTo>
                    <a:pt x="65849" y="51117"/>
                  </a:lnTo>
                  <a:lnTo>
                    <a:pt x="76631" y="48933"/>
                  </a:lnTo>
                  <a:lnTo>
                    <a:pt x="517753" y="48933"/>
                  </a:lnTo>
                  <a:lnTo>
                    <a:pt x="517753" y="0"/>
                  </a:lnTo>
                  <a:lnTo>
                    <a:pt x="76631" y="0"/>
                  </a:lnTo>
                  <a:lnTo>
                    <a:pt x="46837" y="6032"/>
                  </a:lnTo>
                  <a:lnTo>
                    <a:pt x="22466" y="22479"/>
                  </a:lnTo>
                  <a:lnTo>
                    <a:pt x="6032" y="46850"/>
                  </a:lnTo>
                  <a:lnTo>
                    <a:pt x="0" y="76657"/>
                  </a:lnTo>
                  <a:lnTo>
                    <a:pt x="0" y="1172527"/>
                  </a:lnTo>
                  <a:lnTo>
                    <a:pt x="6032" y="1202334"/>
                  </a:lnTo>
                  <a:lnTo>
                    <a:pt x="22466" y="1226693"/>
                  </a:lnTo>
                  <a:lnTo>
                    <a:pt x="46837" y="1243139"/>
                  </a:lnTo>
                  <a:lnTo>
                    <a:pt x="76631" y="1249172"/>
                  </a:lnTo>
                  <a:lnTo>
                    <a:pt x="882230" y="1249172"/>
                  </a:lnTo>
                  <a:lnTo>
                    <a:pt x="882230" y="1200238"/>
                  </a:lnTo>
                  <a:lnTo>
                    <a:pt x="76631" y="1200238"/>
                  </a:lnTo>
                  <a:lnTo>
                    <a:pt x="65849" y="1198067"/>
                  </a:lnTo>
                  <a:lnTo>
                    <a:pt x="57035" y="1192110"/>
                  </a:lnTo>
                  <a:lnTo>
                    <a:pt x="51092" y="1183309"/>
                  </a:lnTo>
                  <a:lnTo>
                    <a:pt x="48907" y="1172527"/>
                  </a:lnTo>
                  <a:lnTo>
                    <a:pt x="48907" y="1068158"/>
                  </a:lnTo>
                  <a:lnTo>
                    <a:pt x="51092" y="1057376"/>
                  </a:lnTo>
                  <a:lnTo>
                    <a:pt x="57035" y="1048562"/>
                  </a:lnTo>
                  <a:lnTo>
                    <a:pt x="65849" y="1042619"/>
                  </a:lnTo>
                  <a:lnTo>
                    <a:pt x="76631" y="1040434"/>
                  </a:lnTo>
                  <a:lnTo>
                    <a:pt x="830046" y="1040434"/>
                  </a:lnTo>
                  <a:lnTo>
                    <a:pt x="859853" y="1034402"/>
                  </a:lnTo>
                  <a:lnTo>
                    <a:pt x="884224" y="1017968"/>
                  </a:lnTo>
                  <a:lnTo>
                    <a:pt x="900658" y="993597"/>
                  </a:lnTo>
                  <a:lnTo>
                    <a:pt x="906691" y="963790"/>
                  </a:lnTo>
                  <a:lnTo>
                    <a:pt x="906691" y="0"/>
                  </a:lnTo>
                  <a:close/>
                </a:path>
              </a:pathLst>
            </a:custGeom>
            <a:solidFill>
              <a:srgbClr val="58595B"/>
            </a:solidFill>
            <a:ln w="9525">
              <a:noFill/>
              <a:miter lim="800000"/>
              <a:headEnd/>
              <a:tailEnd/>
            </a:ln>
          </p:spPr>
          <p:txBody>
            <a:bodyPr lIns="0" tIns="0" rIns="0" bIns="0"/>
            <a:lstStyle/>
            <a:p>
              <a:endParaRPr lang="ru-RU"/>
            </a:p>
          </p:txBody>
        </p:sp>
        <p:sp>
          <p:nvSpPr>
            <p:cNvPr id="51213" name="object 15"/>
            <p:cNvSpPr>
              <a:spLocks noChangeArrowheads="1"/>
            </p:cNvSpPr>
            <p:nvPr/>
          </p:nvSpPr>
          <p:spPr bwMode="auto">
            <a:xfrm>
              <a:off x="660984" y="1199603"/>
              <a:ext cx="492759" cy="1014730"/>
            </a:xfrm>
            <a:custGeom>
              <a:avLst/>
              <a:gdLst>
                <a:gd name="T0" fmla="*/ 0 w 492759"/>
                <a:gd name="T1" fmla="*/ 0 h 1014730"/>
                <a:gd name="T2" fmla="*/ 492759 w 492759"/>
                <a:gd name="T3" fmla="*/ 1014730 h 1014730"/>
              </a:gdLst>
              <a:ahLst/>
              <a:cxnLst>
                <a:cxn ang="0">
                  <a:pos x="154927" y="965415"/>
                </a:cxn>
                <a:cxn ang="0">
                  <a:pos x="102743" y="965415"/>
                </a:cxn>
                <a:cxn ang="0">
                  <a:pos x="102743" y="1014349"/>
                </a:cxn>
                <a:cxn ang="0">
                  <a:pos x="154927" y="1014349"/>
                </a:cxn>
                <a:cxn ang="0">
                  <a:pos x="154927" y="965415"/>
                </a:cxn>
                <a:cxn ang="0">
                  <a:pos x="259295" y="965415"/>
                </a:cxn>
                <a:cxn ang="0">
                  <a:pos x="207111" y="965415"/>
                </a:cxn>
                <a:cxn ang="0">
                  <a:pos x="207111" y="1014349"/>
                </a:cxn>
                <a:cxn ang="0">
                  <a:pos x="259295" y="1014349"/>
                </a:cxn>
                <a:cxn ang="0">
                  <a:pos x="259295" y="965415"/>
                </a:cxn>
                <a:cxn ang="0">
                  <a:pos x="363664" y="965415"/>
                </a:cxn>
                <a:cxn ang="0">
                  <a:pos x="311480" y="965415"/>
                </a:cxn>
                <a:cxn ang="0">
                  <a:pos x="311480" y="1014349"/>
                </a:cxn>
                <a:cxn ang="0">
                  <a:pos x="363664" y="1014349"/>
                </a:cxn>
                <a:cxn ang="0">
                  <a:pos x="363664" y="965415"/>
                </a:cxn>
                <a:cxn ang="0">
                  <a:pos x="466394" y="313105"/>
                </a:cxn>
                <a:cxn ang="0">
                  <a:pos x="0" y="313105"/>
                </a:cxn>
                <a:cxn ang="0">
                  <a:pos x="0" y="466407"/>
                </a:cxn>
                <a:cxn ang="0">
                  <a:pos x="466394" y="466407"/>
                </a:cxn>
                <a:cxn ang="0">
                  <a:pos x="466394" y="313105"/>
                </a:cxn>
                <a:cxn ang="0">
                  <a:pos x="492493" y="50558"/>
                </a:cxn>
                <a:cxn ang="0">
                  <a:pos x="488518" y="30899"/>
                </a:cxn>
                <a:cxn ang="0">
                  <a:pos x="477672" y="14820"/>
                </a:cxn>
                <a:cxn ang="0">
                  <a:pos x="461594" y="3987"/>
                </a:cxn>
                <a:cxn ang="0">
                  <a:pos x="441934" y="0"/>
                </a:cxn>
                <a:cxn ang="0">
                  <a:pos x="337566" y="0"/>
                </a:cxn>
                <a:cxn ang="0">
                  <a:pos x="317906" y="3987"/>
                </a:cxn>
                <a:cxn ang="0">
                  <a:pos x="301840" y="14820"/>
                </a:cxn>
                <a:cxn ang="0">
                  <a:pos x="290995" y="30899"/>
                </a:cxn>
                <a:cxn ang="0">
                  <a:pos x="287007" y="50558"/>
                </a:cxn>
                <a:cxn ang="0">
                  <a:pos x="287007" y="257670"/>
                </a:cxn>
                <a:cxn ang="0">
                  <a:pos x="492493" y="257670"/>
                </a:cxn>
                <a:cxn ang="0">
                  <a:pos x="492493" y="50558"/>
                </a:cxn>
              </a:cxnLst>
              <a:rect l="T0" t="T1" r="T2" b="T3"/>
              <a:pathLst>
                <a:path w="492759" h="1014730">
                  <a:moveTo>
                    <a:pt x="154927" y="965415"/>
                  </a:moveTo>
                  <a:lnTo>
                    <a:pt x="102743" y="965415"/>
                  </a:lnTo>
                  <a:lnTo>
                    <a:pt x="102743" y="1014349"/>
                  </a:lnTo>
                  <a:lnTo>
                    <a:pt x="154927" y="1014349"/>
                  </a:lnTo>
                  <a:lnTo>
                    <a:pt x="154927" y="965415"/>
                  </a:lnTo>
                  <a:close/>
                </a:path>
                <a:path w="492759" h="1014730">
                  <a:moveTo>
                    <a:pt x="259295" y="965415"/>
                  </a:moveTo>
                  <a:lnTo>
                    <a:pt x="207111" y="965415"/>
                  </a:lnTo>
                  <a:lnTo>
                    <a:pt x="207111" y="1014349"/>
                  </a:lnTo>
                  <a:lnTo>
                    <a:pt x="259295" y="1014349"/>
                  </a:lnTo>
                  <a:lnTo>
                    <a:pt x="259295" y="965415"/>
                  </a:lnTo>
                  <a:close/>
                </a:path>
                <a:path w="492759" h="1014730">
                  <a:moveTo>
                    <a:pt x="363664" y="965415"/>
                  </a:moveTo>
                  <a:lnTo>
                    <a:pt x="311480" y="965415"/>
                  </a:lnTo>
                  <a:lnTo>
                    <a:pt x="311480" y="1014349"/>
                  </a:lnTo>
                  <a:lnTo>
                    <a:pt x="363664" y="1014349"/>
                  </a:lnTo>
                  <a:lnTo>
                    <a:pt x="363664" y="965415"/>
                  </a:lnTo>
                  <a:close/>
                </a:path>
                <a:path w="492759" h="1014730">
                  <a:moveTo>
                    <a:pt x="466394" y="313105"/>
                  </a:moveTo>
                  <a:lnTo>
                    <a:pt x="0" y="313105"/>
                  </a:lnTo>
                  <a:lnTo>
                    <a:pt x="0" y="466407"/>
                  </a:lnTo>
                  <a:lnTo>
                    <a:pt x="466394" y="466407"/>
                  </a:lnTo>
                  <a:lnTo>
                    <a:pt x="466394" y="313105"/>
                  </a:lnTo>
                  <a:close/>
                </a:path>
                <a:path w="492759" h="1014730">
                  <a:moveTo>
                    <a:pt x="492493" y="50558"/>
                  </a:moveTo>
                  <a:lnTo>
                    <a:pt x="488518" y="30899"/>
                  </a:lnTo>
                  <a:lnTo>
                    <a:pt x="477672" y="14820"/>
                  </a:lnTo>
                  <a:lnTo>
                    <a:pt x="461594" y="3987"/>
                  </a:lnTo>
                  <a:lnTo>
                    <a:pt x="441934" y="0"/>
                  </a:lnTo>
                  <a:lnTo>
                    <a:pt x="337566" y="0"/>
                  </a:lnTo>
                  <a:lnTo>
                    <a:pt x="317906" y="3987"/>
                  </a:lnTo>
                  <a:lnTo>
                    <a:pt x="301840" y="14820"/>
                  </a:lnTo>
                  <a:lnTo>
                    <a:pt x="290995" y="30899"/>
                  </a:lnTo>
                  <a:lnTo>
                    <a:pt x="287007" y="50558"/>
                  </a:lnTo>
                  <a:lnTo>
                    <a:pt x="287007" y="257670"/>
                  </a:lnTo>
                  <a:lnTo>
                    <a:pt x="492493" y="257670"/>
                  </a:lnTo>
                  <a:lnTo>
                    <a:pt x="492493" y="50558"/>
                  </a:lnTo>
                  <a:close/>
                </a:path>
              </a:pathLst>
            </a:custGeom>
            <a:solidFill>
              <a:srgbClr val="0095DA"/>
            </a:solidFill>
            <a:ln w="9525">
              <a:noFill/>
              <a:miter lim="800000"/>
              <a:headEnd/>
              <a:tailEnd/>
            </a:ln>
          </p:spPr>
          <p:txBody>
            <a:bodyPr lIns="0" tIns="0" rIns="0" bIns="0"/>
            <a:lstStyle/>
            <a:p>
              <a:endParaRPr lang="ru-RU"/>
            </a:p>
          </p:txBody>
        </p:sp>
      </p:grpSp>
      <p:grpSp>
        <p:nvGrpSpPr>
          <p:cNvPr id="3" name="object 16"/>
          <p:cNvGrpSpPr>
            <a:grpSpLocks/>
          </p:cNvGrpSpPr>
          <p:nvPr/>
        </p:nvGrpSpPr>
        <p:grpSpPr bwMode="auto">
          <a:xfrm>
            <a:off x="327025" y="5664200"/>
            <a:ext cx="2206625" cy="488950"/>
            <a:chOff x="320975" y="2634669"/>
            <a:chExt cx="1043940" cy="231775"/>
          </a:xfrm>
        </p:grpSpPr>
        <p:sp>
          <p:nvSpPr>
            <p:cNvPr id="51210" name="object 17"/>
            <p:cNvSpPr>
              <a:spLocks noChangeArrowheads="1"/>
            </p:cNvSpPr>
            <p:nvPr/>
          </p:nvSpPr>
          <p:spPr bwMode="auto">
            <a:xfrm>
              <a:off x="320975" y="2634669"/>
              <a:ext cx="1043940" cy="231775"/>
            </a:xfrm>
            <a:custGeom>
              <a:avLst/>
              <a:gdLst>
                <a:gd name="T0" fmla="*/ 0 w 1043940"/>
                <a:gd name="T1" fmla="*/ 0 h 231775"/>
                <a:gd name="T2" fmla="*/ 1043940 w 1043940"/>
                <a:gd name="T3" fmla="*/ 231775 h 231775"/>
              </a:gdLst>
              <a:ahLst/>
              <a:cxnLst>
                <a:cxn ang="0">
                  <a:pos x="989877" y="0"/>
                </a:cxn>
                <a:cxn ang="0">
                  <a:pos x="652305" y="0"/>
                </a:cxn>
                <a:cxn ang="0">
                  <a:pos x="652305" y="48930"/>
                </a:cxn>
                <a:cxn ang="0">
                  <a:pos x="940956" y="48930"/>
                </a:cxn>
                <a:cxn ang="0">
                  <a:pos x="940956" y="78277"/>
                </a:cxn>
                <a:cxn ang="0">
                  <a:pos x="94233" y="78277"/>
                </a:cxn>
                <a:cxn ang="0">
                  <a:pos x="42052" y="130463"/>
                </a:cxn>
                <a:cxn ang="0">
                  <a:pos x="0" y="130463"/>
                </a:cxn>
                <a:cxn ang="0">
                  <a:pos x="0" y="179391"/>
                </a:cxn>
                <a:cxn ang="0">
                  <a:pos x="42052" y="179391"/>
                </a:cxn>
                <a:cxn ang="0">
                  <a:pos x="94233" y="231576"/>
                </a:cxn>
                <a:cxn ang="0">
                  <a:pos x="678394" y="231576"/>
                </a:cxn>
                <a:cxn ang="0">
                  <a:pos x="678394" y="182648"/>
                </a:cxn>
                <a:cxn ang="0">
                  <a:pos x="114505" y="182648"/>
                </a:cxn>
                <a:cxn ang="0">
                  <a:pos x="86770" y="154926"/>
                </a:cxn>
                <a:cxn ang="0">
                  <a:pos x="114505" y="127209"/>
                </a:cxn>
                <a:cxn ang="0">
                  <a:pos x="989877" y="127209"/>
                </a:cxn>
                <a:cxn ang="0">
                  <a:pos x="989877" y="0"/>
                </a:cxn>
                <a:cxn ang="0">
                  <a:pos x="781138" y="127209"/>
                </a:cxn>
                <a:cxn ang="0">
                  <a:pos x="732210" y="127209"/>
                </a:cxn>
                <a:cxn ang="0">
                  <a:pos x="732210" y="231576"/>
                </a:cxn>
                <a:cxn ang="0">
                  <a:pos x="989877" y="231576"/>
                </a:cxn>
                <a:cxn ang="0">
                  <a:pos x="989877" y="182648"/>
                </a:cxn>
                <a:cxn ang="0">
                  <a:pos x="781138" y="182648"/>
                </a:cxn>
                <a:cxn ang="0">
                  <a:pos x="781138" y="127209"/>
                </a:cxn>
                <a:cxn ang="0">
                  <a:pos x="259293" y="127209"/>
                </a:cxn>
                <a:cxn ang="0">
                  <a:pos x="210366" y="127209"/>
                </a:cxn>
                <a:cxn ang="0">
                  <a:pos x="210366" y="182648"/>
                </a:cxn>
                <a:cxn ang="0">
                  <a:pos x="259293" y="182648"/>
                </a:cxn>
                <a:cxn ang="0">
                  <a:pos x="259293" y="127209"/>
                </a:cxn>
                <a:cxn ang="0">
                  <a:pos x="989877" y="127209"/>
                </a:cxn>
                <a:cxn ang="0">
                  <a:pos x="940956" y="127209"/>
                </a:cxn>
                <a:cxn ang="0">
                  <a:pos x="940956" y="182648"/>
                </a:cxn>
                <a:cxn ang="0">
                  <a:pos x="989877" y="182648"/>
                </a:cxn>
                <a:cxn ang="0">
                  <a:pos x="989877" y="179391"/>
                </a:cxn>
                <a:cxn ang="0">
                  <a:pos x="1043687" y="179391"/>
                </a:cxn>
                <a:cxn ang="0">
                  <a:pos x="1043687" y="130463"/>
                </a:cxn>
                <a:cxn ang="0">
                  <a:pos x="989877" y="130463"/>
                </a:cxn>
                <a:cxn ang="0">
                  <a:pos x="989877" y="127209"/>
                </a:cxn>
              </a:cxnLst>
              <a:rect l="T0" t="T1" r="T2" b="T3"/>
              <a:pathLst>
                <a:path w="1043940" h="231775">
                  <a:moveTo>
                    <a:pt x="989877" y="0"/>
                  </a:moveTo>
                  <a:lnTo>
                    <a:pt x="652305" y="0"/>
                  </a:lnTo>
                  <a:lnTo>
                    <a:pt x="652305" y="48930"/>
                  </a:lnTo>
                  <a:lnTo>
                    <a:pt x="940956" y="48930"/>
                  </a:lnTo>
                  <a:lnTo>
                    <a:pt x="940956" y="78277"/>
                  </a:lnTo>
                  <a:lnTo>
                    <a:pt x="94233" y="78277"/>
                  </a:lnTo>
                  <a:lnTo>
                    <a:pt x="42052" y="130463"/>
                  </a:lnTo>
                  <a:lnTo>
                    <a:pt x="0" y="130463"/>
                  </a:lnTo>
                  <a:lnTo>
                    <a:pt x="0" y="179391"/>
                  </a:lnTo>
                  <a:lnTo>
                    <a:pt x="42052" y="179391"/>
                  </a:lnTo>
                  <a:lnTo>
                    <a:pt x="94233" y="231576"/>
                  </a:lnTo>
                  <a:lnTo>
                    <a:pt x="678394" y="231576"/>
                  </a:lnTo>
                  <a:lnTo>
                    <a:pt x="678394" y="182648"/>
                  </a:lnTo>
                  <a:lnTo>
                    <a:pt x="114505" y="182648"/>
                  </a:lnTo>
                  <a:lnTo>
                    <a:pt x="86770" y="154926"/>
                  </a:lnTo>
                  <a:lnTo>
                    <a:pt x="114505" y="127209"/>
                  </a:lnTo>
                  <a:lnTo>
                    <a:pt x="989877" y="127209"/>
                  </a:lnTo>
                  <a:lnTo>
                    <a:pt x="989877" y="0"/>
                  </a:lnTo>
                  <a:close/>
                </a:path>
                <a:path w="1043940" h="231775">
                  <a:moveTo>
                    <a:pt x="781138" y="127209"/>
                  </a:moveTo>
                  <a:lnTo>
                    <a:pt x="732210" y="127209"/>
                  </a:lnTo>
                  <a:lnTo>
                    <a:pt x="732210" y="231576"/>
                  </a:lnTo>
                  <a:lnTo>
                    <a:pt x="989877" y="231576"/>
                  </a:lnTo>
                  <a:lnTo>
                    <a:pt x="989877" y="182648"/>
                  </a:lnTo>
                  <a:lnTo>
                    <a:pt x="781138" y="182648"/>
                  </a:lnTo>
                  <a:lnTo>
                    <a:pt x="781138" y="127209"/>
                  </a:lnTo>
                  <a:close/>
                </a:path>
                <a:path w="1043940" h="231775">
                  <a:moveTo>
                    <a:pt x="259293" y="127209"/>
                  </a:moveTo>
                  <a:lnTo>
                    <a:pt x="210366" y="127209"/>
                  </a:lnTo>
                  <a:lnTo>
                    <a:pt x="210366" y="182648"/>
                  </a:lnTo>
                  <a:lnTo>
                    <a:pt x="259293" y="182648"/>
                  </a:lnTo>
                  <a:lnTo>
                    <a:pt x="259293" y="127209"/>
                  </a:lnTo>
                  <a:close/>
                </a:path>
                <a:path w="1043940" h="231775">
                  <a:moveTo>
                    <a:pt x="989877" y="127209"/>
                  </a:moveTo>
                  <a:lnTo>
                    <a:pt x="940956" y="127209"/>
                  </a:lnTo>
                  <a:lnTo>
                    <a:pt x="940956" y="182648"/>
                  </a:lnTo>
                  <a:lnTo>
                    <a:pt x="989877" y="182648"/>
                  </a:lnTo>
                  <a:lnTo>
                    <a:pt x="989877" y="179391"/>
                  </a:lnTo>
                  <a:lnTo>
                    <a:pt x="1043687" y="179391"/>
                  </a:lnTo>
                  <a:lnTo>
                    <a:pt x="1043687" y="130463"/>
                  </a:lnTo>
                  <a:lnTo>
                    <a:pt x="989877" y="130463"/>
                  </a:lnTo>
                  <a:lnTo>
                    <a:pt x="989877" y="127209"/>
                  </a:lnTo>
                  <a:close/>
                </a:path>
              </a:pathLst>
            </a:custGeom>
            <a:solidFill>
              <a:srgbClr val="58595B"/>
            </a:solidFill>
            <a:ln w="9525">
              <a:noFill/>
              <a:miter lim="800000"/>
              <a:headEnd/>
              <a:tailEnd/>
            </a:ln>
          </p:spPr>
          <p:txBody>
            <a:bodyPr lIns="0" tIns="0" rIns="0" bIns="0"/>
            <a:lstStyle/>
            <a:p>
              <a:endParaRPr lang="ru-RU"/>
            </a:p>
          </p:txBody>
        </p:sp>
        <p:sp>
          <p:nvSpPr>
            <p:cNvPr id="51211" name="object 18"/>
            <p:cNvSpPr>
              <a:spLocks noChangeArrowheads="1"/>
            </p:cNvSpPr>
            <p:nvPr/>
          </p:nvSpPr>
          <p:spPr bwMode="auto">
            <a:xfrm>
              <a:off x="1053186" y="2712947"/>
              <a:ext cx="257810" cy="153670"/>
            </a:xfrm>
            <a:custGeom>
              <a:avLst/>
              <a:gdLst>
                <a:gd name="T0" fmla="*/ 0 w 257809"/>
                <a:gd name="T1" fmla="*/ 0 h 153669"/>
                <a:gd name="T2" fmla="*/ 257809 w 257809"/>
                <a:gd name="T3" fmla="*/ 153669 h 153669"/>
              </a:gdLst>
              <a:ahLst/>
              <a:cxnLst>
                <a:cxn ang="0">
                  <a:pos x="257666" y="0"/>
                </a:cxn>
                <a:cxn ang="0">
                  <a:pos x="0" y="0"/>
                </a:cxn>
                <a:cxn ang="0">
                  <a:pos x="0" y="153299"/>
                </a:cxn>
                <a:cxn ang="0">
                  <a:pos x="257666" y="153299"/>
                </a:cxn>
                <a:cxn ang="0">
                  <a:pos x="257666" y="0"/>
                </a:cxn>
              </a:cxnLst>
              <a:rect l="T0" t="T1" r="T2" b="T3"/>
              <a:pathLst>
                <a:path w="257809" h="153669">
                  <a:moveTo>
                    <a:pt x="257666" y="0"/>
                  </a:moveTo>
                  <a:lnTo>
                    <a:pt x="0" y="0"/>
                  </a:lnTo>
                  <a:lnTo>
                    <a:pt x="0" y="153299"/>
                  </a:lnTo>
                  <a:lnTo>
                    <a:pt x="257666" y="153299"/>
                  </a:lnTo>
                  <a:lnTo>
                    <a:pt x="257666" y="0"/>
                  </a:lnTo>
                  <a:close/>
                </a:path>
              </a:pathLst>
            </a:custGeom>
            <a:solidFill>
              <a:srgbClr val="0095DA"/>
            </a:solidFill>
            <a:ln w="9525">
              <a:noFill/>
              <a:miter lim="800000"/>
              <a:headEnd/>
              <a:tailEnd/>
            </a:ln>
          </p:spPr>
          <p:txBody>
            <a:bodyPr lIns="0" tIns="0" rIns="0" bIns="0"/>
            <a:lstStyle/>
            <a:p>
              <a:endParaRPr lang="ru-RU"/>
            </a:p>
          </p:txBody>
        </p:sp>
      </p:grpSp>
      <p:sp>
        <p:nvSpPr>
          <p:cNvPr id="21" name="Заголовок 1"/>
          <p:cNvSpPr txBox="1">
            <a:spLocks/>
          </p:cNvSpPr>
          <p:nvPr/>
        </p:nvSpPr>
        <p:spPr>
          <a:xfrm>
            <a:off x="2912812" y="1322946"/>
            <a:ext cx="9058526" cy="4237038"/>
          </a:xfrm>
          <a:prstGeom prst="rect">
            <a:avLst/>
          </a:prstGeom>
        </p:spPr>
        <p:txBody>
          <a:bodyPr lIns="91438" tIns="45719" rIns="91438" bIns="45719"/>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gn="ctr">
              <a:buFontTx/>
              <a:buAutoNum type="arabicPeriod"/>
            </a:pPr>
            <a:r>
              <a:rPr lang="ru-RU" sz="3600" b="1" dirty="0">
                <a:latin typeface="Arial" pitchFamily="34" charset="0"/>
                <a:cs typeface="Arial" pitchFamily="34" charset="0"/>
              </a:rPr>
              <a:t> Прочитать параграфы 40-41-42</a:t>
            </a:r>
          </a:p>
          <a:p>
            <a:pPr algn="ctr"/>
            <a:r>
              <a:rPr lang="ru-RU" sz="3600" b="1" dirty="0">
                <a:latin typeface="Arial" pitchFamily="34" charset="0"/>
                <a:cs typeface="Arial" pitchFamily="34" charset="0"/>
              </a:rPr>
              <a:t>Природные зоны и высотные пояса. Физико-географические страны. Население Южной Америки</a:t>
            </a:r>
          </a:p>
          <a:p>
            <a:pPr algn="ctr"/>
            <a:r>
              <a:rPr lang="ru-RU" sz="3600" b="1" dirty="0">
                <a:latin typeface="Arial" pitchFamily="34" charset="0"/>
                <a:cs typeface="Arial" pitchFamily="34" charset="0"/>
              </a:rPr>
              <a:t>  </a:t>
            </a:r>
          </a:p>
          <a:p>
            <a:pPr algn="ctr"/>
            <a:r>
              <a:rPr lang="ru-RU" sz="3600" b="1" dirty="0">
                <a:latin typeface="Arial" pitchFamily="34" charset="0"/>
                <a:cs typeface="Arial" pitchFamily="34" charset="0"/>
              </a:rPr>
              <a:t>2. Выполнить : практическое задание </a:t>
            </a:r>
            <a:r>
              <a:rPr lang="ru-RU" sz="3600" b="1" dirty="0" err="1">
                <a:latin typeface="Arial" pitchFamily="34" charset="0"/>
                <a:cs typeface="Arial" pitchFamily="34" charset="0"/>
              </a:rPr>
              <a:t>стр</a:t>
            </a:r>
            <a:r>
              <a:rPr lang="ru-RU" sz="3600" b="1" dirty="0">
                <a:latin typeface="Arial" pitchFamily="34" charset="0"/>
                <a:cs typeface="Arial" pitchFamily="34" charset="0"/>
              </a:rPr>
              <a:t> 98</a:t>
            </a:r>
            <a:endParaRPr lang="en-US" sz="3600" b="1" dirty="0">
              <a:latin typeface="Arial" pitchFamily="34" charset="0"/>
              <a:cs typeface="Arial" pitchFamily="34" charset="0"/>
            </a:endParaRPr>
          </a:p>
        </p:txBody>
      </p:sp>
      <p:sp>
        <p:nvSpPr>
          <p:cNvPr id="51208" name="Прямоугольник 22"/>
          <p:cNvSpPr>
            <a:spLocks noChangeArrowheads="1"/>
          </p:cNvSpPr>
          <p:nvPr/>
        </p:nvSpPr>
        <p:spPr bwMode="auto">
          <a:xfrm>
            <a:off x="457200" y="28575"/>
            <a:ext cx="11404600" cy="830263"/>
          </a:xfrm>
          <a:prstGeom prst="rect">
            <a:avLst/>
          </a:prstGeom>
          <a:noFill/>
          <a:ln w="9525">
            <a:noFill/>
            <a:miter lim="800000"/>
            <a:headEnd/>
            <a:tailEnd/>
          </a:ln>
        </p:spPr>
        <p:txBody>
          <a:bodyPr lIns="91438" tIns="45719" rIns="91438" bIns="45719">
            <a:spAutoFit/>
          </a:bodyPr>
          <a:lstStyle/>
          <a:p>
            <a:pPr algn="ctr"/>
            <a:r>
              <a:rPr lang="ru-RU" altLang="ru-RU" sz="4800" b="1" dirty="0">
                <a:solidFill>
                  <a:schemeClr val="bg1"/>
                </a:solidFill>
                <a:latin typeface="Arial" pitchFamily="34" charset="0"/>
                <a:cs typeface="Arial" pitchFamily="34" charset="0"/>
              </a:rPr>
              <a:t>Задание</a:t>
            </a:r>
            <a:r>
              <a:rPr lang="en-US" altLang="ru-RU" sz="4800" b="1" dirty="0">
                <a:solidFill>
                  <a:schemeClr val="bg1"/>
                </a:solidFill>
                <a:latin typeface="Arial" pitchFamily="34" charset="0"/>
                <a:cs typeface="Arial" pitchFamily="34" charset="0"/>
              </a:rPr>
              <a:t>:</a:t>
            </a:r>
            <a:endParaRPr lang="ru-RU" altLang="ru-RU" sz="4800" b="1" dirty="0">
              <a:solidFill>
                <a:schemeClr val="bg1"/>
              </a:solidFill>
              <a:latin typeface="Arial" pitchFamily="34" charset="0"/>
              <a:cs typeface="Arial" pitchFamily="34" charset="0"/>
            </a:endParaRPr>
          </a:p>
        </p:txBody>
      </p:sp>
      <p:pic>
        <p:nvPicPr>
          <p:cNvPr id="15"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7732" y="4763956"/>
            <a:ext cx="1564068" cy="159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5274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E80F0AA-4DF1-4DBF-9AA2-5439157D8912}"/>
              </a:ext>
            </a:extLst>
          </p:cNvPr>
          <p:cNvSpPr/>
          <p:nvPr/>
        </p:nvSpPr>
        <p:spPr>
          <a:xfrm>
            <a:off x="18043" y="-22340"/>
            <a:ext cx="12173957" cy="97888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solidFill>
                <a:srgbClr val="0000CC"/>
              </a:solidFill>
            </a:endParaRPr>
          </a:p>
        </p:txBody>
      </p:sp>
      <p:sp>
        <p:nvSpPr>
          <p:cNvPr id="6" name="object 2">
            <a:extLst>
              <a:ext uri="{FF2B5EF4-FFF2-40B4-BE49-F238E27FC236}">
                <a16:creationId xmlns:a16="http://schemas.microsoft.com/office/drawing/2014/main" id="{CE68ADA6-8540-41B8-AEDA-12525C40B298}"/>
              </a:ext>
            </a:extLst>
          </p:cNvPr>
          <p:cNvSpPr txBox="1">
            <a:spLocks/>
          </p:cNvSpPr>
          <p:nvPr/>
        </p:nvSpPr>
        <p:spPr>
          <a:xfrm>
            <a:off x="-76200" y="17610"/>
            <a:ext cx="12268200" cy="862210"/>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endParaRPr lang="en-US" sz="5400" kern="0" spc="21" dirty="0">
              <a:solidFill>
                <a:sysClr val="window" lastClr="FFFFFF"/>
              </a:solidFill>
            </a:endParaRPr>
          </a:p>
        </p:txBody>
      </p:sp>
      <p:graphicFrame>
        <p:nvGraphicFramePr>
          <p:cNvPr id="3" name="Схема 2"/>
          <p:cNvGraphicFramePr/>
          <p:nvPr>
            <p:extLst>
              <p:ext uri="{D42A27DB-BD31-4B8C-83A1-F6EECF244321}">
                <p14:modId xmlns:p14="http://schemas.microsoft.com/office/powerpoint/2010/main" val="1746443177"/>
              </p:ext>
            </p:extLst>
          </p:nvPr>
        </p:nvGraphicFramePr>
        <p:xfrm>
          <a:off x="873785" y="938936"/>
          <a:ext cx="6520244" cy="5901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Прямоугольник 6"/>
          <p:cNvSpPr/>
          <p:nvPr/>
        </p:nvSpPr>
        <p:spPr>
          <a:xfrm>
            <a:off x="3409496" y="-59117"/>
            <a:ext cx="8116757" cy="1015663"/>
          </a:xfrm>
          <a:prstGeom prst="rect">
            <a:avLst/>
          </a:prstGeom>
          <a:noFill/>
        </p:spPr>
        <p:txBody>
          <a:bodyPr wrap="square">
            <a:spAutoFit/>
          </a:bodyPr>
          <a:lstStyle/>
          <a:p>
            <a:pPr algn="ctr"/>
            <a:r>
              <a:rPr lang="ru-RU" sz="6000" b="1" dirty="0">
                <a:solidFill>
                  <a:schemeClr val="bg1"/>
                </a:solidFill>
                <a:latin typeface="Arial" pitchFamily="34" charset="0"/>
                <a:ea typeface="Tahoma" panose="020B0604030504040204" pitchFamily="34" charset="0"/>
                <a:cs typeface="Arial" pitchFamily="34" charset="0"/>
              </a:rPr>
              <a:t>ПОЗНАКОМИМСЯ</a:t>
            </a:r>
            <a:r>
              <a:rPr lang="en-US" sz="6000" b="1" dirty="0">
                <a:solidFill>
                  <a:schemeClr val="bg1"/>
                </a:solidFill>
                <a:latin typeface="Arial" pitchFamily="34" charset="0"/>
                <a:ea typeface="Tahoma" panose="020B0604030504040204" pitchFamily="34" charset="0"/>
                <a:cs typeface="Arial" pitchFamily="34" charset="0"/>
              </a:rPr>
              <a:t> …</a:t>
            </a:r>
            <a:endParaRPr lang="ru-RU" sz="6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Автоэлектрик | Восклицательный знак, Школьные темы, Картинки"/>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2701790"/>
            <a:ext cx="1645061" cy="2465273"/>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384534FE-EC1B-4D9A-8670-8CE12581C122}"/>
              </a:ext>
            </a:extLst>
          </p:cNvPr>
          <p:cNvPicPr>
            <a:picLocks noChangeAspect="1"/>
          </p:cNvPicPr>
          <p:nvPr/>
        </p:nvPicPr>
        <p:blipFill>
          <a:blip r:embed="rId8"/>
          <a:stretch>
            <a:fillRect/>
          </a:stretch>
        </p:blipFill>
        <p:spPr>
          <a:xfrm>
            <a:off x="7643857" y="1434662"/>
            <a:ext cx="4322171" cy="4903076"/>
          </a:xfrm>
          <a:prstGeom prst="rect">
            <a:avLst/>
          </a:prstGeom>
        </p:spPr>
      </p:pic>
    </p:spTree>
    <p:extLst>
      <p:ext uri="{BB962C8B-B14F-4D97-AF65-F5344CB8AC3E}">
        <p14:creationId xmlns:p14="http://schemas.microsoft.com/office/powerpoint/2010/main" val="1446435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Природные зоны</a:t>
            </a:r>
          </a:p>
        </p:txBody>
      </p:sp>
      <p:pic>
        <p:nvPicPr>
          <p:cNvPr id="2" name="Рисунок 1">
            <a:extLst>
              <a:ext uri="{FF2B5EF4-FFF2-40B4-BE49-F238E27FC236}">
                <a16:creationId xmlns:a16="http://schemas.microsoft.com/office/drawing/2014/main" id="{56B56F9F-9392-40B2-8153-ACED7C0A4BCE}"/>
              </a:ext>
            </a:extLst>
          </p:cNvPr>
          <p:cNvPicPr>
            <a:picLocks noChangeAspect="1"/>
          </p:cNvPicPr>
          <p:nvPr/>
        </p:nvPicPr>
        <p:blipFill>
          <a:blip r:embed="rId2"/>
          <a:stretch>
            <a:fillRect/>
          </a:stretch>
        </p:blipFill>
        <p:spPr>
          <a:xfrm>
            <a:off x="551001" y="835572"/>
            <a:ext cx="7463928" cy="6022428"/>
          </a:xfrm>
          <a:prstGeom prst="rect">
            <a:avLst/>
          </a:prstGeom>
        </p:spPr>
      </p:pic>
      <p:sp>
        <p:nvSpPr>
          <p:cNvPr id="22" name="TextBox 21">
            <a:extLst>
              <a:ext uri="{FF2B5EF4-FFF2-40B4-BE49-F238E27FC236}">
                <a16:creationId xmlns:a16="http://schemas.microsoft.com/office/drawing/2014/main" id="{F1059243-C79B-4548-A529-9D4925B80007}"/>
              </a:ext>
            </a:extLst>
          </p:cNvPr>
          <p:cNvSpPr txBox="1"/>
          <p:nvPr/>
        </p:nvSpPr>
        <p:spPr>
          <a:xfrm>
            <a:off x="8014929" y="835572"/>
            <a:ext cx="4045692" cy="5632311"/>
          </a:xfrm>
          <a:prstGeom prst="rect">
            <a:avLst/>
          </a:prstGeom>
          <a:noFill/>
          <a:ln w="3175">
            <a:solidFill>
              <a:srgbClr val="66FFCC"/>
            </a:solidFill>
          </a:ln>
        </p:spPr>
        <p:txBody>
          <a:bodyPr wrap="square">
            <a:spAutoFit/>
          </a:bodyPr>
          <a:lstStyle/>
          <a:p>
            <a:pPr algn="ctr"/>
            <a:r>
              <a:rPr lang="ru-RU" sz="2400" b="1" i="1" dirty="0">
                <a:solidFill>
                  <a:srgbClr val="008000"/>
                </a:solidFill>
                <a:latin typeface="Arial" panose="020B0604020202020204" pitchFamily="34" charset="0"/>
                <a:cs typeface="Arial" panose="020B0604020202020204" pitchFamily="34" charset="0"/>
              </a:rPr>
              <a:t> </a:t>
            </a:r>
          </a:p>
          <a:p>
            <a:pPr algn="ctr"/>
            <a:r>
              <a:rPr lang="ru-RU" sz="2400" b="1" i="1" dirty="0">
                <a:solidFill>
                  <a:srgbClr val="008000"/>
                </a:solidFill>
                <a:latin typeface="Arial" panose="020B0604020202020204" pitchFamily="34" charset="0"/>
                <a:cs typeface="Arial" panose="020B0604020202020204" pitchFamily="34" charset="0"/>
              </a:rPr>
              <a:t>Большое влияние на размещение природных зон оказывают: воздействие океанов, конфигурация материка, которая постепенно сужается к югу, пояс высоких гор. В Андах и на высоких участках Бразильского и </a:t>
            </a:r>
            <a:r>
              <a:rPr lang="ru-RU" sz="2400" b="1" i="1" dirty="0" err="1">
                <a:solidFill>
                  <a:srgbClr val="008000"/>
                </a:solidFill>
                <a:latin typeface="Arial" panose="020B0604020202020204" pitchFamily="34" charset="0"/>
                <a:cs typeface="Arial" panose="020B0604020202020204" pitchFamily="34" charset="0"/>
              </a:rPr>
              <a:t>Гвианского</a:t>
            </a:r>
            <a:r>
              <a:rPr lang="ru-RU" sz="2400" b="1" i="1" dirty="0">
                <a:solidFill>
                  <a:srgbClr val="008000"/>
                </a:solidFill>
                <a:latin typeface="Arial" panose="020B0604020202020204" pitchFamily="34" charset="0"/>
                <a:cs typeface="Arial" panose="020B0604020202020204" pitchFamily="34" charset="0"/>
              </a:rPr>
              <a:t> плоскогорий ярко выражена высотная поясность.</a:t>
            </a:r>
            <a:endParaRPr lang="en-US" sz="2400" b="1" i="1"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4291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Зона экваториальных лесов</a:t>
            </a:r>
            <a:endParaRPr sz="4400" b="1" dirty="0">
              <a:solidFill>
                <a:schemeClr val="bg1"/>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828E1F57-1237-4E69-98FD-E8A725FB067B}"/>
              </a:ext>
            </a:extLst>
          </p:cNvPr>
          <p:cNvSpPr txBox="1"/>
          <p:nvPr/>
        </p:nvSpPr>
        <p:spPr>
          <a:xfrm>
            <a:off x="4422372" y="819808"/>
            <a:ext cx="7407022" cy="1200329"/>
          </a:xfrm>
          <a:prstGeom prst="rect">
            <a:avLst/>
          </a:prstGeom>
          <a:noFill/>
        </p:spPr>
        <p:txBody>
          <a:bodyPr wrap="square">
            <a:spAutoFit/>
          </a:bodyPr>
          <a:lstStyle/>
          <a:p>
            <a:r>
              <a:rPr lang="ru-RU" sz="2400" b="1" dirty="0" err="1">
                <a:solidFill>
                  <a:srgbClr val="000099"/>
                </a:solidFill>
                <a:latin typeface="Arial" panose="020B0604020202020204" pitchFamily="34" charset="0"/>
                <a:cs typeface="Arial" panose="020B0604020202020204" pitchFamily="34" charset="0"/>
              </a:rPr>
              <a:t>Се́льва</a:t>
            </a:r>
            <a:r>
              <a:rPr lang="ru-RU" sz="2400" b="1" dirty="0">
                <a:solidFill>
                  <a:srgbClr val="000099"/>
                </a:solidFill>
                <a:latin typeface="Arial" panose="020B0604020202020204" pitchFamily="34" charset="0"/>
                <a:cs typeface="Arial" panose="020B0604020202020204" pitchFamily="34" charset="0"/>
              </a:rPr>
              <a:t> (исп. </a:t>
            </a:r>
            <a:r>
              <a:rPr lang="ru-RU" sz="2400" b="1" dirty="0" err="1">
                <a:solidFill>
                  <a:srgbClr val="000099"/>
                </a:solidFill>
                <a:latin typeface="Arial" panose="020B0604020202020204" pitchFamily="34" charset="0"/>
                <a:cs typeface="Arial" panose="020B0604020202020204" pitchFamily="34" charset="0"/>
              </a:rPr>
              <a:t>selva</a:t>
            </a:r>
            <a:r>
              <a:rPr lang="ru-RU" sz="2400" b="1" dirty="0">
                <a:solidFill>
                  <a:srgbClr val="000099"/>
                </a:solidFill>
                <a:latin typeface="Arial" panose="020B0604020202020204" pitchFamily="34" charset="0"/>
                <a:cs typeface="Arial" panose="020B0604020202020204" pitchFamily="34" charset="0"/>
              </a:rPr>
              <a:t> от лат. </a:t>
            </a:r>
            <a:r>
              <a:rPr lang="ru-RU" sz="2400" b="1" dirty="0" err="1">
                <a:solidFill>
                  <a:srgbClr val="000099"/>
                </a:solidFill>
                <a:latin typeface="Arial" panose="020B0604020202020204" pitchFamily="34" charset="0"/>
                <a:cs typeface="Arial" panose="020B0604020202020204" pitchFamily="34" charset="0"/>
              </a:rPr>
              <a:t>silva</a:t>
            </a:r>
            <a:r>
              <a:rPr lang="ru-RU" sz="2400" b="1" dirty="0">
                <a:solidFill>
                  <a:srgbClr val="000099"/>
                </a:solidFill>
                <a:latin typeface="Arial" panose="020B0604020202020204" pitchFamily="34" charset="0"/>
                <a:cs typeface="Arial" panose="020B0604020202020204" pitchFamily="34" charset="0"/>
              </a:rPr>
              <a:t> — лес) — влажные экваториальные леса в Южной Америке, одни из дождевых лесов. </a:t>
            </a:r>
            <a:endParaRPr lang="en-US" sz="2400" b="1" dirty="0">
              <a:solidFill>
                <a:srgbClr val="000099"/>
              </a:solidFill>
              <a:latin typeface="Arial" panose="020B0604020202020204" pitchFamily="34" charset="0"/>
              <a:cs typeface="Arial" panose="020B0604020202020204" pitchFamily="34" charset="0"/>
            </a:endParaRPr>
          </a:p>
        </p:txBody>
      </p:sp>
      <p:pic>
        <p:nvPicPr>
          <p:cNvPr id="14" name="Рисунок 13">
            <a:extLst>
              <a:ext uri="{FF2B5EF4-FFF2-40B4-BE49-F238E27FC236}">
                <a16:creationId xmlns:a16="http://schemas.microsoft.com/office/drawing/2014/main" id="{E6D05A0E-EC2E-4D00-A4A1-FECD4075BF33}"/>
              </a:ext>
            </a:extLst>
          </p:cNvPr>
          <p:cNvPicPr>
            <a:picLocks noChangeAspect="1"/>
          </p:cNvPicPr>
          <p:nvPr/>
        </p:nvPicPr>
        <p:blipFill>
          <a:blip r:embed="rId3"/>
          <a:stretch>
            <a:fillRect/>
          </a:stretch>
        </p:blipFill>
        <p:spPr>
          <a:xfrm>
            <a:off x="228874" y="4172387"/>
            <a:ext cx="3683876" cy="2546563"/>
          </a:xfrm>
          <a:prstGeom prst="rect">
            <a:avLst/>
          </a:prstGeom>
        </p:spPr>
      </p:pic>
      <p:pic>
        <p:nvPicPr>
          <p:cNvPr id="15" name="Рисунок 14">
            <a:extLst>
              <a:ext uri="{FF2B5EF4-FFF2-40B4-BE49-F238E27FC236}">
                <a16:creationId xmlns:a16="http://schemas.microsoft.com/office/drawing/2014/main" id="{F69BF393-B906-43D9-907A-25B3B56BA1B2}"/>
              </a:ext>
            </a:extLst>
          </p:cNvPr>
          <p:cNvPicPr>
            <a:picLocks noChangeAspect="1"/>
          </p:cNvPicPr>
          <p:nvPr/>
        </p:nvPicPr>
        <p:blipFill rotWithShape="1">
          <a:blip r:embed="rId4"/>
          <a:srcRect l="2187" t="2070" r="23340" b="31263"/>
          <a:stretch/>
        </p:blipFill>
        <p:spPr>
          <a:xfrm>
            <a:off x="361344" y="866149"/>
            <a:ext cx="3550143" cy="3121572"/>
          </a:xfrm>
          <a:prstGeom prst="rect">
            <a:avLst/>
          </a:prstGeom>
        </p:spPr>
      </p:pic>
      <p:sp>
        <p:nvSpPr>
          <p:cNvPr id="18" name="TextBox 17">
            <a:extLst>
              <a:ext uri="{FF2B5EF4-FFF2-40B4-BE49-F238E27FC236}">
                <a16:creationId xmlns:a16="http://schemas.microsoft.com/office/drawing/2014/main" id="{8C39406F-5DD3-4649-99C9-26F2F614D315}"/>
              </a:ext>
            </a:extLst>
          </p:cNvPr>
          <p:cNvSpPr txBox="1"/>
          <p:nvPr/>
        </p:nvSpPr>
        <p:spPr>
          <a:xfrm>
            <a:off x="1004312" y="1958055"/>
            <a:ext cx="2509619" cy="584775"/>
          </a:xfrm>
          <a:prstGeom prst="rect">
            <a:avLst/>
          </a:prstGeom>
          <a:noFill/>
        </p:spPr>
        <p:txBody>
          <a:bodyPr wrap="square" rtlCol="0">
            <a:spAutoFit/>
          </a:bodyPr>
          <a:lstStyle/>
          <a:p>
            <a:r>
              <a:rPr lang="ru-RU" sz="3200" b="1" dirty="0">
                <a:latin typeface="Arial" panose="020B0604020202020204" pitchFamily="34" charset="0"/>
                <a:cs typeface="Arial" panose="020B0604020202020204" pitchFamily="34" charset="0"/>
              </a:rPr>
              <a:t>Амазония</a:t>
            </a:r>
            <a:endParaRPr lang="en-US" sz="3200" b="1" dirty="0">
              <a:latin typeface="Arial" panose="020B0604020202020204" pitchFamily="34" charset="0"/>
              <a:cs typeface="Arial" panose="020B0604020202020204" pitchFamily="34" charset="0"/>
            </a:endParaRPr>
          </a:p>
        </p:txBody>
      </p:sp>
      <p:pic>
        <p:nvPicPr>
          <p:cNvPr id="20" name="Рисунок 19">
            <a:extLst>
              <a:ext uri="{FF2B5EF4-FFF2-40B4-BE49-F238E27FC236}">
                <a16:creationId xmlns:a16="http://schemas.microsoft.com/office/drawing/2014/main" id="{45703D56-68F1-4A61-9FC6-4E3E29BA1DD9}"/>
              </a:ext>
            </a:extLst>
          </p:cNvPr>
          <p:cNvPicPr>
            <a:picLocks noChangeAspect="1"/>
          </p:cNvPicPr>
          <p:nvPr/>
        </p:nvPicPr>
        <p:blipFill>
          <a:blip r:embed="rId5"/>
          <a:stretch>
            <a:fillRect/>
          </a:stretch>
        </p:blipFill>
        <p:spPr>
          <a:xfrm>
            <a:off x="4048399" y="2165185"/>
            <a:ext cx="2746539" cy="2272232"/>
          </a:xfrm>
          <a:prstGeom prst="rect">
            <a:avLst/>
          </a:prstGeom>
        </p:spPr>
      </p:pic>
      <p:pic>
        <p:nvPicPr>
          <p:cNvPr id="21" name="Рисунок 20">
            <a:extLst>
              <a:ext uri="{FF2B5EF4-FFF2-40B4-BE49-F238E27FC236}">
                <a16:creationId xmlns:a16="http://schemas.microsoft.com/office/drawing/2014/main" id="{3D758971-EE95-49C2-8130-4893C284F95C}"/>
              </a:ext>
            </a:extLst>
          </p:cNvPr>
          <p:cNvPicPr>
            <a:picLocks noChangeAspect="1"/>
          </p:cNvPicPr>
          <p:nvPr/>
        </p:nvPicPr>
        <p:blipFill>
          <a:blip r:embed="rId6"/>
          <a:stretch>
            <a:fillRect/>
          </a:stretch>
        </p:blipFill>
        <p:spPr>
          <a:xfrm>
            <a:off x="6931849" y="2149420"/>
            <a:ext cx="2306744" cy="2272232"/>
          </a:xfrm>
          <a:prstGeom prst="rect">
            <a:avLst/>
          </a:prstGeom>
        </p:spPr>
      </p:pic>
      <p:pic>
        <p:nvPicPr>
          <p:cNvPr id="22" name="Рисунок 21">
            <a:extLst>
              <a:ext uri="{FF2B5EF4-FFF2-40B4-BE49-F238E27FC236}">
                <a16:creationId xmlns:a16="http://schemas.microsoft.com/office/drawing/2014/main" id="{D4B20DCB-EFDC-4D75-875E-6AD7F927A3F1}"/>
              </a:ext>
            </a:extLst>
          </p:cNvPr>
          <p:cNvPicPr>
            <a:picLocks noChangeAspect="1"/>
          </p:cNvPicPr>
          <p:nvPr/>
        </p:nvPicPr>
        <p:blipFill>
          <a:blip r:embed="rId7"/>
          <a:stretch>
            <a:fillRect/>
          </a:stretch>
        </p:blipFill>
        <p:spPr>
          <a:xfrm>
            <a:off x="9375505" y="2105950"/>
            <a:ext cx="2631662" cy="2331468"/>
          </a:xfrm>
          <a:prstGeom prst="rect">
            <a:avLst/>
          </a:prstGeom>
        </p:spPr>
      </p:pic>
      <p:sp>
        <p:nvSpPr>
          <p:cNvPr id="23" name="TextBox 22">
            <a:extLst>
              <a:ext uri="{FF2B5EF4-FFF2-40B4-BE49-F238E27FC236}">
                <a16:creationId xmlns:a16="http://schemas.microsoft.com/office/drawing/2014/main" id="{B66858D3-DEF0-4217-BFD9-860CAB61ACC7}"/>
              </a:ext>
            </a:extLst>
          </p:cNvPr>
          <p:cNvSpPr txBox="1"/>
          <p:nvPr/>
        </p:nvSpPr>
        <p:spPr>
          <a:xfrm>
            <a:off x="4725822" y="3987721"/>
            <a:ext cx="1071127" cy="461665"/>
          </a:xfrm>
          <a:prstGeom prst="rect">
            <a:avLst/>
          </a:prstGeom>
          <a:noFill/>
        </p:spPr>
        <p:txBody>
          <a:bodyPr wrap="none" rtlCol="0">
            <a:spAutoFit/>
          </a:bodyPr>
          <a:lstStyle/>
          <a:p>
            <a:r>
              <a:rPr lang="ru-RU" sz="2400" b="1" dirty="0">
                <a:solidFill>
                  <a:schemeClr val="bg1"/>
                </a:solidFill>
                <a:latin typeface="Arial" panose="020B0604020202020204" pitchFamily="34" charset="0"/>
                <a:cs typeface="Arial" panose="020B0604020202020204" pitchFamily="34" charset="0"/>
              </a:rPr>
              <a:t>Гевея</a:t>
            </a:r>
            <a:endParaRPr lang="en-US" sz="240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4A2FD07-9867-4BFC-92F6-A779D443BD2A}"/>
              </a:ext>
            </a:extLst>
          </p:cNvPr>
          <p:cNvSpPr txBox="1"/>
          <p:nvPr/>
        </p:nvSpPr>
        <p:spPr>
          <a:xfrm>
            <a:off x="7199720" y="2250443"/>
            <a:ext cx="1360956" cy="461665"/>
          </a:xfrm>
          <a:prstGeom prst="rect">
            <a:avLst/>
          </a:prstGeom>
          <a:noFill/>
        </p:spPr>
        <p:txBody>
          <a:bodyPr wrap="square" rtlCol="0">
            <a:spAutoFit/>
          </a:bodyPr>
          <a:lstStyle/>
          <a:p>
            <a:r>
              <a:rPr lang="ru-RU" sz="2400" b="1" dirty="0">
                <a:solidFill>
                  <a:schemeClr val="bg1"/>
                </a:solidFill>
                <a:latin typeface="Arial" panose="020B0604020202020204" pitchFamily="34" charset="0"/>
                <a:cs typeface="Arial" panose="020B0604020202020204" pitchFamily="34" charset="0"/>
              </a:rPr>
              <a:t>Какао</a:t>
            </a:r>
            <a:endParaRPr lang="en-US" sz="2400" b="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8688A67-A059-494E-878D-FB498974087A}"/>
              </a:ext>
            </a:extLst>
          </p:cNvPr>
          <p:cNvSpPr txBox="1"/>
          <p:nvPr/>
        </p:nvSpPr>
        <p:spPr>
          <a:xfrm>
            <a:off x="9538138" y="3941380"/>
            <a:ext cx="2228495" cy="461665"/>
          </a:xfrm>
          <a:prstGeom prst="rect">
            <a:avLst/>
          </a:prstGeom>
          <a:noFill/>
        </p:spPr>
        <p:txBody>
          <a:bodyPr wrap="none" rtlCol="0">
            <a:spAutoFit/>
          </a:bodyPr>
          <a:lstStyle/>
          <a:p>
            <a:r>
              <a:rPr lang="ru-RU" sz="2400" b="1" dirty="0" err="1">
                <a:solidFill>
                  <a:schemeClr val="bg1"/>
                </a:solidFill>
                <a:latin typeface="Arial" panose="020B0604020202020204" pitchFamily="34" charset="0"/>
                <a:cs typeface="Arial" panose="020B0604020202020204" pitchFamily="34" charset="0"/>
              </a:rPr>
              <a:t>Сейба</a:t>
            </a:r>
            <a:r>
              <a:rPr lang="ru-RU" sz="2400" b="1" dirty="0">
                <a:solidFill>
                  <a:schemeClr val="bg1"/>
                </a:solidFill>
                <a:latin typeface="Arial" panose="020B0604020202020204" pitchFamily="34" charset="0"/>
                <a:cs typeface="Arial" panose="020B0604020202020204" pitchFamily="34" charset="0"/>
              </a:rPr>
              <a:t>  - 80 м </a:t>
            </a:r>
            <a:endParaRPr lang="en-US" sz="2400" b="1" dirty="0">
              <a:solidFill>
                <a:schemeClr val="bg1"/>
              </a:solidFill>
              <a:latin typeface="Arial" panose="020B0604020202020204" pitchFamily="34" charset="0"/>
              <a:cs typeface="Arial" panose="020B0604020202020204" pitchFamily="34" charset="0"/>
            </a:endParaRPr>
          </a:p>
        </p:txBody>
      </p:sp>
      <p:pic>
        <p:nvPicPr>
          <p:cNvPr id="26" name="Рисунок 25">
            <a:extLst>
              <a:ext uri="{FF2B5EF4-FFF2-40B4-BE49-F238E27FC236}">
                <a16:creationId xmlns:a16="http://schemas.microsoft.com/office/drawing/2014/main" id="{61C86592-865F-4C93-8A1F-224C58D926D2}"/>
              </a:ext>
            </a:extLst>
          </p:cNvPr>
          <p:cNvPicPr>
            <a:picLocks noChangeAspect="1"/>
          </p:cNvPicPr>
          <p:nvPr/>
        </p:nvPicPr>
        <p:blipFill>
          <a:blip r:embed="rId8"/>
          <a:stretch>
            <a:fillRect/>
          </a:stretch>
        </p:blipFill>
        <p:spPr>
          <a:xfrm>
            <a:off x="6931849" y="4522674"/>
            <a:ext cx="2306744" cy="2196275"/>
          </a:xfrm>
          <a:prstGeom prst="rect">
            <a:avLst/>
          </a:prstGeom>
        </p:spPr>
      </p:pic>
      <p:sp>
        <p:nvSpPr>
          <p:cNvPr id="27" name="TextBox 26">
            <a:extLst>
              <a:ext uri="{FF2B5EF4-FFF2-40B4-BE49-F238E27FC236}">
                <a16:creationId xmlns:a16="http://schemas.microsoft.com/office/drawing/2014/main" id="{A7C04C95-11FE-40F5-AC98-D007EFFC8A92}"/>
              </a:ext>
            </a:extLst>
          </p:cNvPr>
          <p:cNvSpPr txBox="1"/>
          <p:nvPr/>
        </p:nvSpPr>
        <p:spPr>
          <a:xfrm>
            <a:off x="6794938" y="4449386"/>
            <a:ext cx="2585964" cy="461665"/>
          </a:xfrm>
          <a:prstGeom prst="rect">
            <a:avLst/>
          </a:prstGeom>
          <a:noFill/>
        </p:spPr>
        <p:txBody>
          <a:bodyPr wrap="none" rtlCol="0">
            <a:spAutoFit/>
          </a:bodyPr>
          <a:lstStyle/>
          <a:p>
            <a:r>
              <a:rPr lang="ru-RU" sz="2400" b="1" dirty="0">
                <a:solidFill>
                  <a:schemeClr val="bg1"/>
                </a:solidFill>
                <a:latin typeface="Arial" panose="020B0604020202020204" pitchFamily="34" charset="0"/>
                <a:cs typeface="Arial" panose="020B0604020202020204" pitchFamily="34" charset="0"/>
              </a:rPr>
              <a:t>Дынное дерево</a:t>
            </a:r>
            <a:endParaRPr lang="en-US" sz="2400" b="1" dirty="0">
              <a:solidFill>
                <a:schemeClr val="bg1"/>
              </a:solidFill>
              <a:latin typeface="Arial" panose="020B0604020202020204" pitchFamily="34" charset="0"/>
              <a:cs typeface="Arial" panose="020B0604020202020204" pitchFamily="34" charset="0"/>
            </a:endParaRPr>
          </a:p>
        </p:txBody>
      </p:sp>
      <p:pic>
        <p:nvPicPr>
          <p:cNvPr id="28" name="Рисунок 27">
            <a:extLst>
              <a:ext uri="{FF2B5EF4-FFF2-40B4-BE49-F238E27FC236}">
                <a16:creationId xmlns:a16="http://schemas.microsoft.com/office/drawing/2014/main" id="{AB0E8E4A-06F0-4A42-9B51-4F4E6B6827B3}"/>
              </a:ext>
            </a:extLst>
          </p:cNvPr>
          <p:cNvPicPr>
            <a:picLocks noChangeAspect="1"/>
          </p:cNvPicPr>
          <p:nvPr/>
        </p:nvPicPr>
        <p:blipFill>
          <a:blip r:embed="rId9"/>
          <a:stretch>
            <a:fillRect/>
          </a:stretch>
        </p:blipFill>
        <p:spPr>
          <a:xfrm>
            <a:off x="9375505" y="4538440"/>
            <a:ext cx="2587621" cy="2180510"/>
          </a:xfrm>
          <a:prstGeom prst="rect">
            <a:avLst/>
          </a:prstGeom>
        </p:spPr>
      </p:pic>
      <p:sp>
        <p:nvSpPr>
          <p:cNvPr id="29" name="TextBox 28">
            <a:extLst>
              <a:ext uri="{FF2B5EF4-FFF2-40B4-BE49-F238E27FC236}">
                <a16:creationId xmlns:a16="http://schemas.microsoft.com/office/drawing/2014/main" id="{F672837E-EE7D-47CF-9982-B1EB3DCF2AB8}"/>
              </a:ext>
            </a:extLst>
          </p:cNvPr>
          <p:cNvSpPr txBox="1"/>
          <p:nvPr/>
        </p:nvSpPr>
        <p:spPr>
          <a:xfrm>
            <a:off x="9676014" y="6177025"/>
            <a:ext cx="1390124" cy="461665"/>
          </a:xfrm>
          <a:prstGeom prst="rect">
            <a:avLst/>
          </a:prstGeom>
          <a:noFill/>
        </p:spPr>
        <p:txBody>
          <a:bodyPr wrap="none" rtlCol="0">
            <a:spAutoFit/>
          </a:bodyPr>
          <a:lstStyle/>
          <a:p>
            <a:r>
              <a:rPr lang="ru-RU" sz="2400" b="1" dirty="0" err="1">
                <a:solidFill>
                  <a:schemeClr val="bg1"/>
                </a:solidFill>
                <a:latin typeface="Arial" panose="020B0604020202020204" pitchFamily="34" charset="0"/>
                <a:cs typeface="Arial" panose="020B0604020202020204" pitchFamily="34" charset="0"/>
              </a:rPr>
              <a:t>Бальса</a:t>
            </a:r>
            <a:r>
              <a:rPr lang="ru-RU" sz="2400" b="1" dirty="0">
                <a:solidFill>
                  <a:schemeClr val="bg1"/>
                </a:solidFill>
                <a:latin typeface="Arial" panose="020B0604020202020204" pitchFamily="34" charset="0"/>
                <a:cs typeface="Arial" panose="020B0604020202020204" pitchFamily="34" charset="0"/>
              </a:rPr>
              <a:t> </a:t>
            </a:r>
            <a:endParaRPr lang="en-US" sz="2400" b="1" dirty="0">
              <a:solidFill>
                <a:schemeClr val="bg1"/>
              </a:solidFill>
              <a:latin typeface="Arial" panose="020B0604020202020204" pitchFamily="34" charset="0"/>
              <a:cs typeface="Arial" panose="020B0604020202020204" pitchFamily="34" charset="0"/>
            </a:endParaRPr>
          </a:p>
        </p:txBody>
      </p:sp>
      <p:pic>
        <p:nvPicPr>
          <p:cNvPr id="30" name="Рисунок 29">
            <a:extLst>
              <a:ext uri="{FF2B5EF4-FFF2-40B4-BE49-F238E27FC236}">
                <a16:creationId xmlns:a16="http://schemas.microsoft.com/office/drawing/2014/main" id="{E7977B2A-CB05-42C6-BF53-3DC8D6320C1E}"/>
              </a:ext>
            </a:extLst>
          </p:cNvPr>
          <p:cNvPicPr>
            <a:picLocks noChangeAspect="1"/>
          </p:cNvPicPr>
          <p:nvPr/>
        </p:nvPicPr>
        <p:blipFill>
          <a:blip r:embed="rId10"/>
          <a:stretch>
            <a:fillRect/>
          </a:stretch>
        </p:blipFill>
        <p:spPr>
          <a:xfrm>
            <a:off x="4061437" y="4538440"/>
            <a:ext cx="2746539" cy="2180509"/>
          </a:xfrm>
          <a:prstGeom prst="rect">
            <a:avLst/>
          </a:prstGeom>
        </p:spPr>
      </p:pic>
      <p:sp>
        <p:nvSpPr>
          <p:cNvPr id="31" name="TextBox 30">
            <a:extLst>
              <a:ext uri="{FF2B5EF4-FFF2-40B4-BE49-F238E27FC236}">
                <a16:creationId xmlns:a16="http://schemas.microsoft.com/office/drawing/2014/main" id="{60DD0C1A-3A5F-4FC6-B80D-D155E11B87B2}"/>
              </a:ext>
            </a:extLst>
          </p:cNvPr>
          <p:cNvSpPr txBox="1"/>
          <p:nvPr/>
        </p:nvSpPr>
        <p:spPr>
          <a:xfrm>
            <a:off x="4213259" y="6202632"/>
            <a:ext cx="1295547" cy="461665"/>
          </a:xfrm>
          <a:prstGeom prst="rect">
            <a:avLst/>
          </a:prstGeom>
          <a:noFill/>
        </p:spPr>
        <p:txBody>
          <a:bodyPr wrap="none" rtlCol="0">
            <a:spAutoFit/>
          </a:bodyPr>
          <a:lstStyle/>
          <a:p>
            <a:r>
              <a:rPr lang="ru-RU" sz="2400" b="1" dirty="0">
                <a:solidFill>
                  <a:schemeClr val="bg1"/>
                </a:solidFill>
                <a:latin typeface="Arial" panose="020B0604020202020204" pitchFamily="34" charset="0"/>
                <a:cs typeface="Arial" panose="020B0604020202020204" pitchFamily="34" charset="0"/>
              </a:rPr>
              <a:t>Лианы </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1356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3CD1F763-0C8A-486C-9510-A17040B8FCF2}"/>
              </a:ext>
            </a:extLst>
          </p:cNvPr>
          <p:cNvPicPr>
            <a:picLocks noChangeAspect="1"/>
          </p:cNvPicPr>
          <p:nvPr/>
        </p:nvPicPr>
        <p:blipFill>
          <a:blip r:embed="rId3"/>
          <a:stretch>
            <a:fillRect/>
          </a:stretch>
        </p:blipFill>
        <p:spPr>
          <a:xfrm>
            <a:off x="182217" y="779428"/>
            <a:ext cx="3094383" cy="1966938"/>
          </a:xfrm>
          <a:prstGeom prst="rect">
            <a:avLst/>
          </a:prstGeom>
        </p:spPr>
      </p:pic>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Зона экваториальных лесов</a:t>
            </a:r>
            <a:endParaRPr sz="4400" b="1" dirty="0">
              <a:solidFill>
                <a:schemeClr val="bg1"/>
              </a:solidFill>
              <a:latin typeface="Arial" pitchFamily="34" charset="0"/>
              <a:cs typeface="Arial" pitchFamily="34" charset="0"/>
            </a:endParaRPr>
          </a:p>
        </p:txBody>
      </p:sp>
      <p:sp>
        <p:nvSpPr>
          <p:cNvPr id="20" name="TextBox 19">
            <a:extLst>
              <a:ext uri="{FF2B5EF4-FFF2-40B4-BE49-F238E27FC236}">
                <a16:creationId xmlns:a16="http://schemas.microsoft.com/office/drawing/2014/main" id="{4DB010EE-E24E-4DC8-83BC-998A47724752}"/>
              </a:ext>
            </a:extLst>
          </p:cNvPr>
          <p:cNvSpPr txBox="1"/>
          <p:nvPr/>
        </p:nvSpPr>
        <p:spPr>
          <a:xfrm>
            <a:off x="1702333" y="2217577"/>
            <a:ext cx="1431235" cy="400110"/>
          </a:xfrm>
          <a:prstGeom prst="rect">
            <a:avLst/>
          </a:prstGeom>
          <a:solidFill>
            <a:schemeClr val="bg1"/>
          </a:solidFill>
        </p:spPr>
        <p:txBody>
          <a:bodyPr wrap="square">
            <a:spAutoFit/>
          </a:bodyPr>
          <a:lstStyle/>
          <a:p>
            <a:r>
              <a:rPr lang="ru-RU" sz="2000" b="1" dirty="0">
                <a:latin typeface="Arial" panose="020B0604020202020204" pitchFamily="34" charset="0"/>
                <a:cs typeface="Arial" panose="020B0604020202020204" pitchFamily="34" charset="0"/>
              </a:rPr>
              <a:t>Жук-слон</a:t>
            </a:r>
            <a:endParaRPr lang="en-US" sz="2000" b="1" dirty="0">
              <a:latin typeface="Arial" panose="020B0604020202020204" pitchFamily="34" charset="0"/>
              <a:cs typeface="Arial" panose="020B0604020202020204" pitchFamily="34" charset="0"/>
            </a:endParaRPr>
          </a:p>
        </p:txBody>
      </p:sp>
      <p:pic>
        <p:nvPicPr>
          <p:cNvPr id="14" name="Рисунок 13">
            <a:extLst>
              <a:ext uri="{FF2B5EF4-FFF2-40B4-BE49-F238E27FC236}">
                <a16:creationId xmlns:a16="http://schemas.microsoft.com/office/drawing/2014/main" id="{0E5CB06D-2848-4B13-BDA0-1B332F7BA2AF}"/>
              </a:ext>
            </a:extLst>
          </p:cNvPr>
          <p:cNvPicPr>
            <a:picLocks noChangeAspect="1"/>
          </p:cNvPicPr>
          <p:nvPr/>
        </p:nvPicPr>
        <p:blipFill>
          <a:blip r:embed="rId4"/>
          <a:stretch>
            <a:fillRect/>
          </a:stretch>
        </p:blipFill>
        <p:spPr>
          <a:xfrm>
            <a:off x="173968" y="2788657"/>
            <a:ext cx="3102632" cy="2041292"/>
          </a:xfrm>
          <a:prstGeom prst="rect">
            <a:avLst/>
          </a:prstGeom>
        </p:spPr>
      </p:pic>
      <p:pic>
        <p:nvPicPr>
          <p:cNvPr id="16" name="Рисунок 15">
            <a:extLst>
              <a:ext uri="{FF2B5EF4-FFF2-40B4-BE49-F238E27FC236}">
                <a16:creationId xmlns:a16="http://schemas.microsoft.com/office/drawing/2014/main" id="{476E003D-3659-43A0-AF55-94AECE5B1967}"/>
              </a:ext>
            </a:extLst>
          </p:cNvPr>
          <p:cNvPicPr>
            <a:picLocks noChangeAspect="1"/>
          </p:cNvPicPr>
          <p:nvPr/>
        </p:nvPicPr>
        <p:blipFill>
          <a:blip r:embed="rId5"/>
          <a:stretch>
            <a:fillRect/>
          </a:stretch>
        </p:blipFill>
        <p:spPr>
          <a:xfrm>
            <a:off x="3377721" y="755656"/>
            <a:ext cx="3011488" cy="1972762"/>
          </a:xfrm>
          <a:prstGeom prst="rect">
            <a:avLst/>
          </a:prstGeom>
        </p:spPr>
      </p:pic>
      <p:sp>
        <p:nvSpPr>
          <p:cNvPr id="25" name="TextBox 24">
            <a:extLst>
              <a:ext uri="{FF2B5EF4-FFF2-40B4-BE49-F238E27FC236}">
                <a16:creationId xmlns:a16="http://schemas.microsoft.com/office/drawing/2014/main" id="{C5B77083-55CC-4799-B92D-DDEAAB926920}"/>
              </a:ext>
            </a:extLst>
          </p:cNvPr>
          <p:cNvSpPr txBox="1"/>
          <p:nvPr/>
        </p:nvSpPr>
        <p:spPr>
          <a:xfrm>
            <a:off x="4907572" y="2298818"/>
            <a:ext cx="1439728" cy="400110"/>
          </a:xfrm>
          <a:prstGeom prst="rect">
            <a:avLst/>
          </a:prstGeom>
          <a:solidFill>
            <a:schemeClr val="bg1"/>
          </a:solidFill>
        </p:spPr>
        <p:txBody>
          <a:bodyPr wrap="square">
            <a:spAutoFit/>
          </a:bodyPr>
          <a:lstStyle/>
          <a:p>
            <a:r>
              <a:rPr lang="ru-RU" sz="2000" b="1" dirty="0">
                <a:latin typeface="Arial" panose="020B0604020202020204" pitchFamily="34" charset="0"/>
                <a:cs typeface="Arial" panose="020B0604020202020204" pitchFamily="34" charset="0"/>
              </a:rPr>
              <a:t>Дровосек</a:t>
            </a:r>
            <a:endParaRPr lang="en-US" sz="2000" b="1" dirty="0">
              <a:latin typeface="Arial" panose="020B0604020202020204" pitchFamily="34" charset="0"/>
              <a:cs typeface="Arial" panose="020B0604020202020204" pitchFamily="34" charset="0"/>
            </a:endParaRPr>
          </a:p>
        </p:txBody>
      </p:sp>
      <p:pic>
        <p:nvPicPr>
          <p:cNvPr id="18" name="Рисунок 17">
            <a:extLst>
              <a:ext uri="{FF2B5EF4-FFF2-40B4-BE49-F238E27FC236}">
                <a16:creationId xmlns:a16="http://schemas.microsoft.com/office/drawing/2014/main" id="{6B66C91A-C759-48E5-91EF-1F67186A1955}"/>
              </a:ext>
            </a:extLst>
          </p:cNvPr>
          <p:cNvPicPr>
            <a:picLocks noChangeAspect="1"/>
          </p:cNvPicPr>
          <p:nvPr/>
        </p:nvPicPr>
        <p:blipFill>
          <a:blip r:embed="rId6"/>
          <a:stretch>
            <a:fillRect/>
          </a:stretch>
        </p:blipFill>
        <p:spPr>
          <a:xfrm>
            <a:off x="3377722" y="2797771"/>
            <a:ext cx="3011488" cy="2041292"/>
          </a:xfrm>
          <a:prstGeom prst="rect">
            <a:avLst/>
          </a:prstGeom>
        </p:spPr>
      </p:pic>
      <p:sp>
        <p:nvSpPr>
          <p:cNvPr id="28" name="TextBox 27">
            <a:extLst>
              <a:ext uri="{FF2B5EF4-FFF2-40B4-BE49-F238E27FC236}">
                <a16:creationId xmlns:a16="http://schemas.microsoft.com/office/drawing/2014/main" id="{61476273-ADDA-47B5-99AB-56B11ACDE381}"/>
              </a:ext>
            </a:extLst>
          </p:cNvPr>
          <p:cNvSpPr txBox="1"/>
          <p:nvPr/>
        </p:nvSpPr>
        <p:spPr>
          <a:xfrm>
            <a:off x="3598233" y="4381952"/>
            <a:ext cx="1808654" cy="400110"/>
          </a:xfrm>
          <a:prstGeom prst="rect">
            <a:avLst/>
          </a:prstGeom>
          <a:solidFill>
            <a:schemeClr val="bg1"/>
          </a:solidFill>
        </p:spPr>
        <p:txBody>
          <a:bodyPr wrap="square">
            <a:spAutoFit/>
          </a:bodyPr>
          <a:lstStyle/>
          <a:p>
            <a:r>
              <a:rPr lang="ru-RU" sz="2000" b="1" dirty="0">
                <a:latin typeface="Arial" panose="020B0604020202020204" pitchFamily="34" charset="0"/>
                <a:cs typeface="Arial" panose="020B0604020202020204" pitchFamily="34" charset="0"/>
              </a:rPr>
              <a:t>Жук-голиаф</a:t>
            </a:r>
            <a:endParaRPr lang="en-US" sz="2000" b="1"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DF55988C-0076-4BDF-A643-DF344B9C1437}"/>
              </a:ext>
            </a:extLst>
          </p:cNvPr>
          <p:cNvSpPr txBox="1"/>
          <p:nvPr/>
        </p:nvSpPr>
        <p:spPr>
          <a:xfrm>
            <a:off x="1446606" y="4381952"/>
            <a:ext cx="1686962" cy="400110"/>
          </a:xfrm>
          <a:prstGeom prst="rect">
            <a:avLst/>
          </a:prstGeom>
          <a:solidFill>
            <a:schemeClr val="bg1"/>
          </a:solidFill>
        </p:spPr>
        <p:txBody>
          <a:bodyPr wrap="square">
            <a:spAutoFit/>
          </a:bodyPr>
          <a:lstStyle/>
          <a:p>
            <a:r>
              <a:rPr lang="ru-RU" sz="2000" b="1" dirty="0" err="1">
                <a:latin typeface="Arial" panose="020B0604020202020204" pitchFamily="34" charset="0"/>
                <a:cs typeface="Arial" panose="020B0604020202020204" pitchFamily="34" charset="0"/>
              </a:rPr>
              <a:t>Крупнозуб</a:t>
            </a:r>
            <a:endParaRPr lang="en-US" sz="2000" b="1" dirty="0">
              <a:latin typeface="Arial" panose="020B0604020202020204" pitchFamily="34" charset="0"/>
              <a:cs typeface="Arial" panose="020B0604020202020204" pitchFamily="34" charset="0"/>
            </a:endParaRPr>
          </a:p>
        </p:txBody>
      </p:sp>
      <p:pic>
        <p:nvPicPr>
          <p:cNvPr id="23" name="Рисунок 22">
            <a:extLst>
              <a:ext uri="{FF2B5EF4-FFF2-40B4-BE49-F238E27FC236}">
                <a16:creationId xmlns:a16="http://schemas.microsoft.com/office/drawing/2014/main" id="{FD2E08FF-2565-4741-9D5D-C126AF9B855E}"/>
              </a:ext>
            </a:extLst>
          </p:cNvPr>
          <p:cNvPicPr>
            <a:picLocks noChangeAspect="1"/>
          </p:cNvPicPr>
          <p:nvPr/>
        </p:nvPicPr>
        <p:blipFill>
          <a:blip r:embed="rId7"/>
          <a:stretch>
            <a:fillRect/>
          </a:stretch>
        </p:blipFill>
        <p:spPr>
          <a:xfrm>
            <a:off x="6490332" y="756479"/>
            <a:ext cx="3011488" cy="1989887"/>
          </a:xfrm>
          <a:prstGeom prst="rect">
            <a:avLst/>
          </a:prstGeom>
        </p:spPr>
      </p:pic>
      <p:sp>
        <p:nvSpPr>
          <p:cNvPr id="24" name="TextBox 23">
            <a:extLst>
              <a:ext uri="{FF2B5EF4-FFF2-40B4-BE49-F238E27FC236}">
                <a16:creationId xmlns:a16="http://schemas.microsoft.com/office/drawing/2014/main" id="{2661DF08-8B5E-4F11-ABA3-AB25F9BDDD15}"/>
              </a:ext>
            </a:extLst>
          </p:cNvPr>
          <p:cNvSpPr txBox="1"/>
          <p:nvPr/>
        </p:nvSpPr>
        <p:spPr>
          <a:xfrm>
            <a:off x="7464378" y="773604"/>
            <a:ext cx="2037442" cy="404625"/>
          </a:xfrm>
          <a:prstGeom prst="rect">
            <a:avLst/>
          </a:prstGeom>
          <a:solidFill>
            <a:schemeClr val="bg1"/>
          </a:solidFill>
        </p:spPr>
        <p:txBody>
          <a:bodyPr wrap="square" rtlCol="0">
            <a:spAutoFit/>
          </a:bodyPr>
          <a:lstStyle/>
          <a:p>
            <a:r>
              <a:rPr lang="ru-RU" sz="2000" b="1" dirty="0">
                <a:latin typeface="Arial" panose="020B0604020202020204" pitchFamily="34" charset="0"/>
                <a:cs typeface="Arial" panose="020B0604020202020204" pitchFamily="34" charset="0"/>
              </a:rPr>
              <a:t>Водяной  клоп</a:t>
            </a:r>
            <a:endParaRPr lang="en-US" sz="2000" b="1" dirty="0">
              <a:latin typeface="Arial" panose="020B0604020202020204" pitchFamily="34" charset="0"/>
              <a:cs typeface="Arial" panose="020B0604020202020204" pitchFamily="34" charset="0"/>
            </a:endParaRPr>
          </a:p>
        </p:txBody>
      </p:sp>
      <p:pic>
        <p:nvPicPr>
          <p:cNvPr id="26" name="Рисунок 25">
            <a:extLst>
              <a:ext uri="{FF2B5EF4-FFF2-40B4-BE49-F238E27FC236}">
                <a16:creationId xmlns:a16="http://schemas.microsoft.com/office/drawing/2014/main" id="{14FA8698-1F9D-48C3-A02B-E2DA9D61AD03}"/>
              </a:ext>
            </a:extLst>
          </p:cNvPr>
          <p:cNvPicPr>
            <a:picLocks noChangeAspect="1"/>
          </p:cNvPicPr>
          <p:nvPr/>
        </p:nvPicPr>
        <p:blipFill>
          <a:blip r:embed="rId8"/>
          <a:stretch>
            <a:fillRect/>
          </a:stretch>
        </p:blipFill>
        <p:spPr>
          <a:xfrm>
            <a:off x="6573227" y="2863933"/>
            <a:ext cx="3029714" cy="1890739"/>
          </a:xfrm>
          <a:prstGeom prst="rect">
            <a:avLst/>
          </a:prstGeom>
        </p:spPr>
      </p:pic>
      <p:pic>
        <p:nvPicPr>
          <p:cNvPr id="27" name="Рисунок 26">
            <a:extLst>
              <a:ext uri="{FF2B5EF4-FFF2-40B4-BE49-F238E27FC236}">
                <a16:creationId xmlns:a16="http://schemas.microsoft.com/office/drawing/2014/main" id="{393185AC-7999-43EE-AF94-542F9E91DFD8}"/>
              </a:ext>
            </a:extLst>
          </p:cNvPr>
          <p:cNvPicPr>
            <a:picLocks noChangeAspect="1"/>
          </p:cNvPicPr>
          <p:nvPr/>
        </p:nvPicPr>
        <p:blipFill>
          <a:blip r:embed="rId9"/>
          <a:stretch>
            <a:fillRect/>
          </a:stretch>
        </p:blipFill>
        <p:spPr>
          <a:xfrm>
            <a:off x="3377721" y="4912434"/>
            <a:ext cx="3011487" cy="1742023"/>
          </a:xfrm>
          <a:prstGeom prst="rect">
            <a:avLst/>
          </a:prstGeom>
        </p:spPr>
      </p:pic>
      <p:sp>
        <p:nvSpPr>
          <p:cNvPr id="29" name="TextBox 28">
            <a:extLst>
              <a:ext uri="{FF2B5EF4-FFF2-40B4-BE49-F238E27FC236}">
                <a16:creationId xmlns:a16="http://schemas.microsoft.com/office/drawing/2014/main" id="{94DB0B97-2062-4260-AF70-CC2076AF12FB}"/>
              </a:ext>
            </a:extLst>
          </p:cNvPr>
          <p:cNvSpPr txBox="1"/>
          <p:nvPr/>
        </p:nvSpPr>
        <p:spPr>
          <a:xfrm>
            <a:off x="4645946" y="6353457"/>
            <a:ext cx="1658083" cy="400110"/>
          </a:xfrm>
          <a:prstGeom prst="rect">
            <a:avLst/>
          </a:prstGeom>
          <a:noFill/>
        </p:spPr>
        <p:txBody>
          <a:bodyPr wrap="none" rtlCol="0">
            <a:spAutoFit/>
          </a:bodyPr>
          <a:lstStyle/>
          <a:p>
            <a:r>
              <a:rPr lang="ru-RU" sz="2000" b="1" dirty="0"/>
              <a:t>Паук - скакун</a:t>
            </a:r>
            <a:endParaRPr lang="en-US" sz="2000" b="1" dirty="0"/>
          </a:p>
        </p:txBody>
      </p:sp>
      <p:pic>
        <p:nvPicPr>
          <p:cNvPr id="31" name="Рисунок 30">
            <a:extLst>
              <a:ext uri="{FF2B5EF4-FFF2-40B4-BE49-F238E27FC236}">
                <a16:creationId xmlns:a16="http://schemas.microsoft.com/office/drawing/2014/main" id="{81083C41-25E3-4B24-9482-FF312C2E9473}"/>
              </a:ext>
            </a:extLst>
          </p:cNvPr>
          <p:cNvPicPr>
            <a:picLocks noChangeAspect="1"/>
          </p:cNvPicPr>
          <p:nvPr/>
        </p:nvPicPr>
        <p:blipFill>
          <a:blip r:embed="rId10"/>
          <a:stretch>
            <a:fillRect/>
          </a:stretch>
        </p:blipFill>
        <p:spPr>
          <a:xfrm>
            <a:off x="173969" y="4888119"/>
            <a:ext cx="3102632" cy="1742023"/>
          </a:xfrm>
          <a:prstGeom prst="rect">
            <a:avLst/>
          </a:prstGeom>
        </p:spPr>
      </p:pic>
      <p:sp>
        <p:nvSpPr>
          <p:cNvPr id="38" name="TextBox 37">
            <a:extLst>
              <a:ext uri="{FF2B5EF4-FFF2-40B4-BE49-F238E27FC236}">
                <a16:creationId xmlns:a16="http://schemas.microsoft.com/office/drawing/2014/main" id="{51BDDC8E-6F37-4D36-9D31-6B750273FFDD}"/>
              </a:ext>
            </a:extLst>
          </p:cNvPr>
          <p:cNvSpPr txBox="1"/>
          <p:nvPr/>
        </p:nvSpPr>
        <p:spPr>
          <a:xfrm>
            <a:off x="478667" y="6153402"/>
            <a:ext cx="1946481" cy="400110"/>
          </a:xfrm>
          <a:prstGeom prst="rect">
            <a:avLst/>
          </a:prstGeom>
          <a:solidFill>
            <a:schemeClr val="bg1"/>
          </a:solidFill>
        </p:spPr>
        <p:txBody>
          <a:bodyPr wrap="square">
            <a:spAutoFit/>
          </a:bodyPr>
          <a:lstStyle/>
          <a:p>
            <a:r>
              <a:rPr lang="ru-RU" sz="2000" b="1" dirty="0">
                <a:latin typeface="Arial" panose="020B0604020202020204" pitchFamily="34" charset="0"/>
                <a:cs typeface="Arial" panose="020B0604020202020204" pitchFamily="34" charset="0"/>
              </a:rPr>
              <a:t>Паук-птицеед</a:t>
            </a:r>
            <a:endParaRPr lang="en-US" sz="2000" b="1" dirty="0">
              <a:latin typeface="Arial" panose="020B0604020202020204" pitchFamily="34" charset="0"/>
              <a:cs typeface="Arial" panose="020B0604020202020204" pitchFamily="34" charset="0"/>
            </a:endParaRPr>
          </a:p>
        </p:txBody>
      </p:sp>
      <p:pic>
        <p:nvPicPr>
          <p:cNvPr id="39" name="Рисунок 38">
            <a:extLst>
              <a:ext uri="{FF2B5EF4-FFF2-40B4-BE49-F238E27FC236}">
                <a16:creationId xmlns:a16="http://schemas.microsoft.com/office/drawing/2014/main" id="{EFAD8E6F-112D-4251-AF72-E41F65781267}"/>
              </a:ext>
            </a:extLst>
          </p:cNvPr>
          <p:cNvPicPr>
            <a:picLocks noChangeAspect="1"/>
          </p:cNvPicPr>
          <p:nvPr/>
        </p:nvPicPr>
        <p:blipFill>
          <a:blip r:embed="rId11"/>
          <a:stretch>
            <a:fillRect/>
          </a:stretch>
        </p:blipFill>
        <p:spPr>
          <a:xfrm>
            <a:off x="6490328" y="4818977"/>
            <a:ext cx="3029714" cy="1835480"/>
          </a:xfrm>
          <a:prstGeom prst="rect">
            <a:avLst/>
          </a:prstGeom>
        </p:spPr>
      </p:pic>
      <p:sp>
        <p:nvSpPr>
          <p:cNvPr id="41" name="TextBox 40">
            <a:extLst>
              <a:ext uri="{FF2B5EF4-FFF2-40B4-BE49-F238E27FC236}">
                <a16:creationId xmlns:a16="http://schemas.microsoft.com/office/drawing/2014/main" id="{679AF9B9-4D04-4F8C-B211-06EC45C9089E}"/>
              </a:ext>
            </a:extLst>
          </p:cNvPr>
          <p:cNvSpPr txBox="1"/>
          <p:nvPr/>
        </p:nvSpPr>
        <p:spPr>
          <a:xfrm>
            <a:off x="8297154" y="4872239"/>
            <a:ext cx="1222888" cy="400110"/>
          </a:xfrm>
          <a:prstGeom prst="rect">
            <a:avLst/>
          </a:prstGeom>
          <a:solidFill>
            <a:schemeClr val="bg1"/>
          </a:solidFill>
        </p:spPr>
        <p:txBody>
          <a:bodyPr wrap="square">
            <a:spAutoFit/>
          </a:bodyPr>
          <a:lstStyle/>
          <a:p>
            <a:r>
              <a:rPr lang="ru-RU" sz="2000" b="1" dirty="0" err="1">
                <a:latin typeface="Arial" panose="020B0604020202020204" pitchFamily="34" charset="0"/>
                <a:cs typeface="Arial" panose="020B0604020202020204" pitchFamily="34" charset="0"/>
              </a:rPr>
              <a:t>Калиго</a:t>
            </a:r>
            <a:endParaRPr lang="en-US" sz="2000" b="1"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93BA0C58-83C0-4E2B-91F4-854836DAFC91}"/>
              </a:ext>
            </a:extLst>
          </p:cNvPr>
          <p:cNvSpPr txBox="1"/>
          <p:nvPr/>
        </p:nvSpPr>
        <p:spPr>
          <a:xfrm>
            <a:off x="6813529" y="2911370"/>
            <a:ext cx="2593603" cy="400110"/>
          </a:xfrm>
          <a:prstGeom prst="rect">
            <a:avLst/>
          </a:prstGeom>
          <a:solidFill>
            <a:schemeClr val="bg1"/>
          </a:solidFill>
        </p:spPr>
        <p:txBody>
          <a:bodyPr wrap="square">
            <a:spAutoFit/>
          </a:bodyPr>
          <a:lstStyle/>
          <a:p>
            <a:r>
              <a:rPr lang="ru-RU" sz="2000" b="1" dirty="0">
                <a:latin typeface="Arial" panose="020B0604020202020204" pitchFamily="34" charset="0"/>
                <a:cs typeface="Arial" panose="020B0604020202020204" pitchFamily="34" charset="0"/>
              </a:rPr>
              <a:t>Совка </a:t>
            </a:r>
            <a:r>
              <a:rPr lang="ru-RU" sz="2000" b="1" dirty="0" err="1">
                <a:latin typeface="Arial" panose="020B0604020202020204" pitchFamily="34" charset="0"/>
                <a:cs typeface="Arial" panose="020B0604020202020204" pitchFamily="34" charset="0"/>
              </a:rPr>
              <a:t>агриппина</a:t>
            </a:r>
            <a:endParaRPr lang="en-US" sz="2000" b="1" dirty="0">
              <a:latin typeface="Arial" panose="020B0604020202020204" pitchFamily="34" charset="0"/>
              <a:cs typeface="Arial" panose="020B0604020202020204" pitchFamily="34" charset="0"/>
            </a:endParaRPr>
          </a:p>
        </p:txBody>
      </p:sp>
      <p:pic>
        <p:nvPicPr>
          <p:cNvPr id="44" name="Рисунок 43">
            <a:extLst>
              <a:ext uri="{FF2B5EF4-FFF2-40B4-BE49-F238E27FC236}">
                <a16:creationId xmlns:a16="http://schemas.microsoft.com/office/drawing/2014/main" id="{E33005A6-8A32-4EA4-9C0E-8507469BE84D}"/>
              </a:ext>
            </a:extLst>
          </p:cNvPr>
          <p:cNvPicPr>
            <a:picLocks noChangeAspect="1"/>
          </p:cNvPicPr>
          <p:nvPr/>
        </p:nvPicPr>
        <p:blipFill>
          <a:blip r:embed="rId12"/>
          <a:stretch>
            <a:fillRect/>
          </a:stretch>
        </p:blipFill>
        <p:spPr>
          <a:xfrm>
            <a:off x="9602941" y="773605"/>
            <a:ext cx="2415091" cy="1925324"/>
          </a:xfrm>
          <a:prstGeom prst="rect">
            <a:avLst/>
          </a:prstGeom>
        </p:spPr>
      </p:pic>
      <p:pic>
        <p:nvPicPr>
          <p:cNvPr id="45" name="Рисунок 44">
            <a:extLst>
              <a:ext uri="{FF2B5EF4-FFF2-40B4-BE49-F238E27FC236}">
                <a16:creationId xmlns:a16="http://schemas.microsoft.com/office/drawing/2014/main" id="{B78F2C3C-D9EC-486D-99D6-2A628E265EC4}"/>
              </a:ext>
            </a:extLst>
          </p:cNvPr>
          <p:cNvPicPr>
            <a:picLocks noChangeAspect="1"/>
          </p:cNvPicPr>
          <p:nvPr/>
        </p:nvPicPr>
        <p:blipFill>
          <a:blip r:embed="rId13"/>
          <a:stretch>
            <a:fillRect/>
          </a:stretch>
        </p:blipFill>
        <p:spPr>
          <a:xfrm>
            <a:off x="9621160" y="2840769"/>
            <a:ext cx="2415090" cy="1890740"/>
          </a:xfrm>
          <a:prstGeom prst="rect">
            <a:avLst/>
          </a:prstGeom>
        </p:spPr>
      </p:pic>
      <p:pic>
        <p:nvPicPr>
          <p:cNvPr id="46" name="Рисунок 45">
            <a:extLst>
              <a:ext uri="{FF2B5EF4-FFF2-40B4-BE49-F238E27FC236}">
                <a16:creationId xmlns:a16="http://schemas.microsoft.com/office/drawing/2014/main" id="{7F757EF3-BFE7-4297-86D9-ACB455CD0097}"/>
              </a:ext>
            </a:extLst>
          </p:cNvPr>
          <p:cNvPicPr>
            <a:picLocks noChangeAspect="1"/>
          </p:cNvPicPr>
          <p:nvPr/>
        </p:nvPicPr>
        <p:blipFill>
          <a:blip r:embed="rId14"/>
          <a:stretch>
            <a:fillRect/>
          </a:stretch>
        </p:blipFill>
        <p:spPr>
          <a:xfrm>
            <a:off x="9615287" y="4854557"/>
            <a:ext cx="2415090" cy="1799899"/>
          </a:xfrm>
          <a:prstGeom prst="rect">
            <a:avLst/>
          </a:prstGeom>
        </p:spPr>
      </p:pic>
      <p:sp>
        <p:nvSpPr>
          <p:cNvPr id="48" name="TextBox 47">
            <a:extLst>
              <a:ext uri="{FF2B5EF4-FFF2-40B4-BE49-F238E27FC236}">
                <a16:creationId xmlns:a16="http://schemas.microsoft.com/office/drawing/2014/main" id="{823A564A-6CB4-48CA-87C7-AABDEF651904}"/>
              </a:ext>
            </a:extLst>
          </p:cNvPr>
          <p:cNvSpPr txBox="1"/>
          <p:nvPr/>
        </p:nvSpPr>
        <p:spPr>
          <a:xfrm>
            <a:off x="9773638" y="4212674"/>
            <a:ext cx="1553229" cy="400110"/>
          </a:xfrm>
          <a:prstGeom prst="rect">
            <a:avLst/>
          </a:prstGeom>
          <a:noFill/>
        </p:spPr>
        <p:txBody>
          <a:bodyPr wrap="square">
            <a:spAutoFit/>
          </a:bodyPr>
          <a:lstStyle/>
          <a:p>
            <a:r>
              <a:rPr lang="ru-RU" sz="2000" b="1" dirty="0">
                <a:latin typeface="Arial" panose="020B0604020202020204" pitchFamily="34" charset="0"/>
                <a:cs typeface="Arial" panose="020B0604020202020204" pitchFamily="34" charset="0"/>
              </a:rPr>
              <a:t>Колибри</a:t>
            </a:r>
            <a:endParaRPr lang="en-US" sz="2000" b="1"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09B08187-E6CB-4427-BA9E-CF9E4E70C1B5}"/>
              </a:ext>
            </a:extLst>
          </p:cNvPr>
          <p:cNvSpPr txBox="1"/>
          <p:nvPr/>
        </p:nvSpPr>
        <p:spPr>
          <a:xfrm>
            <a:off x="9773638" y="2238977"/>
            <a:ext cx="940745" cy="400110"/>
          </a:xfrm>
          <a:prstGeom prst="rect">
            <a:avLst/>
          </a:prstGeom>
          <a:solidFill>
            <a:schemeClr val="bg1"/>
          </a:solidFill>
        </p:spPr>
        <p:txBody>
          <a:bodyPr wrap="square">
            <a:spAutoFit/>
          </a:bodyPr>
          <a:lstStyle/>
          <a:p>
            <a:r>
              <a:rPr lang="ru-RU" sz="2000" b="1" dirty="0">
                <a:latin typeface="Arial" panose="020B0604020202020204" pitchFamily="34" charset="0"/>
                <a:cs typeface="Arial" panose="020B0604020202020204" pitchFamily="34" charset="0"/>
              </a:rPr>
              <a:t>Тукан</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4318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Зона экваториальных лесов</a:t>
            </a:r>
            <a:endParaRPr sz="4400" b="1" dirty="0">
              <a:solidFill>
                <a:schemeClr val="bg1"/>
              </a:solidFill>
              <a:latin typeface="Arial" pitchFamily="34" charset="0"/>
              <a:cs typeface="Arial" pitchFamily="34" charset="0"/>
            </a:endParaRPr>
          </a:p>
        </p:txBody>
      </p:sp>
      <p:pic>
        <p:nvPicPr>
          <p:cNvPr id="2" name="Рисунок 1">
            <a:extLst>
              <a:ext uri="{FF2B5EF4-FFF2-40B4-BE49-F238E27FC236}">
                <a16:creationId xmlns:a16="http://schemas.microsoft.com/office/drawing/2014/main" id="{73D4A202-6092-4E8E-ABC9-99E0987431A2}"/>
              </a:ext>
            </a:extLst>
          </p:cNvPr>
          <p:cNvPicPr>
            <a:picLocks noChangeAspect="1"/>
          </p:cNvPicPr>
          <p:nvPr/>
        </p:nvPicPr>
        <p:blipFill>
          <a:blip r:embed="rId3"/>
          <a:stretch>
            <a:fillRect/>
          </a:stretch>
        </p:blipFill>
        <p:spPr>
          <a:xfrm>
            <a:off x="363556" y="697833"/>
            <a:ext cx="3346132" cy="4213218"/>
          </a:xfrm>
          <a:prstGeom prst="rect">
            <a:avLst/>
          </a:prstGeom>
        </p:spPr>
      </p:pic>
      <p:sp>
        <p:nvSpPr>
          <p:cNvPr id="4" name="TextBox 3">
            <a:extLst>
              <a:ext uri="{FF2B5EF4-FFF2-40B4-BE49-F238E27FC236}">
                <a16:creationId xmlns:a16="http://schemas.microsoft.com/office/drawing/2014/main" id="{96CA5F27-4913-43AB-8B0B-672D0946B760}"/>
              </a:ext>
            </a:extLst>
          </p:cNvPr>
          <p:cNvSpPr txBox="1"/>
          <p:nvPr/>
        </p:nvSpPr>
        <p:spPr>
          <a:xfrm>
            <a:off x="301569" y="3863183"/>
            <a:ext cx="3346133" cy="923330"/>
          </a:xfrm>
          <a:prstGeom prst="rect">
            <a:avLst/>
          </a:prstGeom>
          <a:solidFill>
            <a:schemeClr val="bg1"/>
          </a:solidFill>
        </p:spPr>
        <p:txBody>
          <a:bodyPr wrap="square" rtlCol="0">
            <a:spAutoFit/>
          </a:bodyPr>
          <a:lstStyle/>
          <a:p>
            <a:r>
              <a:rPr lang="ru-RU" b="1" i="1" dirty="0">
                <a:latin typeface="Arial" panose="020B0604020202020204" pitchFamily="34" charset="0"/>
                <a:cs typeface="Arial" panose="020B0604020202020204" pitchFamily="34" charset="0"/>
              </a:rPr>
              <a:t>Латеритные – красно-желтые, богатые соединениями железа</a:t>
            </a:r>
            <a:endParaRPr lang="en-US" b="1" i="1"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63613617-B2FD-4660-B91E-671A4A376382}"/>
              </a:ext>
            </a:extLst>
          </p:cNvPr>
          <p:cNvPicPr>
            <a:picLocks noChangeAspect="1"/>
          </p:cNvPicPr>
          <p:nvPr/>
        </p:nvPicPr>
        <p:blipFill>
          <a:blip r:embed="rId4"/>
          <a:stretch>
            <a:fillRect/>
          </a:stretch>
        </p:blipFill>
        <p:spPr>
          <a:xfrm>
            <a:off x="363556" y="4786513"/>
            <a:ext cx="3284146" cy="1914525"/>
          </a:xfrm>
          <a:prstGeom prst="rect">
            <a:avLst/>
          </a:prstGeom>
        </p:spPr>
      </p:pic>
      <p:cxnSp>
        <p:nvCxnSpPr>
          <p:cNvPr id="7" name="Прямая соединительная линия 6">
            <a:extLst>
              <a:ext uri="{FF2B5EF4-FFF2-40B4-BE49-F238E27FC236}">
                <a16:creationId xmlns:a16="http://schemas.microsoft.com/office/drawing/2014/main" id="{64ECB06E-B1AD-4AAA-AFCB-306454E4DC1E}"/>
              </a:ext>
            </a:extLst>
          </p:cNvPr>
          <p:cNvCxnSpPr/>
          <p:nvPr/>
        </p:nvCxnSpPr>
        <p:spPr>
          <a:xfrm>
            <a:off x="3940233" y="914400"/>
            <a:ext cx="0" cy="5403273"/>
          </a:xfrm>
          <a:prstGeom prst="line">
            <a:avLst/>
          </a:prstGeom>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A5E08B60-E182-4E28-B29E-9F484FD9935C}"/>
              </a:ext>
            </a:extLst>
          </p:cNvPr>
          <p:cNvPicPr>
            <a:picLocks noChangeAspect="1"/>
          </p:cNvPicPr>
          <p:nvPr/>
        </p:nvPicPr>
        <p:blipFill>
          <a:blip r:embed="rId5"/>
          <a:stretch>
            <a:fillRect/>
          </a:stretch>
        </p:blipFill>
        <p:spPr>
          <a:xfrm>
            <a:off x="4022491" y="914400"/>
            <a:ext cx="2711689" cy="1869793"/>
          </a:xfrm>
          <a:prstGeom prst="rect">
            <a:avLst/>
          </a:prstGeom>
        </p:spPr>
      </p:pic>
      <p:pic>
        <p:nvPicPr>
          <p:cNvPr id="9" name="Рисунок 8">
            <a:extLst>
              <a:ext uri="{FF2B5EF4-FFF2-40B4-BE49-F238E27FC236}">
                <a16:creationId xmlns:a16="http://schemas.microsoft.com/office/drawing/2014/main" id="{471CAB56-AB9B-4CA0-8E55-3011D748F98F}"/>
              </a:ext>
            </a:extLst>
          </p:cNvPr>
          <p:cNvPicPr>
            <a:picLocks noChangeAspect="1"/>
          </p:cNvPicPr>
          <p:nvPr/>
        </p:nvPicPr>
        <p:blipFill>
          <a:blip r:embed="rId6"/>
          <a:stretch>
            <a:fillRect/>
          </a:stretch>
        </p:blipFill>
        <p:spPr>
          <a:xfrm>
            <a:off x="6816438" y="914400"/>
            <a:ext cx="2478061" cy="1869793"/>
          </a:xfrm>
          <a:prstGeom prst="rect">
            <a:avLst/>
          </a:prstGeom>
        </p:spPr>
      </p:pic>
      <p:pic>
        <p:nvPicPr>
          <p:cNvPr id="10" name="Рисунок 9">
            <a:extLst>
              <a:ext uri="{FF2B5EF4-FFF2-40B4-BE49-F238E27FC236}">
                <a16:creationId xmlns:a16="http://schemas.microsoft.com/office/drawing/2014/main" id="{80FA29AA-45E7-4139-ADA8-EC81262721AF}"/>
              </a:ext>
            </a:extLst>
          </p:cNvPr>
          <p:cNvPicPr>
            <a:picLocks noChangeAspect="1"/>
          </p:cNvPicPr>
          <p:nvPr/>
        </p:nvPicPr>
        <p:blipFill>
          <a:blip r:embed="rId7"/>
          <a:stretch>
            <a:fillRect/>
          </a:stretch>
        </p:blipFill>
        <p:spPr>
          <a:xfrm>
            <a:off x="9376756" y="914400"/>
            <a:ext cx="2693317" cy="1869793"/>
          </a:xfrm>
          <a:prstGeom prst="rect">
            <a:avLst/>
          </a:prstGeom>
        </p:spPr>
      </p:pic>
      <p:pic>
        <p:nvPicPr>
          <p:cNvPr id="11" name="Рисунок 10">
            <a:extLst>
              <a:ext uri="{FF2B5EF4-FFF2-40B4-BE49-F238E27FC236}">
                <a16:creationId xmlns:a16="http://schemas.microsoft.com/office/drawing/2014/main" id="{444853FC-B490-4A1E-9E1C-9527511764AD}"/>
              </a:ext>
            </a:extLst>
          </p:cNvPr>
          <p:cNvPicPr>
            <a:picLocks noChangeAspect="1"/>
          </p:cNvPicPr>
          <p:nvPr/>
        </p:nvPicPr>
        <p:blipFill>
          <a:blip r:embed="rId8"/>
          <a:stretch>
            <a:fillRect/>
          </a:stretch>
        </p:blipFill>
        <p:spPr>
          <a:xfrm>
            <a:off x="4002219" y="2854993"/>
            <a:ext cx="2711684" cy="1869793"/>
          </a:xfrm>
          <a:prstGeom prst="rect">
            <a:avLst/>
          </a:prstGeom>
        </p:spPr>
      </p:pic>
      <p:pic>
        <p:nvPicPr>
          <p:cNvPr id="12" name="Рисунок 11">
            <a:extLst>
              <a:ext uri="{FF2B5EF4-FFF2-40B4-BE49-F238E27FC236}">
                <a16:creationId xmlns:a16="http://schemas.microsoft.com/office/drawing/2014/main" id="{1432A1AE-40C4-4D57-946F-28FF473DF873}"/>
              </a:ext>
            </a:extLst>
          </p:cNvPr>
          <p:cNvPicPr>
            <a:picLocks noChangeAspect="1"/>
          </p:cNvPicPr>
          <p:nvPr/>
        </p:nvPicPr>
        <p:blipFill>
          <a:blip r:embed="rId9"/>
          <a:stretch>
            <a:fillRect/>
          </a:stretch>
        </p:blipFill>
        <p:spPr>
          <a:xfrm>
            <a:off x="6816439" y="2867237"/>
            <a:ext cx="2478060" cy="1845303"/>
          </a:xfrm>
          <a:prstGeom prst="rect">
            <a:avLst/>
          </a:prstGeom>
        </p:spPr>
      </p:pic>
      <p:sp>
        <p:nvSpPr>
          <p:cNvPr id="32" name="TextBox 31">
            <a:extLst>
              <a:ext uri="{FF2B5EF4-FFF2-40B4-BE49-F238E27FC236}">
                <a16:creationId xmlns:a16="http://schemas.microsoft.com/office/drawing/2014/main" id="{9C76AF19-6739-4620-8E80-38EF807ED627}"/>
              </a:ext>
            </a:extLst>
          </p:cNvPr>
          <p:cNvSpPr txBox="1"/>
          <p:nvPr/>
        </p:nvSpPr>
        <p:spPr>
          <a:xfrm>
            <a:off x="6898699" y="3306454"/>
            <a:ext cx="2478057" cy="646331"/>
          </a:xfrm>
          <a:prstGeom prst="rect">
            <a:avLst/>
          </a:prstGeom>
          <a:noFill/>
        </p:spPr>
        <p:txBody>
          <a:bodyPr wrap="square">
            <a:spAutoFit/>
          </a:bodyPr>
          <a:lstStyle/>
          <a:p>
            <a:r>
              <a:rPr lang="ru-RU" dirty="0"/>
              <a:t>Игрунки – самые маленькие обезьяны</a:t>
            </a:r>
            <a:endParaRPr lang="en-US" dirty="0"/>
          </a:p>
        </p:txBody>
      </p:sp>
      <p:sp>
        <p:nvSpPr>
          <p:cNvPr id="33" name="TextBox 32">
            <a:extLst>
              <a:ext uri="{FF2B5EF4-FFF2-40B4-BE49-F238E27FC236}">
                <a16:creationId xmlns:a16="http://schemas.microsoft.com/office/drawing/2014/main" id="{C3B259BF-552E-4047-8FB5-D5F69A76145E}"/>
              </a:ext>
            </a:extLst>
          </p:cNvPr>
          <p:cNvSpPr txBox="1"/>
          <p:nvPr/>
        </p:nvSpPr>
        <p:spPr>
          <a:xfrm>
            <a:off x="4042770" y="4324848"/>
            <a:ext cx="2616944" cy="369332"/>
          </a:xfrm>
          <a:prstGeom prst="rect">
            <a:avLst/>
          </a:prstGeom>
          <a:noFill/>
        </p:spPr>
        <p:txBody>
          <a:bodyPr wrap="square">
            <a:spAutoFit/>
          </a:bodyPr>
          <a:lstStyle/>
          <a:p>
            <a:r>
              <a:rPr lang="ru-RU" dirty="0"/>
              <a:t>Широконосые обезьяны</a:t>
            </a:r>
            <a:endParaRPr lang="en-US" dirty="0"/>
          </a:p>
        </p:txBody>
      </p:sp>
      <p:pic>
        <p:nvPicPr>
          <p:cNvPr id="19" name="Рисунок 18">
            <a:extLst>
              <a:ext uri="{FF2B5EF4-FFF2-40B4-BE49-F238E27FC236}">
                <a16:creationId xmlns:a16="http://schemas.microsoft.com/office/drawing/2014/main" id="{E2E7E5EC-6BB6-4392-888F-CA2ECE236282}"/>
              </a:ext>
            </a:extLst>
          </p:cNvPr>
          <p:cNvPicPr>
            <a:picLocks noChangeAspect="1"/>
          </p:cNvPicPr>
          <p:nvPr/>
        </p:nvPicPr>
        <p:blipFill>
          <a:blip r:embed="rId10"/>
          <a:stretch>
            <a:fillRect/>
          </a:stretch>
        </p:blipFill>
        <p:spPr>
          <a:xfrm>
            <a:off x="9376756" y="2867237"/>
            <a:ext cx="2693317" cy="1826943"/>
          </a:xfrm>
          <a:prstGeom prst="rect">
            <a:avLst/>
          </a:prstGeom>
        </p:spPr>
      </p:pic>
      <p:pic>
        <p:nvPicPr>
          <p:cNvPr id="34" name="Рисунок 33">
            <a:extLst>
              <a:ext uri="{FF2B5EF4-FFF2-40B4-BE49-F238E27FC236}">
                <a16:creationId xmlns:a16="http://schemas.microsoft.com/office/drawing/2014/main" id="{8AA8FBD6-9D6F-47BD-A08C-291397B4FAB9}"/>
              </a:ext>
            </a:extLst>
          </p:cNvPr>
          <p:cNvPicPr>
            <a:picLocks noChangeAspect="1"/>
          </p:cNvPicPr>
          <p:nvPr/>
        </p:nvPicPr>
        <p:blipFill>
          <a:blip r:embed="rId11"/>
          <a:stretch>
            <a:fillRect/>
          </a:stretch>
        </p:blipFill>
        <p:spPr>
          <a:xfrm>
            <a:off x="4022491" y="4831245"/>
            <a:ext cx="2691409" cy="1869793"/>
          </a:xfrm>
          <a:prstGeom prst="rect">
            <a:avLst/>
          </a:prstGeom>
        </p:spPr>
      </p:pic>
      <p:pic>
        <p:nvPicPr>
          <p:cNvPr id="35" name="Рисунок 34">
            <a:extLst>
              <a:ext uri="{FF2B5EF4-FFF2-40B4-BE49-F238E27FC236}">
                <a16:creationId xmlns:a16="http://schemas.microsoft.com/office/drawing/2014/main" id="{8E4D9619-5CC4-4480-8410-C1605D42A12A}"/>
              </a:ext>
            </a:extLst>
          </p:cNvPr>
          <p:cNvPicPr>
            <a:picLocks noChangeAspect="1"/>
          </p:cNvPicPr>
          <p:nvPr/>
        </p:nvPicPr>
        <p:blipFill>
          <a:blip r:embed="rId12"/>
          <a:stretch>
            <a:fillRect/>
          </a:stretch>
        </p:blipFill>
        <p:spPr>
          <a:xfrm>
            <a:off x="6816438" y="4785471"/>
            <a:ext cx="2506466" cy="1869793"/>
          </a:xfrm>
          <a:prstGeom prst="rect">
            <a:avLst/>
          </a:prstGeom>
        </p:spPr>
      </p:pic>
      <p:pic>
        <p:nvPicPr>
          <p:cNvPr id="36" name="Рисунок 35">
            <a:extLst>
              <a:ext uri="{FF2B5EF4-FFF2-40B4-BE49-F238E27FC236}">
                <a16:creationId xmlns:a16="http://schemas.microsoft.com/office/drawing/2014/main" id="{49ECE3C8-28D1-4958-806F-3D256078886F}"/>
              </a:ext>
            </a:extLst>
          </p:cNvPr>
          <p:cNvPicPr>
            <a:picLocks noChangeAspect="1"/>
          </p:cNvPicPr>
          <p:nvPr/>
        </p:nvPicPr>
        <p:blipFill>
          <a:blip r:embed="rId13"/>
          <a:stretch>
            <a:fillRect/>
          </a:stretch>
        </p:blipFill>
        <p:spPr>
          <a:xfrm>
            <a:off x="9376756" y="4777224"/>
            <a:ext cx="2691408" cy="1923814"/>
          </a:xfrm>
          <a:prstGeom prst="rect">
            <a:avLst/>
          </a:prstGeom>
        </p:spPr>
      </p:pic>
    </p:spTree>
    <p:extLst>
      <p:ext uri="{BB962C8B-B14F-4D97-AF65-F5344CB8AC3E}">
        <p14:creationId xmlns:p14="http://schemas.microsoft.com/office/powerpoint/2010/main" val="33239061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Зона субэкваториальных лесов</a:t>
            </a:r>
            <a:endParaRPr sz="4400" b="1" dirty="0">
              <a:solidFill>
                <a:schemeClr val="bg1"/>
              </a:solidFill>
              <a:latin typeface="Arial" pitchFamily="34" charset="0"/>
              <a:cs typeface="Arial" pitchFamily="34" charset="0"/>
            </a:endParaRPr>
          </a:p>
        </p:txBody>
      </p:sp>
      <p:pic>
        <p:nvPicPr>
          <p:cNvPr id="2" name="Рисунок 1">
            <a:extLst>
              <a:ext uri="{FF2B5EF4-FFF2-40B4-BE49-F238E27FC236}">
                <a16:creationId xmlns:a16="http://schemas.microsoft.com/office/drawing/2014/main" id="{71A5533D-FA58-42C5-8016-81991486F42A}"/>
              </a:ext>
            </a:extLst>
          </p:cNvPr>
          <p:cNvPicPr>
            <a:picLocks noChangeAspect="1"/>
          </p:cNvPicPr>
          <p:nvPr/>
        </p:nvPicPr>
        <p:blipFill rotWithShape="1">
          <a:blip r:embed="rId3"/>
          <a:srcRect l="8134" t="3428" r="5944" b="5363"/>
          <a:stretch/>
        </p:blipFill>
        <p:spPr>
          <a:xfrm>
            <a:off x="3995723" y="969669"/>
            <a:ext cx="4247535" cy="5751061"/>
          </a:xfrm>
          <a:prstGeom prst="rect">
            <a:avLst/>
          </a:prstGeom>
        </p:spPr>
      </p:pic>
      <p:sp>
        <p:nvSpPr>
          <p:cNvPr id="4" name="Стрелка: изогнутая вниз 3">
            <a:extLst>
              <a:ext uri="{FF2B5EF4-FFF2-40B4-BE49-F238E27FC236}">
                <a16:creationId xmlns:a16="http://schemas.microsoft.com/office/drawing/2014/main" id="{31EC6429-6972-4B48-B692-7D4D653D945F}"/>
              </a:ext>
            </a:extLst>
          </p:cNvPr>
          <p:cNvSpPr/>
          <p:nvPr/>
        </p:nvSpPr>
        <p:spPr>
          <a:xfrm rot="9899886">
            <a:off x="6700984" y="3004357"/>
            <a:ext cx="1489057" cy="607239"/>
          </a:xfrm>
          <a:prstGeom prst="curvedDownArrow">
            <a:avLst>
              <a:gd name="adj1" fmla="val 25000"/>
              <a:gd name="adj2" fmla="val 112921"/>
              <a:gd name="adj3" fmla="val 25000"/>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Стрелка: изогнутая вниз 9">
            <a:extLst>
              <a:ext uri="{FF2B5EF4-FFF2-40B4-BE49-F238E27FC236}">
                <a16:creationId xmlns:a16="http://schemas.microsoft.com/office/drawing/2014/main" id="{53EB814B-3979-4131-A65F-258D2C2190E9}"/>
              </a:ext>
            </a:extLst>
          </p:cNvPr>
          <p:cNvSpPr/>
          <p:nvPr/>
        </p:nvSpPr>
        <p:spPr>
          <a:xfrm flipH="1">
            <a:off x="5582526" y="1064228"/>
            <a:ext cx="953923" cy="449515"/>
          </a:xfrm>
          <a:prstGeom prst="curvedDownArrow">
            <a:avLst>
              <a:gd name="adj1" fmla="val 25000"/>
              <a:gd name="adj2" fmla="val 89687"/>
              <a:gd name="adj3" fmla="val 25000"/>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FFCC"/>
              </a:solidFill>
            </a:endParaRPr>
          </a:p>
        </p:txBody>
      </p:sp>
      <p:sp>
        <p:nvSpPr>
          <p:cNvPr id="11" name="TextBox 10">
            <a:extLst>
              <a:ext uri="{FF2B5EF4-FFF2-40B4-BE49-F238E27FC236}">
                <a16:creationId xmlns:a16="http://schemas.microsoft.com/office/drawing/2014/main" id="{C435E6CA-788F-458D-88BA-473144D44029}"/>
              </a:ext>
            </a:extLst>
          </p:cNvPr>
          <p:cNvSpPr txBox="1"/>
          <p:nvPr/>
        </p:nvSpPr>
        <p:spPr>
          <a:xfrm>
            <a:off x="4853382" y="1442962"/>
            <a:ext cx="2885726" cy="369332"/>
          </a:xfrm>
          <a:prstGeom prst="rect">
            <a:avLst/>
          </a:prstGeom>
          <a:noFill/>
        </p:spPr>
        <p:txBody>
          <a:bodyPr wrap="none" rtlCol="0">
            <a:spAutoFit/>
          </a:bodyPr>
          <a:lstStyle/>
          <a:p>
            <a:r>
              <a:rPr lang="ru-RU" b="1" dirty="0" err="1">
                <a:solidFill>
                  <a:schemeClr val="bg1"/>
                </a:solidFill>
                <a:latin typeface="Arial" panose="020B0604020202020204" pitchFamily="34" charset="0"/>
                <a:cs typeface="Arial" panose="020B0604020202020204" pitchFamily="34" charset="0"/>
              </a:rPr>
              <a:t>Гвианское</a:t>
            </a:r>
            <a:r>
              <a:rPr lang="ru-RU" b="1" dirty="0">
                <a:solidFill>
                  <a:schemeClr val="bg1"/>
                </a:solidFill>
                <a:latin typeface="Arial" panose="020B0604020202020204" pitchFamily="34" charset="0"/>
                <a:cs typeface="Arial" panose="020B0604020202020204" pitchFamily="34" charset="0"/>
              </a:rPr>
              <a:t> плоскогорье</a:t>
            </a:r>
            <a:endParaRPr lang="en-US"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9DDDF95-BE6B-4702-A897-10A170C4DF71}"/>
              </a:ext>
            </a:extLst>
          </p:cNvPr>
          <p:cNvSpPr txBox="1"/>
          <p:nvPr/>
        </p:nvSpPr>
        <p:spPr>
          <a:xfrm>
            <a:off x="4700006" y="2694700"/>
            <a:ext cx="3192477" cy="369332"/>
          </a:xfrm>
          <a:prstGeom prst="rect">
            <a:avLst/>
          </a:prstGeom>
          <a:noFill/>
        </p:spPr>
        <p:txBody>
          <a:bodyPr wrap="none" rtlCol="0">
            <a:spAutoFit/>
          </a:bodyPr>
          <a:lstStyle/>
          <a:p>
            <a:r>
              <a:rPr lang="ru-RU" b="1" dirty="0">
                <a:solidFill>
                  <a:schemeClr val="bg1"/>
                </a:solidFill>
                <a:latin typeface="Arial" panose="020B0604020202020204" pitchFamily="34" charset="0"/>
                <a:cs typeface="Arial" panose="020B0604020202020204" pitchFamily="34" charset="0"/>
              </a:rPr>
              <a:t>Бразильское плоскогорье</a:t>
            </a:r>
            <a:endParaRPr lang="en-US"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340799A-F40E-42D7-B1CD-A8741F49C30B}"/>
              </a:ext>
            </a:extLst>
          </p:cNvPr>
          <p:cNvSpPr txBox="1"/>
          <p:nvPr/>
        </p:nvSpPr>
        <p:spPr>
          <a:xfrm>
            <a:off x="8367786" y="3357563"/>
            <a:ext cx="3646465" cy="3170099"/>
          </a:xfrm>
          <a:prstGeom prst="rect">
            <a:avLst/>
          </a:prstGeom>
          <a:noFill/>
        </p:spPr>
        <p:txBody>
          <a:bodyPr wrap="square" rtlCol="0">
            <a:spAutoFit/>
          </a:bodyPr>
          <a:lstStyle/>
          <a:p>
            <a:pPr algn="ctr"/>
            <a:r>
              <a:rPr lang="ru-RU" sz="2000" b="1" dirty="0">
                <a:solidFill>
                  <a:srgbClr val="000099"/>
                </a:solidFill>
                <a:latin typeface="Arial" panose="020B0604020202020204" pitchFamily="34" charset="0"/>
                <a:cs typeface="Arial" panose="020B0604020202020204" pitchFamily="34" charset="0"/>
              </a:rPr>
              <a:t>В лесах Бразильского плоскогорья сезон дождей более продолжительный по сравнению с засушливым сезоном, который длится 3-4 месяца. Встречаются листопадные деревья.  За год выпадает  2000 – 3000 мм осадков.</a:t>
            </a:r>
            <a:endParaRPr lang="en-US" sz="2000" b="1" dirty="0">
              <a:solidFill>
                <a:srgbClr val="000099"/>
              </a:solidFill>
              <a:latin typeface="Arial" panose="020B0604020202020204" pitchFamily="34" charset="0"/>
              <a:cs typeface="Arial" panose="020B0604020202020204" pitchFamily="34" charset="0"/>
            </a:endParaRPr>
          </a:p>
        </p:txBody>
      </p:sp>
      <p:pic>
        <p:nvPicPr>
          <p:cNvPr id="15" name="Рисунок 14">
            <a:extLst>
              <a:ext uri="{FF2B5EF4-FFF2-40B4-BE49-F238E27FC236}">
                <a16:creationId xmlns:a16="http://schemas.microsoft.com/office/drawing/2014/main" id="{0D5A235C-59D9-4BDA-B741-047EB19007FD}"/>
              </a:ext>
            </a:extLst>
          </p:cNvPr>
          <p:cNvPicPr>
            <a:picLocks noChangeAspect="1"/>
          </p:cNvPicPr>
          <p:nvPr/>
        </p:nvPicPr>
        <p:blipFill>
          <a:blip r:embed="rId4"/>
          <a:stretch>
            <a:fillRect/>
          </a:stretch>
        </p:blipFill>
        <p:spPr>
          <a:xfrm>
            <a:off x="8468252" y="945368"/>
            <a:ext cx="3545999" cy="2268069"/>
          </a:xfrm>
          <a:prstGeom prst="rect">
            <a:avLst/>
          </a:prstGeom>
        </p:spPr>
      </p:pic>
      <p:sp>
        <p:nvSpPr>
          <p:cNvPr id="16" name="TextBox 15">
            <a:extLst>
              <a:ext uri="{FF2B5EF4-FFF2-40B4-BE49-F238E27FC236}">
                <a16:creationId xmlns:a16="http://schemas.microsoft.com/office/drawing/2014/main" id="{98A8566A-599B-499B-BF7C-F335EB8ECB1D}"/>
              </a:ext>
            </a:extLst>
          </p:cNvPr>
          <p:cNvSpPr txBox="1"/>
          <p:nvPr/>
        </p:nvSpPr>
        <p:spPr>
          <a:xfrm>
            <a:off x="246654" y="944299"/>
            <a:ext cx="3384497" cy="1631216"/>
          </a:xfrm>
          <a:prstGeom prst="rect">
            <a:avLst/>
          </a:prstGeom>
          <a:noFill/>
        </p:spPr>
        <p:txBody>
          <a:bodyPr wrap="square" rtlCol="0">
            <a:spAutoFit/>
          </a:bodyPr>
          <a:lstStyle/>
          <a:p>
            <a:pPr algn="ctr"/>
            <a:r>
              <a:rPr lang="ru-RU" sz="2000" b="1" dirty="0">
                <a:solidFill>
                  <a:srgbClr val="000099"/>
                </a:solidFill>
                <a:latin typeface="Arial" panose="020B0604020202020204" pitchFamily="34" charset="0"/>
                <a:cs typeface="Arial" panose="020B0604020202020204" pitchFamily="34" charset="0"/>
              </a:rPr>
              <a:t>На севере </a:t>
            </a:r>
            <a:r>
              <a:rPr lang="ru-RU" sz="2000" b="1" dirty="0" err="1">
                <a:solidFill>
                  <a:srgbClr val="000099"/>
                </a:solidFill>
                <a:latin typeface="Arial" panose="020B0604020202020204" pitchFamily="34" charset="0"/>
                <a:cs typeface="Arial" panose="020B0604020202020204" pitchFamily="34" charset="0"/>
              </a:rPr>
              <a:t>Гвианского</a:t>
            </a:r>
            <a:r>
              <a:rPr lang="ru-RU" sz="2000" b="1" dirty="0">
                <a:solidFill>
                  <a:srgbClr val="000099"/>
                </a:solidFill>
                <a:latin typeface="Arial" panose="020B0604020202020204" pitchFamily="34" charset="0"/>
                <a:cs typeface="Arial" panose="020B0604020202020204" pitchFamily="34" charset="0"/>
              </a:rPr>
              <a:t> плоскогорья осадков выпадает еще больше, и поэтому леса здесь вечнозеленые</a:t>
            </a:r>
            <a:endParaRPr lang="en-US" sz="2000" b="1" dirty="0">
              <a:solidFill>
                <a:srgbClr val="000099"/>
              </a:solidFill>
              <a:latin typeface="Arial" panose="020B0604020202020204" pitchFamily="34" charset="0"/>
              <a:cs typeface="Arial" panose="020B0604020202020204" pitchFamily="34" charset="0"/>
            </a:endParaRPr>
          </a:p>
        </p:txBody>
      </p:sp>
      <p:pic>
        <p:nvPicPr>
          <p:cNvPr id="17" name="Рисунок 16">
            <a:extLst>
              <a:ext uri="{FF2B5EF4-FFF2-40B4-BE49-F238E27FC236}">
                <a16:creationId xmlns:a16="http://schemas.microsoft.com/office/drawing/2014/main" id="{5179139E-2EC7-45FB-9A13-3A056A2631CF}"/>
              </a:ext>
            </a:extLst>
          </p:cNvPr>
          <p:cNvPicPr>
            <a:picLocks noChangeAspect="1"/>
          </p:cNvPicPr>
          <p:nvPr/>
        </p:nvPicPr>
        <p:blipFill>
          <a:blip r:embed="rId5"/>
          <a:stretch>
            <a:fillRect/>
          </a:stretch>
        </p:blipFill>
        <p:spPr>
          <a:xfrm>
            <a:off x="177749" y="4691964"/>
            <a:ext cx="3619500" cy="2028766"/>
          </a:xfrm>
          <a:prstGeom prst="rect">
            <a:avLst/>
          </a:prstGeom>
        </p:spPr>
      </p:pic>
      <p:pic>
        <p:nvPicPr>
          <p:cNvPr id="18" name="Рисунок 17">
            <a:extLst>
              <a:ext uri="{FF2B5EF4-FFF2-40B4-BE49-F238E27FC236}">
                <a16:creationId xmlns:a16="http://schemas.microsoft.com/office/drawing/2014/main" id="{DBB857C5-FFD0-44BC-8CA0-085CD84E5DC4}"/>
              </a:ext>
            </a:extLst>
          </p:cNvPr>
          <p:cNvPicPr>
            <a:picLocks noChangeAspect="1"/>
          </p:cNvPicPr>
          <p:nvPr/>
        </p:nvPicPr>
        <p:blipFill>
          <a:blip r:embed="rId6"/>
          <a:stretch>
            <a:fillRect/>
          </a:stretch>
        </p:blipFill>
        <p:spPr>
          <a:xfrm>
            <a:off x="177749" y="2575515"/>
            <a:ext cx="3619500" cy="2028766"/>
          </a:xfrm>
          <a:prstGeom prst="rect">
            <a:avLst/>
          </a:prstGeom>
        </p:spPr>
      </p:pic>
    </p:spTree>
    <p:extLst>
      <p:ext uri="{BB962C8B-B14F-4D97-AF65-F5344CB8AC3E}">
        <p14:creationId xmlns:p14="http://schemas.microsoft.com/office/powerpoint/2010/main" val="22544346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72267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000" b="1" dirty="0">
                <a:solidFill>
                  <a:schemeClr val="bg1"/>
                </a:solidFill>
                <a:latin typeface="Arial" pitchFamily="34" charset="0"/>
                <a:cs typeface="Arial" pitchFamily="34" charset="0"/>
              </a:rPr>
              <a:t>Зона саванн, степей, пустынь и полупустынь</a:t>
            </a:r>
            <a:endParaRPr sz="4000" b="1" dirty="0">
              <a:solidFill>
                <a:schemeClr val="bg1"/>
              </a:solidFill>
              <a:latin typeface="Arial" pitchFamily="34" charset="0"/>
              <a:cs typeface="Arial" pitchFamily="34" charset="0"/>
            </a:endParaRPr>
          </a:p>
        </p:txBody>
      </p:sp>
      <p:pic>
        <p:nvPicPr>
          <p:cNvPr id="2" name="Рисунок 1">
            <a:extLst>
              <a:ext uri="{FF2B5EF4-FFF2-40B4-BE49-F238E27FC236}">
                <a16:creationId xmlns:a16="http://schemas.microsoft.com/office/drawing/2014/main" id="{687F89E4-77D2-4396-8F42-BFA9DAE3C090}"/>
              </a:ext>
            </a:extLst>
          </p:cNvPr>
          <p:cNvPicPr>
            <a:picLocks noChangeAspect="1"/>
          </p:cNvPicPr>
          <p:nvPr/>
        </p:nvPicPr>
        <p:blipFill>
          <a:blip r:embed="rId2"/>
          <a:stretch>
            <a:fillRect/>
          </a:stretch>
        </p:blipFill>
        <p:spPr>
          <a:xfrm>
            <a:off x="136269" y="871999"/>
            <a:ext cx="2238221" cy="1178027"/>
          </a:xfrm>
          <a:prstGeom prst="rect">
            <a:avLst/>
          </a:prstGeom>
        </p:spPr>
      </p:pic>
      <p:pic>
        <p:nvPicPr>
          <p:cNvPr id="6" name="Рисунок 5">
            <a:extLst>
              <a:ext uri="{FF2B5EF4-FFF2-40B4-BE49-F238E27FC236}">
                <a16:creationId xmlns:a16="http://schemas.microsoft.com/office/drawing/2014/main" id="{26EFD5EA-B376-4F4F-896F-9876C3344D04}"/>
              </a:ext>
            </a:extLst>
          </p:cNvPr>
          <p:cNvPicPr>
            <a:picLocks noChangeAspect="1"/>
          </p:cNvPicPr>
          <p:nvPr/>
        </p:nvPicPr>
        <p:blipFill>
          <a:blip r:embed="rId3"/>
          <a:stretch>
            <a:fillRect/>
          </a:stretch>
        </p:blipFill>
        <p:spPr>
          <a:xfrm>
            <a:off x="2520284" y="871999"/>
            <a:ext cx="2238221" cy="1178027"/>
          </a:xfrm>
          <a:prstGeom prst="rect">
            <a:avLst/>
          </a:prstGeom>
        </p:spPr>
      </p:pic>
      <p:pic>
        <p:nvPicPr>
          <p:cNvPr id="11" name="Рисунок 10">
            <a:extLst>
              <a:ext uri="{FF2B5EF4-FFF2-40B4-BE49-F238E27FC236}">
                <a16:creationId xmlns:a16="http://schemas.microsoft.com/office/drawing/2014/main" id="{2097F51C-6321-4CF3-B9C3-A20E877DD040}"/>
              </a:ext>
            </a:extLst>
          </p:cNvPr>
          <p:cNvPicPr>
            <a:picLocks noChangeAspect="1"/>
          </p:cNvPicPr>
          <p:nvPr/>
        </p:nvPicPr>
        <p:blipFill>
          <a:blip r:embed="rId4"/>
          <a:stretch>
            <a:fillRect/>
          </a:stretch>
        </p:blipFill>
        <p:spPr>
          <a:xfrm>
            <a:off x="136269" y="2179536"/>
            <a:ext cx="4622236" cy="1610800"/>
          </a:xfrm>
          <a:prstGeom prst="rect">
            <a:avLst/>
          </a:prstGeom>
        </p:spPr>
      </p:pic>
      <p:pic>
        <p:nvPicPr>
          <p:cNvPr id="12" name="Рисунок 11">
            <a:extLst>
              <a:ext uri="{FF2B5EF4-FFF2-40B4-BE49-F238E27FC236}">
                <a16:creationId xmlns:a16="http://schemas.microsoft.com/office/drawing/2014/main" id="{0C520E17-6357-4572-B3F2-D6522AFA1AD4}"/>
              </a:ext>
            </a:extLst>
          </p:cNvPr>
          <p:cNvPicPr>
            <a:picLocks noChangeAspect="1"/>
          </p:cNvPicPr>
          <p:nvPr/>
        </p:nvPicPr>
        <p:blipFill>
          <a:blip r:embed="rId5"/>
          <a:stretch>
            <a:fillRect/>
          </a:stretch>
        </p:blipFill>
        <p:spPr>
          <a:xfrm>
            <a:off x="4923349" y="3740291"/>
            <a:ext cx="3243169" cy="2624475"/>
          </a:xfrm>
          <a:prstGeom prst="rect">
            <a:avLst/>
          </a:prstGeom>
        </p:spPr>
      </p:pic>
      <p:sp>
        <p:nvSpPr>
          <p:cNvPr id="14" name="TextBox 13">
            <a:extLst>
              <a:ext uri="{FF2B5EF4-FFF2-40B4-BE49-F238E27FC236}">
                <a16:creationId xmlns:a16="http://schemas.microsoft.com/office/drawing/2014/main" id="{7F2F39C8-D105-4689-9A77-481F25318EEE}"/>
              </a:ext>
            </a:extLst>
          </p:cNvPr>
          <p:cNvSpPr txBox="1"/>
          <p:nvPr/>
        </p:nvSpPr>
        <p:spPr>
          <a:xfrm>
            <a:off x="162523" y="3811012"/>
            <a:ext cx="4622236" cy="3046988"/>
          </a:xfrm>
          <a:prstGeom prst="rect">
            <a:avLst/>
          </a:prstGeom>
          <a:noFill/>
        </p:spPr>
        <p:txBody>
          <a:bodyPr wrap="square">
            <a:spAutoFit/>
          </a:bodyPr>
          <a:lstStyle/>
          <a:p>
            <a:r>
              <a:rPr lang="ru-RU" sz="1600" dirty="0">
                <a:latin typeface="Arial" panose="020B0604020202020204" pitchFamily="34" charset="0"/>
                <a:cs typeface="Arial" panose="020B0604020202020204" pitchFamily="34" charset="0"/>
              </a:rPr>
              <a:t>Здесь возвышаются отдель­ные пальмы, растут кустарники и древовидные какту­сы, накапливающие в стебле воду. Встречается дерево </a:t>
            </a:r>
            <a:r>
              <a:rPr lang="ru-RU" sz="1600" dirty="0" err="1">
                <a:latin typeface="Arial" panose="020B0604020202020204" pitchFamily="34" charset="0"/>
                <a:cs typeface="Arial" panose="020B0604020202020204" pitchFamily="34" charset="0"/>
              </a:rPr>
              <a:t>кебраччо</a:t>
            </a:r>
            <a:r>
              <a:rPr lang="ru-RU" sz="1600" dirty="0">
                <a:latin typeface="Arial" panose="020B0604020202020204" pitchFamily="34" charset="0"/>
                <a:cs typeface="Arial" panose="020B0604020202020204" pitchFamily="34" charset="0"/>
              </a:rPr>
              <a:t> с очень плотной древесиной, тонущее в воде, но не гниющее. Дикие свиньи-пекари и тапиры, на ко­торых охотится пума. Очень много насекомых, в частности хищных муравьев и термитов, сооружающих крепкие термитники, муравьед, имею­щий крепкие когти и длинный липкий язык. Роль «санитара» саванн Южной Америки выполняет броненосец. </a:t>
            </a: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6377880-2A76-4C71-8399-4393BBBF6225}"/>
              </a:ext>
            </a:extLst>
          </p:cNvPr>
          <p:cNvSpPr txBox="1"/>
          <p:nvPr/>
        </p:nvSpPr>
        <p:spPr>
          <a:xfrm>
            <a:off x="4893719" y="831098"/>
            <a:ext cx="3154964" cy="2800767"/>
          </a:xfrm>
          <a:prstGeom prst="rect">
            <a:avLst/>
          </a:prstGeom>
          <a:noFill/>
        </p:spPr>
        <p:txBody>
          <a:bodyPr wrap="square">
            <a:spAutoFit/>
          </a:bodyPr>
          <a:lstStyle/>
          <a:p>
            <a:pPr algn="ctr"/>
            <a:r>
              <a:rPr lang="ru-RU" sz="1600" dirty="0">
                <a:latin typeface="Arial" panose="020B0604020202020204" pitchFamily="34" charset="0"/>
                <a:cs typeface="Arial" panose="020B0604020202020204" pitchFamily="34" charset="0"/>
              </a:rPr>
              <a:t>Распространены такие злаки, как ковыль, пампасная трава, бородач, мятлик. Вследствие </a:t>
            </a:r>
            <a:r>
              <a:rPr lang="ru-RU" sz="1600" dirty="0" err="1">
                <a:latin typeface="Arial" panose="020B0604020202020204" pitchFamily="34" charset="0"/>
                <a:cs typeface="Arial" panose="020B0604020202020204" pitchFamily="34" charset="0"/>
              </a:rPr>
              <a:t>распаханности</a:t>
            </a:r>
            <a:r>
              <a:rPr lang="ru-RU" sz="1600" dirty="0">
                <a:latin typeface="Arial" panose="020B0604020202020204" pitchFamily="34" charset="0"/>
                <a:cs typeface="Arial" panose="020B0604020202020204" pitchFamily="34" charset="0"/>
              </a:rPr>
              <a:t> и чрезмерного вы­паса скота природная растительность пампы очень изменена. Из жи­вотных этой зоны редчайшими являются страус нанду, пампасовый и белохвостый олень, гуанако. </a:t>
            </a:r>
          </a:p>
          <a:p>
            <a:pPr algn="ctr"/>
            <a:r>
              <a:rPr lang="ru-RU" sz="1600" dirty="0">
                <a:latin typeface="Arial" panose="020B0604020202020204" pitchFamily="34" charset="0"/>
                <a:cs typeface="Arial" panose="020B0604020202020204" pitchFamily="34" charset="0"/>
              </a:rPr>
              <a:t>В реках пампы обитает нутрия.</a:t>
            </a:r>
            <a:endParaRPr lang="en-US" sz="1600" dirty="0">
              <a:latin typeface="Arial" panose="020B0604020202020204" pitchFamily="34" charset="0"/>
              <a:cs typeface="Arial" panose="020B0604020202020204" pitchFamily="34" charset="0"/>
            </a:endParaRPr>
          </a:p>
        </p:txBody>
      </p:sp>
      <p:pic>
        <p:nvPicPr>
          <p:cNvPr id="18" name="Рисунок 17">
            <a:extLst>
              <a:ext uri="{FF2B5EF4-FFF2-40B4-BE49-F238E27FC236}">
                <a16:creationId xmlns:a16="http://schemas.microsoft.com/office/drawing/2014/main" id="{41D1535B-B625-4C71-BA4C-179A958AD778}"/>
              </a:ext>
            </a:extLst>
          </p:cNvPr>
          <p:cNvPicPr>
            <a:picLocks noChangeAspect="1"/>
          </p:cNvPicPr>
          <p:nvPr/>
        </p:nvPicPr>
        <p:blipFill>
          <a:blip r:embed="rId6"/>
          <a:stretch>
            <a:fillRect/>
          </a:stretch>
        </p:blipFill>
        <p:spPr>
          <a:xfrm>
            <a:off x="8166518" y="782662"/>
            <a:ext cx="2187003" cy="1248355"/>
          </a:xfrm>
          <a:prstGeom prst="rect">
            <a:avLst/>
          </a:prstGeom>
        </p:spPr>
      </p:pic>
      <p:pic>
        <p:nvPicPr>
          <p:cNvPr id="19" name="Рисунок 18">
            <a:extLst>
              <a:ext uri="{FF2B5EF4-FFF2-40B4-BE49-F238E27FC236}">
                <a16:creationId xmlns:a16="http://schemas.microsoft.com/office/drawing/2014/main" id="{A9968EC1-45BB-42E7-B6C3-A98E05C1801C}"/>
              </a:ext>
            </a:extLst>
          </p:cNvPr>
          <p:cNvPicPr>
            <a:picLocks noChangeAspect="1"/>
          </p:cNvPicPr>
          <p:nvPr/>
        </p:nvPicPr>
        <p:blipFill>
          <a:blip r:embed="rId7"/>
          <a:stretch>
            <a:fillRect/>
          </a:stretch>
        </p:blipFill>
        <p:spPr>
          <a:xfrm>
            <a:off x="10102644" y="2129026"/>
            <a:ext cx="1950321" cy="1228538"/>
          </a:xfrm>
          <a:prstGeom prst="rect">
            <a:avLst/>
          </a:prstGeom>
        </p:spPr>
      </p:pic>
      <p:sp>
        <p:nvSpPr>
          <p:cNvPr id="21" name="TextBox 20">
            <a:extLst>
              <a:ext uri="{FF2B5EF4-FFF2-40B4-BE49-F238E27FC236}">
                <a16:creationId xmlns:a16="http://schemas.microsoft.com/office/drawing/2014/main" id="{6456691E-E806-4D0E-A0B6-D201735D2910}"/>
              </a:ext>
            </a:extLst>
          </p:cNvPr>
          <p:cNvSpPr txBox="1"/>
          <p:nvPr/>
        </p:nvSpPr>
        <p:spPr>
          <a:xfrm>
            <a:off x="8166518" y="3455573"/>
            <a:ext cx="3886447" cy="3293209"/>
          </a:xfrm>
          <a:prstGeom prst="rect">
            <a:avLst/>
          </a:prstGeom>
          <a:noFill/>
        </p:spPr>
        <p:txBody>
          <a:bodyPr wrap="square">
            <a:spAutoFit/>
          </a:bodyPr>
          <a:lstStyle/>
          <a:p>
            <a:pPr algn="ctr"/>
            <a:r>
              <a:rPr lang="ru-RU" sz="1600" dirty="0">
                <a:latin typeface="Arial" panose="020B0604020202020204" pitchFamily="34" charset="0"/>
                <a:cs typeface="Arial" panose="020B0604020202020204" pitchFamily="34" charset="0"/>
              </a:rPr>
              <a:t>Патагонская пустыня и Атакама отрезаны горными склонами от влажных ветров, — </a:t>
            </a:r>
            <a:r>
              <a:rPr lang="ru-RU" sz="1600" dirty="0" err="1">
                <a:latin typeface="Arial" panose="020B0604020202020204" pitchFamily="34" charset="0"/>
                <a:cs typeface="Arial" panose="020B0604020202020204" pitchFamily="34" charset="0"/>
              </a:rPr>
              <a:t>Атахама</a:t>
            </a:r>
            <a:r>
              <a:rPr lang="ru-RU" sz="1600" dirty="0">
                <a:latin typeface="Arial" panose="020B0604020202020204" pitchFamily="34" charset="0"/>
                <a:cs typeface="Arial" panose="020B0604020202020204" pitchFamily="34" charset="0"/>
              </a:rPr>
              <a:t> — от восточных, а Патагонская — от запад­ных, и потому на этих территориях не выпадают дожди. Атакама — одно из самых суровых и малонасе­ленных мест на планете. Обитатели этой пустыни — несколько видов грызунов, ящериц и насекомых. Самым крупным хищником </a:t>
            </a:r>
            <a:r>
              <a:rPr lang="ru-RU" sz="1600" dirty="0" err="1">
                <a:latin typeface="Arial" panose="020B0604020202020204" pitchFamily="34" charset="0"/>
                <a:cs typeface="Arial" panose="020B0604020202020204" pitchFamily="34" charset="0"/>
              </a:rPr>
              <a:t>Атокамы</a:t>
            </a:r>
            <a:r>
              <a:rPr lang="ru-RU" sz="1600" dirty="0">
                <a:latin typeface="Arial" panose="020B0604020202020204" pitchFamily="34" charset="0"/>
                <a:cs typeface="Arial" panose="020B0604020202020204" pitchFamily="34" charset="0"/>
              </a:rPr>
              <a:t> является перуанская лиса, викуньи</a:t>
            </a:r>
            <a:r>
              <a:rPr lang="en-US"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гуанако</a:t>
            </a:r>
            <a:r>
              <a:rPr lang="en-US"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вискачи</a:t>
            </a:r>
            <a:r>
              <a:rPr lang="ru-RU" sz="1600" dirty="0">
                <a:latin typeface="Arial" panose="020B0604020202020204" pitchFamily="34" charset="0"/>
                <a:cs typeface="Arial" panose="020B0604020202020204" pitchFamily="34" charset="0"/>
              </a:rPr>
              <a:t>, ящерицы, насекомые.</a:t>
            </a:r>
            <a:endParaRPr lang="en-US" sz="1600" dirty="0">
              <a:latin typeface="Arial" panose="020B0604020202020204" pitchFamily="34" charset="0"/>
              <a:cs typeface="Arial" panose="020B0604020202020204" pitchFamily="34" charset="0"/>
            </a:endParaRPr>
          </a:p>
        </p:txBody>
      </p:sp>
      <p:pic>
        <p:nvPicPr>
          <p:cNvPr id="22" name="Рисунок 21">
            <a:extLst>
              <a:ext uri="{FF2B5EF4-FFF2-40B4-BE49-F238E27FC236}">
                <a16:creationId xmlns:a16="http://schemas.microsoft.com/office/drawing/2014/main" id="{35801A39-07C3-4C6D-A4B0-C8BC143E0901}"/>
              </a:ext>
            </a:extLst>
          </p:cNvPr>
          <p:cNvPicPr>
            <a:picLocks noChangeAspect="1"/>
          </p:cNvPicPr>
          <p:nvPr/>
        </p:nvPicPr>
        <p:blipFill rotWithShape="1">
          <a:blip r:embed="rId8"/>
          <a:srcRect l="8108" t="16818" r="7763" b="7701"/>
          <a:stretch/>
        </p:blipFill>
        <p:spPr>
          <a:xfrm>
            <a:off x="10471356" y="782662"/>
            <a:ext cx="1581610" cy="1267444"/>
          </a:xfrm>
          <a:prstGeom prst="rect">
            <a:avLst/>
          </a:prstGeom>
        </p:spPr>
      </p:pic>
      <p:pic>
        <p:nvPicPr>
          <p:cNvPr id="23" name="Рисунок 22">
            <a:extLst>
              <a:ext uri="{FF2B5EF4-FFF2-40B4-BE49-F238E27FC236}">
                <a16:creationId xmlns:a16="http://schemas.microsoft.com/office/drawing/2014/main" id="{3D0420BF-DBCF-43CD-8872-D4E931BDB76C}"/>
              </a:ext>
            </a:extLst>
          </p:cNvPr>
          <p:cNvPicPr>
            <a:picLocks noChangeAspect="1"/>
          </p:cNvPicPr>
          <p:nvPr/>
        </p:nvPicPr>
        <p:blipFill rotWithShape="1">
          <a:blip r:embed="rId9"/>
          <a:srcRect r="4409" b="13190"/>
          <a:stretch/>
        </p:blipFill>
        <p:spPr>
          <a:xfrm>
            <a:off x="8166518" y="2136979"/>
            <a:ext cx="1773896" cy="1220584"/>
          </a:xfrm>
          <a:prstGeom prst="rect">
            <a:avLst/>
          </a:prstGeom>
        </p:spPr>
      </p:pic>
    </p:spTree>
    <p:extLst>
      <p:ext uri="{BB962C8B-B14F-4D97-AF65-F5344CB8AC3E}">
        <p14:creationId xmlns:p14="http://schemas.microsoft.com/office/powerpoint/2010/main" val="30044532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E80F0AA-4DF1-4DBF-9AA2-5439157D8912}"/>
              </a:ext>
            </a:extLst>
          </p:cNvPr>
          <p:cNvSpPr/>
          <p:nvPr/>
        </p:nvSpPr>
        <p:spPr>
          <a:xfrm>
            <a:off x="1" y="0"/>
            <a:ext cx="12238980" cy="69783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pPr algn="ctr"/>
            <a:r>
              <a:rPr lang="ru-RU" sz="4400" b="1" dirty="0">
                <a:solidFill>
                  <a:schemeClr val="bg1"/>
                </a:solidFill>
                <a:latin typeface="Arial" pitchFamily="34" charset="0"/>
                <a:cs typeface="Arial" pitchFamily="34" charset="0"/>
              </a:rPr>
              <a:t>Высотные пояса</a:t>
            </a:r>
            <a:endParaRPr sz="4400" b="1" dirty="0">
              <a:solidFill>
                <a:schemeClr val="bg1"/>
              </a:solidFill>
              <a:latin typeface="Arial" pitchFamily="34" charset="0"/>
              <a:cs typeface="Arial" pitchFamily="34" charset="0"/>
            </a:endParaRPr>
          </a:p>
        </p:txBody>
      </p:sp>
      <p:pic>
        <p:nvPicPr>
          <p:cNvPr id="4" name="Рисунок 3">
            <a:extLst>
              <a:ext uri="{FF2B5EF4-FFF2-40B4-BE49-F238E27FC236}">
                <a16:creationId xmlns:a16="http://schemas.microsoft.com/office/drawing/2014/main" id="{FC1A9717-4B50-49F3-B2B6-92BA5460C103}"/>
              </a:ext>
            </a:extLst>
          </p:cNvPr>
          <p:cNvPicPr>
            <a:picLocks noChangeAspect="1"/>
          </p:cNvPicPr>
          <p:nvPr/>
        </p:nvPicPr>
        <p:blipFill rotWithShape="1">
          <a:blip r:embed="rId2"/>
          <a:srcRect l="38360" r="7432"/>
          <a:stretch/>
        </p:blipFill>
        <p:spPr>
          <a:xfrm>
            <a:off x="604684" y="811161"/>
            <a:ext cx="4911213" cy="5928852"/>
          </a:xfrm>
          <a:prstGeom prst="rect">
            <a:avLst/>
          </a:prstGeom>
        </p:spPr>
      </p:pic>
      <p:pic>
        <p:nvPicPr>
          <p:cNvPr id="9" name="Рисунок 8">
            <a:extLst>
              <a:ext uri="{FF2B5EF4-FFF2-40B4-BE49-F238E27FC236}">
                <a16:creationId xmlns:a16="http://schemas.microsoft.com/office/drawing/2014/main" id="{83109C42-A4B0-4F22-A8BA-841BD4BA7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053" y="958645"/>
            <a:ext cx="4311443" cy="5633884"/>
          </a:xfrm>
          <a:prstGeom prst="rect">
            <a:avLst/>
          </a:prstGeom>
        </p:spPr>
      </p:pic>
      <p:pic>
        <p:nvPicPr>
          <p:cNvPr id="11" name="Рисунок 10">
            <a:extLst>
              <a:ext uri="{FF2B5EF4-FFF2-40B4-BE49-F238E27FC236}">
                <a16:creationId xmlns:a16="http://schemas.microsoft.com/office/drawing/2014/main" id="{C0A0F18D-0A1E-4B8B-92D0-71B6966C8574}"/>
              </a:ext>
            </a:extLst>
          </p:cNvPr>
          <p:cNvPicPr>
            <a:picLocks noChangeAspect="1"/>
          </p:cNvPicPr>
          <p:nvPr/>
        </p:nvPicPr>
        <p:blipFill rotWithShape="1">
          <a:blip r:embed="rId4"/>
          <a:srcRect l="6933" b="12034"/>
          <a:stretch/>
        </p:blipFill>
        <p:spPr>
          <a:xfrm>
            <a:off x="9615948" y="3102842"/>
            <a:ext cx="1843548" cy="1336423"/>
          </a:xfrm>
          <a:prstGeom prst="rect">
            <a:avLst/>
          </a:prstGeom>
        </p:spPr>
      </p:pic>
      <p:pic>
        <p:nvPicPr>
          <p:cNvPr id="12" name="Рисунок 11">
            <a:extLst>
              <a:ext uri="{FF2B5EF4-FFF2-40B4-BE49-F238E27FC236}">
                <a16:creationId xmlns:a16="http://schemas.microsoft.com/office/drawing/2014/main" id="{2F46C892-5808-42A5-A989-0342F5819262}"/>
              </a:ext>
            </a:extLst>
          </p:cNvPr>
          <p:cNvPicPr>
            <a:picLocks noChangeAspect="1"/>
          </p:cNvPicPr>
          <p:nvPr/>
        </p:nvPicPr>
        <p:blipFill rotWithShape="1">
          <a:blip r:embed="rId5"/>
          <a:srcRect l="8548" b="18789"/>
          <a:stretch/>
        </p:blipFill>
        <p:spPr>
          <a:xfrm>
            <a:off x="8760542" y="1278773"/>
            <a:ext cx="1843549" cy="1330654"/>
          </a:xfrm>
          <a:prstGeom prst="rect">
            <a:avLst/>
          </a:prstGeom>
        </p:spPr>
      </p:pic>
    </p:spTree>
    <p:extLst>
      <p:ext uri="{BB962C8B-B14F-4D97-AF65-F5344CB8AC3E}">
        <p14:creationId xmlns:p14="http://schemas.microsoft.com/office/powerpoint/2010/main" val="23879142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7891</TotalTime>
  <Words>1234</Words>
  <Application>Microsoft Office PowerPoint</Application>
  <PresentationFormat>Широкоэкранный</PresentationFormat>
  <Paragraphs>97</Paragraphs>
  <Slides>19</Slides>
  <Notes>8</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Calibri</vt:lpstr>
      <vt:lpstr>Calibri Light</vt:lpstr>
      <vt:lpstr>Tahoma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Yevrosiyo hududining tabiiy geografik o‘lkalarga bo‘linishi</dc:title>
  <dc:creator>Admin</dc:creator>
  <cp:lastModifiedBy>WINDOWS 10</cp:lastModifiedBy>
  <cp:revision>1412</cp:revision>
  <dcterms:created xsi:type="dcterms:W3CDTF">2020-04-09T12:18:10Z</dcterms:created>
  <dcterms:modified xsi:type="dcterms:W3CDTF">2020-12-08T20:14:32Z</dcterms:modified>
</cp:coreProperties>
</file>