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641" r:id="rId2"/>
    <p:sldId id="418" r:id="rId3"/>
    <p:sldId id="624" r:id="rId4"/>
    <p:sldId id="657" r:id="rId5"/>
    <p:sldId id="643" r:id="rId6"/>
    <p:sldId id="642" r:id="rId7"/>
    <p:sldId id="658" r:id="rId8"/>
    <p:sldId id="659" r:id="rId9"/>
    <p:sldId id="661" r:id="rId10"/>
    <p:sldId id="644" r:id="rId11"/>
    <p:sldId id="660" r:id="rId12"/>
    <p:sldId id="558" r:id="rId13"/>
    <p:sldId id="646" r:id="rId14"/>
    <p:sldId id="662" r:id="rId15"/>
    <p:sldId id="647" r:id="rId16"/>
    <p:sldId id="663" r:id="rId17"/>
    <p:sldId id="664" r:id="rId18"/>
    <p:sldId id="665" r:id="rId19"/>
    <p:sldId id="666" r:id="rId20"/>
    <p:sldId id="648" r:id="rId21"/>
    <p:sldId id="417"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2FEB1EC-8F1F-4360-ADED-A8029CF6C304}">
          <p14:sldIdLst>
            <p14:sldId id="641"/>
            <p14:sldId id="418"/>
            <p14:sldId id="624"/>
            <p14:sldId id="657"/>
            <p14:sldId id="643"/>
            <p14:sldId id="642"/>
            <p14:sldId id="658"/>
            <p14:sldId id="659"/>
            <p14:sldId id="661"/>
            <p14:sldId id="644"/>
            <p14:sldId id="660"/>
            <p14:sldId id="558"/>
            <p14:sldId id="646"/>
            <p14:sldId id="662"/>
            <p14:sldId id="647"/>
            <p14:sldId id="663"/>
            <p14:sldId id="664"/>
            <p14:sldId id="665"/>
            <p14:sldId id="666"/>
            <p14:sldId id="648"/>
            <p14:sldId id="417"/>
          </p14:sldIdLst>
        </p14:section>
      </p14:sectionLst>
    </p:ex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149C2E"/>
    <a:srgbClr val="19C139"/>
    <a:srgbClr val="0000CC"/>
    <a:srgbClr val="A80058"/>
    <a:srgbClr val="0033CC"/>
    <a:srgbClr val="008000"/>
    <a:srgbClr val="000000"/>
    <a:srgbClr val="006666"/>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89871" autoAdjust="0"/>
  </p:normalViewPr>
  <p:slideViewPr>
    <p:cSldViewPr snapToGrid="0">
      <p:cViewPr>
        <p:scale>
          <a:sx n="50" d="100"/>
          <a:sy n="50" d="100"/>
        </p:scale>
        <p:origin x="1656" y="306"/>
      </p:cViewPr>
      <p:guideLst>
        <p:guide orient="horz" pos="2137"/>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3T00:50:17.556" idx="1">
    <p:pos x="10" y="10"/>
    <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C47F5-6AAC-4341-A3BC-3AF22EB431B0}"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ru-RU"/>
        </a:p>
      </dgm:t>
    </dgm:pt>
    <dgm:pt modelId="{9CF7AC78-8664-43E7-95C3-2E69F6978AFF}">
      <dgm:prSet phldrT="[Текст]" custT="1"/>
      <dgm:spPr/>
      <dgm:t>
        <a:bodyPr/>
        <a:lstStyle/>
        <a:p>
          <a:r>
            <a:rPr lang="en-US" sz="2000" b="1" dirty="0">
              <a:solidFill>
                <a:schemeClr val="tx1"/>
              </a:solidFill>
              <a:latin typeface="Arial" panose="020B0604020202020204" pitchFamily="34" charset="0"/>
              <a:cs typeface="Arial" panose="020B0604020202020204" pitchFamily="34" charset="0"/>
            </a:rPr>
            <a:t>  </a:t>
          </a:r>
          <a:r>
            <a:rPr lang="ru-RU" sz="2000" b="1" dirty="0">
              <a:solidFill>
                <a:schemeClr val="tx1"/>
              </a:solidFill>
              <a:latin typeface="Arial" panose="020B0604020202020204" pitchFamily="34" charset="0"/>
              <a:cs typeface="Arial" panose="020B0604020202020204" pitchFamily="34" charset="0"/>
            </a:rPr>
            <a:t>ОСНОВНЫМИ СВОЙСТВАМИ</a:t>
          </a:r>
        </a:p>
      </dgm:t>
    </dgm:pt>
    <dgm:pt modelId="{C308638D-1E99-4064-B05A-448599AB3463}" type="parTrans" cxnId="{F85B3B50-9CCF-4017-B4E1-B54A1DDF2883}">
      <dgm:prSet/>
      <dgm:spPr/>
      <dgm:t>
        <a:bodyPr/>
        <a:lstStyle/>
        <a:p>
          <a:endParaRPr lang="ru-RU" sz="2000" b="1" dirty="0">
            <a:solidFill>
              <a:schemeClr val="tx1"/>
            </a:solidFill>
            <a:latin typeface="Arial" pitchFamily="34" charset="0"/>
            <a:cs typeface="Arial" pitchFamily="34" charset="0"/>
          </a:endParaRPr>
        </a:p>
      </dgm:t>
    </dgm:pt>
    <dgm:pt modelId="{CF6888BF-C46E-4D55-8C0B-604A85FB5E7C}" type="sibTrans" cxnId="{F85B3B50-9CCF-4017-B4E1-B54A1DDF2883}">
      <dgm:prSet/>
      <dgm:spPr/>
      <dgm:t>
        <a:bodyPr/>
        <a:lstStyle/>
        <a:p>
          <a:endParaRPr lang="ru-RU" sz="2000" b="1" dirty="0">
            <a:solidFill>
              <a:schemeClr val="tx1"/>
            </a:solidFill>
            <a:latin typeface="Arial" pitchFamily="34" charset="0"/>
            <a:cs typeface="Arial" pitchFamily="34" charset="0"/>
          </a:endParaRPr>
        </a:p>
      </dgm:t>
    </dgm:pt>
    <dgm:pt modelId="{B4130079-A0C2-4938-9CFB-C129C55DE706}">
      <dgm:prSet phldrT="[Текст]" custT="1"/>
      <dgm:spPr/>
      <dgm:t>
        <a:bodyPr/>
        <a:lstStyle/>
        <a:p>
          <a:r>
            <a:rPr lang="ru-RU" sz="2000" b="1" dirty="0">
              <a:solidFill>
                <a:schemeClr val="tx1"/>
              </a:solidFill>
              <a:latin typeface="Arial" panose="020B0604020202020204" pitchFamily="34" charset="0"/>
              <a:cs typeface="Arial" panose="020B0604020202020204" pitchFamily="34" charset="0"/>
            </a:rPr>
            <a:t>ГЕОГРАФИЧЕСКИМ ПОЛОЖЕНИЕМ</a:t>
          </a:r>
        </a:p>
      </dgm:t>
    </dgm:pt>
    <dgm:pt modelId="{3F484C4C-AF7D-4EBA-890C-F1E074795101}" type="parTrans" cxnId="{072ADC7C-EFF8-46A2-81B2-8FBF75B3B07D}">
      <dgm:prSet/>
      <dgm:spPr/>
      <dgm:t>
        <a:bodyPr/>
        <a:lstStyle/>
        <a:p>
          <a:endParaRPr lang="ru-RU" sz="2000" b="1" dirty="0">
            <a:solidFill>
              <a:schemeClr val="tx1"/>
            </a:solidFill>
            <a:latin typeface="Arial" pitchFamily="34" charset="0"/>
            <a:cs typeface="Arial" pitchFamily="34" charset="0"/>
          </a:endParaRPr>
        </a:p>
      </dgm:t>
    </dgm:pt>
    <dgm:pt modelId="{08CD3CFE-4090-4690-B432-F660ECEFF97D}" type="sibTrans" cxnId="{072ADC7C-EFF8-46A2-81B2-8FBF75B3B07D}">
      <dgm:prSet/>
      <dgm:spPr/>
      <dgm:t>
        <a:bodyPr/>
        <a:lstStyle/>
        <a:p>
          <a:endParaRPr lang="ru-RU" sz="2000" b="1" dirty="0">
            <a:solidFill>
              <a:schemeClr val="tx1"/>
            </a:solidFill>
            <a:latin typeface="Arial" pitchFamily="34" charset="0"/>
            <a:cs typeface="Arial" pitchFamily="34" charset="0"/>
          </a:endParaRPr>
        </a:p>
      </dgm:t>
    </dgm:pt>
    <dgm:pt modelId="{9059AA3A-DBF7-489F-861D-539C63A992FD}">
      <dgm:prSet phldrT="[Текст]" custT="1"/>
      <dgm:spPr/>
      <dgm:t>
        <a:bodyPr/>
        <a:lstStyle/>
        <a:p>
          <a:r>
            <a:rPr lang="en-US" sz="2000" b="1" dirty="0">
              <a:solidFill>
                <a:schemeClr val="tx1"/>
              </a:solidFill>
              <a:latin typeface="Arial" panose="020B0604020202020204" pitchFamily="34" charset="0"/>
              <a:cs typeface="Arial" panose="020B0604020202020204" pitchFamily="34" charset="0"/>
            </a:rPr>
            <a:t> </a:t>
          </a:r>
          <a:r>
            <a:rPr lang="ru-RU" sz="2000" b="1" dirty="0">
              <a:solidFill>
                <a:schemeClr val="tx1"/>
              </a:solidFill>
              <a:latin typeface="Arial" panose="020B0604020202020204" pitchFamily="34" charset="0"/>
              <a:cs typeface="Arial" panose="020B0604020202020204" pitchFamily="34" charset="0"/>
            </a:rPr>
            <a:t>ИСТОРИЯ ИЗУЧЕННОСТИ</a:t>
          </a:r>
        </a:p>
      </dgm:t>
    </dgm:pt>
    <dgm:pt modelId="{22E43125-241E-4204-AABC-0A6B5D104B31}" type="parTrans" cxnId="{472529F0-0963-45C7-9780-901776F99DD9}">
      <dgm:prSet/>
      <dgm:spPr/>
      <dgm:t>
        <a:bodyPr/>
        <a:lstStyle/>
        <a:p>
          <a:endParaRPr lang="ru-RU" sz="2000" b="1" dirty="0">
            <a:solidFill>
              <a:schemeClr val="tx1"/>
            </a:solidFill>
            <a:latin typeface="Arial" pitchFamily="34" charset="0"/>
            <a:cs typeface="Arial" pitchFamily="34" charset="0"/>
          </a:endParaRPr>
        </a:p>
      </dgm:t>
    </dgm:pt>
    <dgm:pt modelId="{FA81A5D5-236F-458A-9909-32110E4B3C9D}" type="sibTrans" cxnId="{472529F0-0963-45C7-9780-901776F99DD9}">
      <dgm:prSet/>
      <dgm:spPr/>
      <dgm:t>
        <a:bodyPr/>
        <a:lstStyle/>
        <a:p>
          <a:endParaRPr lang="ru-RU" sz="2000" b="1" dirty="0">
            <a:solidFill>
              <a:schemeClr val="tx1"/>
            </a:solidFill>
            <a:latin typeface="Arial" pitchFamily="34" charset="0"/>
            <a:cs typeface="Arial" pitchFamily="34" charset="0"/>
          </a:endParaRPr>
        </a:p>
      </dgm:t>
    </dgm:pt>
    <dgm:pt modelId="{1BD29492-7057-4B4E-9D84-E739C8ABB464}">
      <dgm:prSet custT="1"/>
      <dgm:spPr/>
      <dgm:t>
        <a:bodyPr/>
        <a:lstStyle/>
        <a:p>
          <a:r>
            <a:rPr lang="ru-RU" sz="2000" b="1" dirty="0">
              <a:solidFill>
                <a:schemeClr val="tx1"/>
              </a:solidFill>
              <a:latin typeface="Arial" panose="020B0604020202020204" pitchFamily="34" charset="0"/>
              <a:cs typeface="Arial" panose="020B0604020202020204" pitchFamily="34" charset="0"/>
            </a:rPr>
            <a:t>ГЕОЛОГИЧЕСКОЕ СТРОЕНИЕ</a:t>
          </a:r>
          <a:r>
            <a:rPr lang="en-US" sz="2000" b="1" dirty="0">
              <a:solidFill>
                <a:schemeClr val="tx1"/>
              </a:solidFill>
              <a:latin typeface="Arial" panose="020B0604020202020204" pitchFamily="34" charset="0"/>
              <a:cs typeface="Arial" panose="020B0604020202020204" pitchFamily="34" charset="0"/>
            </a:rPr>
            <a:t>, </a:t>
          </a:r>
          <a:r>
            <a:rPr lang="ru-RU" sz="2000" b="1" dirty="0">
              <a:solidFill>
                <a:schemeClr val="tx1"/>
              </a:solidFill>
              <a:latin typeface="Arial" panose="020B0604020202020204" pitchFamily="34" charset="0"/>
              <a:cs typeface="Arial" panose="020B0604020202020204" pitchFamily="34" charset="0"/>
            </a:rPr>
            <a:t>ПОЛЕЗНЫМИ ИСКОПАЕМЫМИ</a:t>
          </a:r>
          <a:r>
            <a:rPr lang="en-US" sz="2000" b="1" dirty="0">
              <a:solidFill>
                <a:schemeClr val="tx1"/>
              </a:solidFill>
              <a:latin typeface="Arial" panose="020B0604020202020204" pitchFamily="34" charset="0"/>
              <a:cs typeface="Arial" panose="020B0604020202020204" pitchFamily="34" charset="0"/>
            </a:rPr>
            <a:t>, </a:t>
          </a:r>
          <a:r>
            <a:rPr lang="ru-RU" sz="2000" b="1" dirty="0">
              <a:solidFill>
                <a:schemeClr val="tx1"/>
              </a:solidFill>
              <a:latin typeface="Arial" panose="020B0604020202020204" pitchFamily="34" charset="0"/>
              <a:cs typeface="Arial" panose="020B0604020202020204" pitchFamily="34" charset="0"/>
            </a:rPr>
            <a:t>РЕЛЬЕФОМ</a:t>
          </a:r>
        </a:p>
      </dgm:t>
    </dgm:pt>
    <dgm:pt modelId="{BB963676-ACC1-418B-8879-B7DBF4876BC2}" type="parTrans" cxnId="{C541FEB0-DF83-4A36-B809-B56C643F88C8}">
      <dgm:prSet/>
      <dgm:spPr/>
      <dgm:t>
        <a:bodyPr/>
        <a:lstStyle/>
        <a:p>
          <a:endParaRPr lang="ru-RU" sz="2000" b="1" dirty="0">
            <a:solidFill>
              <a:schemeClr val="tx1"/>
            </a:solidFill>
            <a:latin typeface="Arial" pitchFamily="34" charset="0"/>
            <a:cs typeface="Arial" pitchFamily="34" charset="0"/>
          </a:endParaRPr>
        </a:p>
      </dgm:t>
    </dgm:pt>
    <dgm:pt modelId="{38D5DB3A-448D-48F2-80C3-4F165A1ED9F5}" type="sibTrans" cxnId="{C541FEB0-DF83-4A36-B809-B56C643F88C8}">
      <dgm:prSet/>
      <dgm:spPr/>
      <dgm:t>
        <a:bodyPr/>
        <a:lstStyle/>
        <a:p>
          <a:endParaRPr lang="ru-RU" sz="2000" b="1" dirty="0">
            <a:solidFill>
              <a:schemeClr val="tx1"/>
            </a:solidFill>
            <a:latin typeface="Arial" pitchFamily="34" charset="0"/>
            <a:cs typeface="Arial" pitchFamily="34" charset="0"/>
          </a:endParaRPr>
        </a:p>
      </dgm:t>
    </dgm:pt>
    <dgm:pt modelId="{C3E2A0C7-492D-4F99-9FBD-DB626D169721}">
      <dgm:prSet custT="1"/>
      <dgm:spPr/>
      <dgm:t>
        <a:bodyPr/>
        <a:lstStyle/>
        <a:p>
          <a:r>
            <a:rPr lang="en-US" sz="2000" b="1" dirty="0">
              <a:solidFill>
                <a:schemeClr val="tx1"/>
              </a:solidFill>
              <a:latin typeface="Arial" panose="020B0604020202020204" pitchFamily="34" charset="0"/>
              <a:cs typeface="Arial" panose="020B0604020202020204" pitchFamily="34" charset="0"/>
            </a:rPr>
            <a:t>  </a:t>
          </a:r>
          <a:r>
            <a:rPr lang="ru-RU" sz="2000" b="1" dirty="0">
              <a:solidFill>
                <a:schemeClr val="tx1"/>
              </a:solidFill>
              <a:latin typeface="Arial" panose="020B0604020202020204" pitchFamily="34" charset="0"/>
              <a:cs typeface="Arial" panose="020B0604020202020204" pitchFamily="34" charset="0"/>
            </a:rPr>
            <a:t>КЛИМАТОМ И ВНУТРЕННИМИ ВОДАМИ</a:t>
          </a:r>
        </a:p>
      </dgm:t>
    </dgm:pt>
    <dgm:pt modelId="{4E9B72DC-2E14-4E1E-9952-5B7A96F414D6}" type="parTrans" cxnId="{C1BFDBEE-E3D6-4C60-AA2D-3177B28029A5}">
      <dgm:prSet/>
      <dgm:spPr/>
      <dgm:t>
        <a:bodyPr/>
        <a:lstStyle/>
        <a:p>
          <a:endParaRPr lang="ru-RU" sz="2000" b="1" dirty="0">
            <a:solidFill>
              <a:schemeClr val="tx1"/>
            </a:solidFill>
            <a:latin typeface="Arial" pitchFamily="34" charset="0"/>
            <a:cs typeface="Arial" pitchFamily="34" charset="0"/>
          </a:endParaRPr>
        </a:p>
      </dgm:t>
    </dgm:pt>
    <dgm:pt modelId="{532D310E-D29D-4E3F-95DE-555419B936AE}" type="sibTrans" cxnId="{C1BFDBEE-E3D6-4C60-AA2D-3177B28029A5}">
      <dgm:prSet/>
      <dgm:spPr/>
      <dgm:t>
        <a:bodyPr/>
        <a:lstStyle/>
        <a:p>
          <a:endParaRPr lang="ru-RU" sz="2000" b="1" dirty="0">
            <a:solidFill>
              <a:schemeClr val="tx1"/>
            </a:solidFill>
            <a:latin typeface="Arial" pitchFamily="34" charset="0"/>
            <a:cs typeface="Arial" pitchFamily="34" charset="0"/>
          </a:endParaRPr>
        </a:p>
      </dgm:t>
    </dgm:pt>
    <dgm:pt modelId="{772EDB40-77F2-42C6-A4BA-5D2ACCBCA5FC}" type="pres">
      <dgm:prSet presAssocID="{4C2C47F5-6AAC-4341-A3BC-3AF22EB431B0}" presName="Name0" presStyleCnt="0">
        <dgm:presLayoutVars>
          <dgm:chMax val="7"/>
          <dgm:chPref val="7"/>
          <dgm:dir/>
        </dgm:presLayoutVars>
      </dgm:prSet>
      <dgm:spPr/>
    </dgm:pt>
    <dgm:pt modelId="{0ED54BC2-CFB8-4CE3-835B-7CC0ACF4EC60}" type="pres">
      <dgm:prSet presAssocID="{4C2C47F5-6AAC-4341-A3BC-3AF22EB431B0}" presName="Name1" presStyleCnt="0"/>
      <dgm:spPr/>
    </dgm:pt>
    <dgm:pt modelId="{4CBC4C8F-0C14-4FFA-A1EB-68031F2094B5}" type="pres">
      <dgm:prSet presAssocID="{4C2C47F5-6AAC-4341-A3BC-3AF22EB431B0}" presName="cycle" presStyleCnt="0"/>
      <dgm:spPr/>
    </dgm:pt>
    <dgm:pt modelId="{2BE2DDFF-D336-41AD-B2B0-5CA8294810DF}" type="pres">
      <dgm:prSet presAssocID="{4C2C47F5-6AAC-4341-A3BC-3AF22EB431B0}" presName="srcNode" presStyleLbl="node1" presStyleIdx="0" presStyleCnt="5"/>
      <dgm:spPr/>
    </dgm:pt>
    <dgm:pt modelId="{6C71938F-0DD3-4BCE-8772-5B33F44F5AC6}" type="pres">
      <dgm:prSet presAssocID="{4C2C47F5-6AAC-4341-A3BC-3AF22EB431B0}" presName="conn" presStyleLbl="parChTrans1D2" presStyleIdx="0" presStyleCnt="1"/>
      <dgm:spPr/>
    </dgm:pt>
    <dgm:pt modelId="{C1B5F98C-42B3-4225-9695-C004CEC37CAC}" type="pres">
      <dgm:prSet presAssocID="{4C2C47F5-6AAC-4341-A3BC-3AF22EB431B0}" presName="extraNode" presStyleLbl="node1" presStyleIdx="0" presStyleCnt="5"/>
      <dgm:spPr/>
    </dgm:pt>
    <dgm:pt modelId="{1F1A7FA3-1418-4703-B01A-F581247AE70C}" type="pres">
      <dgm:prSet presAssocID="{4C2C47F5-6AAC-4341-A3BC-3AF22EB431B0}" presName="dstNode" presStyleLbl="node1" presStyleIdx="0" presStyleCnt="5"/>
      <dgm:spPr/>
    </dgm:pt>
    <dgm:pt modelId="{49DB3445-41D2-403E-A9A8-15195F48272B}" type="pres">
      <dgm:prSet presAssocID="{9CF7AC78-8664-43E7-95C3-2E69F6978AFF}" presName="text_1" presStyleLbl="node1" presStyleIdx="0" presStyleCnt="5">
        <dgm:presLayoutVars>
          <dgm:bulletEnabled val="1"/>
        </dgm:presLayoutVars>
      </dgm:prSet>
      <dgm:spPr/>
    </dgm:pt>
    <dgm:pt modelId="{2771E5FD-696C-47C3-8458-1DFCFC5A8FE6}" type="pres">
      <dgm:prSet presAssocID="{9CF7AC78-8664-43E7-95C3-2E69F6978AFF}" presName="accent_1" presStyleCnt="0"/>
      <dgm:spPr/>
    </dgm:pt>
    <dgm:pt modelId="{DD2C4514-8196-44F3-AEFD-C878E137F15F}" type="pres">
      <dgm:prSet presAssocID="{9CF7AC78-8664-43E7-95C3-2E69F6978AFF}" presName="accentRepeatNode" presStyleLbl="solidFgAcc1" presStyleIdx="0" presStyleCnt="5"/>
      <dgm:spPr>
        <a:blipFill rotWithShape="0">
          <a:blip xmlns:r="http://schemas.openxmlformats.org/officeDocument/2006/relationships" r:embed="rId1"/>
          <a:stretch>
            <a:fillRect/>
          </a:stretch>
        </a:blipFill>
      </dgm:spPr>
    </dgm:pt>
    <dgm:pt modelId="{4E44D6FA-4D64-40D0-B130-A3FC5146E0D6}" type="pres">
      <dgm:prSet presAssocID="{B4130079-A0C2-4938-9CFB-C129C55DE706}" presName="text_2" presStyleLbl="node1" presStyleIdx="1" presStyleCnt="5" custScaleX="98984" custScaleY="100809">
        <dgm:presLayoutVars>
          <dgm:bulletEnabled val="1"/>
        </dgm:presLayoutVars>
      </dgm:prSet>
      <dgm:spPr/>
    </dgm:pt>
    <dgm:pt modelId="{5FD3551A-4E05-4735-B34B-4CC3AA299F3E}" type="pres">
      <dgm:prSet presAssocID="{B4130079-A0C2-4938-9CFB-C129C55DE706}" presName="accent_2" presStyleCnt="0"/>
      <dgm:spPr/>
    </dgm:pt>
    <dgm:pt modelId="{3FF523FB-8E08-4A14-B93E-E824CD441555}" type="pres">
      <dgm:prSet presAssocID="{B4130079-A0C2-4938-9CFB-C129C55DE706}" presName="accentRepeatNode" presStyleLbl="solidFgAcc1" presStyleIdx="1" presStyleCnt="5"/>
      <dgm:spPr>
        <a:blipFill rotWithShape="0">
          <a:blip xmlns:r="http://schemas.openxmlformats.org/officeDocument/2006/relationships" r:embed="rId2"/>
          <a:stretch>
            <a:fillRect/>
          </a:stretch>
        </a:blipFill>
      </dgm:spPr>
    </dgm:pt>
    <dgm:pt modelId="{3B07D9ED-17A7-4E68-A041-6E0350DF7893}" type="pres">
      <dgm:prSet presAssocID="{9059AA3A-DBF7-489F-861D-539C63A992FD}" presName="text_3" presStyleLbl="node1" presStyleIdx="2" presStyleCnt="5">
        <dgm:presLayoutVars>
          <dgm:bulletEnabled val="1"/>
        </dgm:presLayoutVars>
      </dgm:prSet>
      <dgm:spPr/>
    </dgm:pt>
    <dgm:pt modelId="{2AB91F75-EBEC-44E6-BE78-43A6658762A3}" type="pres">
      <dgm:prSet presAssocID="{9059AA3A-DBF7-489F-861D-539C63A992FD}" presName="accent_3" presStyleCnt="0"/>
      <dgm:spPr/>
    </dgm:pt>
    <dgm:pt modelId="{AFBCFC25-00CE-4DD9-B468-38B567D3D019}" type="pres">
      <dgm:prSet presAssocID="{9059AA3A-DBF7-489F-861D-539C63A992FD}" presName="accentRepeatNode" presStyleLbl="solidFgAcc1" presStyleIdx="2" presStyleCnt="5"/>
      <dgm:spPr>
        <a:blipFill rotWithShape="0">
          <a:blip xmlns:r="http://schemas.openxmlformats.org/officeDocument/2006/relationships" r:embed="rId3"/>
          <a:stretch>
            <a:fillRect/>
          </a:stretch>
        </a:blipFill>
      </dgm:spPr>
    </dgm:pt>
    <dgm:pt modelId="{776DD715-9F2E-4732-9558-05104E925C2E}" type="pres">
      <dgm:prSet presAssocID="{1BD29492-7057-4B4E-9D84-E739C8ABB464}" presName="text_4" presStyleLbl="node1" presStyleIdx="3" presStyleCnt="5">
        <dgm:presLayoutVars>
          <dgm:bulletEnabled val="1"/>
        </dgm:presLayoutVars>
      </dgm:prSet>
      <dgm:spPr/>
    </dgm:pt>
    <dgm:pt modelId="{84180D8D-85C0-4945-A225-369A097D20AB}" type="pres">
      <dgm:prSet presAssocID="{1BD29492-7057-4B4E-9D84-E739C8ABB464}" presName="accent_4" presStyleCnt="0"/>
      <dgm:spPr/>
    </dgm:pt>
    <dgm:pt modelId="{0D28CA85-B0AC-48AA-B73D-2FEAF2306343}" type="pres">
      <dgm:prSet presAssocID="{1BD29492-7057-4B4E-9D84-E739C8ABB464}" presName="accentRepeatNode" presStyleLbl="solidFgAcc1" presStyleIdx="3" presStyleCnt="5"/>
      <dgm:spPr>
        <a:blipFill rotWithShape="0">
          <a:blip xmlns:r="http://schemas.openxmlformats.org/officeDocument/2006/relationships" r:embed="rId4"/>
          <a:stretch>
            <a:fillRect/>
          </a:stretch>
        </a:blipFill>
      </dgm:spPr>
    </dgm:pt>
    <dgm:pt modelId="{3A533CB2-2C18-45DD-B513-29A32E9D9434}" type="pres">
      <dgm:prSet presAssocID="{C3E2A0C7-492D-4F99-9FBD-DB626D169721}" presName="text_5" presStyleLbl="node1" presStyleIdx="4" presStyleCnt="5" custScaleY="98550">
        <dgm:presLayoutVars>
          <dgm:bulletEnabled val="1"/>
        </dgm:presLayoutVars>
      </dgm:prSet>
      <dgm:spPr/>
    </dgm:pt>
    <dgm:pt modelId="{DF4A57A2-B99D-4E0E-BD49-FCBDA8D0D652}" type="pres">
      <dgm:prSet presAssocID="{C3E2A0C7-492D-4F99-9FBD-DB626D169721}" presName="accent_5" presStyleCnt="0"/>
      <dgm:spPr/>
    </dgm:pt>
    <dgm:pt modelId="{28C03092-EE96-40C8-9447-915F9EC99FB1}" type="pres">
      <dgm:prSet presAssocID="{C3E2A0C7-492D-4F99-9FBD-DB626D169721}" presName="accentRepeatNode" presStyleLbl="solidFgAcc1" presStyleIdx="4" presStyleCnt="5"/>
      <dgm:spPr>
        <a:blipFill rotWithShape="0">
          <a:blip xmlns:r="http://schemas.openxmlformats.org/officeDocument/2006/relationships" r:embed="rId5"/>
          <a:stretch>
            <a:fillRect/>
          </a:stretch>
        </a:blipFill>
      </dgm:spPr>
    </dgm:pt>
  </dgm:ptLst>
  <dgm:cxnLst>
    <dgm:cxn modelId="{03753016-7A77-42C3-BD65-BF97807F54DB}" type="presOf" srcId="{9059AA3A-DBF7-489F-861D-539C63A992FD}" destId="{3B07D9ED-17A7-4E68-A041-6E0350DF7893}" srcOrd="0" destOrd="0" presId="urn:microsoft.com/office/officeart/2008/layout/VerticalCurvedList"/>
    <dgm:cxn modelId="{12A2B917-572A-4C57-8272-C23ABA48178C}" type="presOf" srcId="{B4130079-A0C2-4938-9CFB-C129C55DE706}" destId="{4E44D6FA-4D64-40D0-B130-A3FC5146E0D6}" srcOrd="0" destOrd="0" presId="urn:microsoft.com/office/officeart/2008/layout/VerticalCurvedList"/>
    <dgm:cxn modelId="{7D88C422-7A44-41EC-98AD-2F91FD8D647E}" type="presOf" srcId="{CF6888BF-C46E-4D55-8C0B-604A85FB5E7C}" destId="{6C71938F-0DD3-4BCE-8772-5B33F44F5AC6}" srcOrd="0" destOrd="0" presId="urn:microsoft.com/office/officeart/2008/layout/VerticalCurvedList"/>
    <dgm:cxn modelId="{F85B3B50-9CCF-4017-B4E1-B54A1DDF2883}" srcId="{4C2C47F5-6AAC-4341-A3BC-3AF22EB431B0}" destId="{9CF7AC78-8664-43E7-95C3-2E69F6978AFF}" srcOrd="0" destOrd="0" parTransId="{C308638D-1E99-4064-B05A-448599AB3463}" sibTransId="{CF6888BF-C46E-4D55-8C0B-604A85FB5E7C}"/>
    <dgm:cxn modelId="{117A5657-6C3B-46A2-8087-AD26D175F381}" type="presOf" srcId="{1BD29492-7057-4B4E-9D84-E739C8ABB464}" destId="{776DD715-9F2E-4732-9558-05104E925C2E}" srcOrd="0" destOrd="0" presId="urn:microsoft.com/office/officeart/2008/layout/VerticalCurvedList"/>
    <dgm:cxn modelId="{072ADC7C-EFF8-46A2-81B2-8FBF75B3B07D}" srcId="{4C2C47F5-6AAC-4341-A3BC-3AF22EB431B0}" destId="{B4130079-A0C2-4938-9CFB-C129C55DE706}" srcOrd="1" destOrd="0" parTransId="{3F484C4C-AF7D-4EBA-890C-F1E074795101}" sibTransId="{08CD3CFE-4090-4690-B432-F660ECEFF97D}"/>
    <dgm:cxn modelId="{83DE228F-2F8F-4486-8E93-C3834041902B}" type="presOf" srcId="{C3E2A0C7-492D-4F99-9FBD-DB626D169721}" destId="{3A533CB2-2C18-45DD-B513-29A32E9D9434}" srcOrd="0" destOrd="0" presId="urn:microsoft.com/office/officeart/2008/layout/VerticalCurvedList"/>
    <dgm:cxn modelId="{F24B628F-5785-4DF0-8E5A-B40DC4D9B773}" type="presOf" srcId="{9CF7AC78-8664-43E7-95C3-2E69F6978AFF}" destId="{49DB3445-41D2-403E-A9A8-15195F48272B}" srcOrd="0" destOrd="0" presId="urn:microsoft.com/office/officeart/2008/layout/VerticalCurvedList"/>
    <dgm:cxn modelId="{C541FEB0-DF83-4A36-B809-B56C643F88C8}" srcId="{4C2C47F5-6AAC-4341-A3BC-3AF22EB431B0}" destId="{1BD29492-7057-4B4E-9D84-E739C8ABB464}" srcOrd="3" destOrd="0" parTransId="{BB963676-ACC1-418B-8879-B7DBF4876BC2}" sibTransId="{38D5DB3A-448D-48F2-80C3-4F165A1ED9F5}"/>
    <dgm:cxn modelId="{97772FD7-786B-4CAA-B90D-CFE335783D41}" type="presOf" srcId="{4C2C47F5-6AAC-4341-A3BC-3AF22EB431B0}" destId="{772EDB40-77F2-42C6-A4BA-5D2ACCBCA5FC}" srcOrd="0" destOrd="0" presId="urn:microsoft.com/office/officeart/2008/layout/VerticalCurvedList"/>
    <dgm:cxn modelId="{C1BFDBEE-E3D6-4C60-AA2D-3177B28029A5}" srcId="{4C2C47F5-6AAC-4341-A3BC-3AF22EB431B0}" destId="{C3E2A0C7-492D-4F99-9FBD-DB626D169721}" srcOrd="4" destOrd="0" parTransId="{4E9B72DC-2E14-4E1E-9952-5B7A96F414D6}" sibTransId="{532D310E-D29D-4E3F-95DE-555419B936AE}"/>
    <dgm:cxn modelId="{472529F0-0963-45C7-9780-901776F99DD9}" srcId="{4C2C47F5-6AAC-4341-A3BC-3AF22EB431B0}" destId="{9059AA3A-DBF7-489F-861D-539C63A992FD}" srcOrd="2" destOrd="0" parTransId="{22E43125-241E-4204-AABC-0A6B5D104B31}" sibTransId="{FA81A5D5-236F-458A-9909-32110E4B3C9D}"/>
    <dgm:cxn modelId="{255938F9-6330-4689-9693-B006715B8F01}" type="presParOf" srcId="{772EDB40-77F2-42C6-A4BA-5D2ACCBCA5FC}" destId="{0ED54BC2-CFB8-4CE3-835B-7CC0ACF4EC60}" srcOrd="0" destOrd="0" presId="urn:microsoft.com/office/officeart/2008/layout/VerticalCurvedList"/>
    <dgm:cxn modelId="{6F9DBA94-A56B-4D67-9E8C-3FC8288584FD}" type="presParOf" srcId="{0ED54BC2-CFB8-4CE3-835B-7CC0ACF4EC60}" destId="{4CBC4C8F-0C14-4FFA-A1EB-68031F2094B5}" srcOrd="0" destOrd="0" presId="urn:microsoft.com/office/officeart/2008/layout/VerticalCurvedList"/>
    <dgm:cxn modelId="{069CCA18-DF06-46E7-AA81-E6C47851C5A4}" type="presParOf" srcId="{4CBC4C8F-0C14-4FFA-A1EB-68031F2094B5}" destId="{2BE2DDFF-D336-41AD-B2B0-5CA8294810DF}" srcOrd="0" destOrd="0" presId="urn:microsoft.com/office/officeart/2008/layout/VerticalCurvedList"/>
    <dgm:cxn modelId="{B67A60ED-3CBB-45E7-B283-2952A317B37A}" type="presParOf" srcId="{4CBC4C8F-0C14-4FFA-A1EB-68031F2094B5}" destId="{6C71938F-0DD3-4BCE-8772-5B33F44F5AC6}" srcOrd="1" destOrd="0" presId="urn:microsoft.com/office/officeart/2008/layout/VerticalCurvedList"/>
    <dgm:cxn modelId="{44284BDE-2253-4FDC-800B-A6A2439ED54A}" type="presParOf" srcId="{4CBC4C8F-0C14-4FFA-A1EB-68031F2094B5}" destId="{C1B5F98C-42B3-4225-9695-C004CEC37CAC}" srcOrd="2" destOrd="0" presId="urn:microsoft.com/office/officeart/2008/layout/VerticalCurvedList"/>
    <dgm:cxn modelId="{88C40A9A-9824-434A-95F0-B5363E1F3FFD}" type="presParOf" srcId="{4CBC4C8F-0C14-4FFA-A1EB-68031F2094B5}" destId="{1F1A7FA3-1418-4703-B01A-F581247AE70C}" srcOrd="3" destOrd="0" presId="urn:microsoft.com/office/officeart/2008/layout/VerticalCurvedList"/>
    <dgm:cxn modelId="{6A484F3F-7936-49F8-9B1A-3E9D20579521}" type="presParOf" srcId="{0ED54BC2-CFB8-4CE3-835B-7CC0ACF4EC60}" destId="{49DB3445-41D2-403E-A9A8-15195F48272B}" srcOrd="1" destOrd="0" presId="urn:microsoft.com/office/officeart/2008/layout/VerticalCurvedList"/>
    <dgm:cxn modelId="{3EC59DA8-2939-47B8-9B72-6FA38F89778D}" type="presParOf" srcId="{0ED54BC2-CFB8-4CE3-835B-7CC0ACF4EC60}" destId="{2771E5FD-696C-47C3-8458-1DFCFC5A8FE6}" srcOrd="2" destOrd="0" presId="urn:microsoft.com/office/officeart/2008/layout/VerticalCurvedList"/>
    <dgm:cxn modelId="{56278258-5EDE-4D73-A3A9-3F53C21F2C6B}" type="presParOf" srcId="{2771E5FD-696C-47C3-8458-1DFCFC5A8FE6}" destId="{DD2C4514-8196-44F3-AEFD-C878E137F15F}" srcOrd="0" destOrd="0" presId="urn:microsoft.com/office/officeart/2008/layout/VerticalCurvedList"/>
    <dgm:cxn modelId="{C2FF629D-7869-4FAA-88E2-7EE28258423A}" type="presParOf" srcId="{0ED54BC2-CFB8-4CE3-835B-7CC0ACF4EC60}" destId="{4E44D6FA-4D64-40D0-B130-A3FC5146E0D6}" srcOrd="3" destOrd="0" presId="urn:microsoft.com/office/officeart/2008/layout/VerticalCurvedList"/>
    <dgm:cxn modelId="{B8B437C6-9325-4B2B-8E11-A7F3FB462798}" type="presParOf" srcId="{0ED54BC2-CFB8-4CE3-835B-7CC0ACF4EC60}" destId="{5FD3551A-4E05-4735-B34B-4CC3AA299F3E}" srcOrd="4" destOrd="0" presId="urn:microsoft.com/office/officeart/2008/layout/VerticalCurvedList"/>
    <dgm:cxn modelId="{87152778-54A1-418F-BD59-FE80E3E6319E}" type="presParOf" srcId="{5FD3551A-4E05-4735-B34B-4CC3AA299F3E}" destId="{3FF523FB-8E08-4A14-B93E-E824CD441555}" srcOrd="0" destOrd="0" presId="urn:microsoft.com/office/officeart/2008/layout/VerticalCurvedList"/>
    <dgm:cxn modelId="{1F9AF621-ADEC-4067-BE46-13FFD65EF183}" type="presParOf" srcId="{0ED54BC2-CFB8-4CE3-835B-7CC0ACF4EC60}" destId="{3B07D9ED-17A7-4E68-A041-6E0350DF7893}" srcOrd="5" destOrd="0" presId="urn:microsoft.com/office/officeart/2008/layout/VerticalCurvedList"/>
    <dgm:cxn modelId="{0ACF08B1-4F61-49A3-B615-5EB0CD5F41D6}" type="presParOf" srcId="{0ED54BC2-CFB8-4CE3-835B-7CC0ACF4EC60}" destId="{2AB91F75-EBEC-44E6-BE78-43A6658762A3}" srcOrd="6" destOrd="0" presId="urn:microsoft.com/office/officeart/2008/layout/VerticalCurvedList"/>
    <dgm:cxn modelId="{2379591D-0DCA-436F-8AB5-A99D4717084A}" type="presParOf" srcId="{2AB91F75-EBEC-44E6-BE78-43A6658762A3}" destId="{AFBCFC25-00CE-4DD9-B468-38B567D3D019}" srcOrd="0" destOrd="0" presId="urn:microsoft.com/office/officeart/2008/layout/VerticalCurvedList"/>
    <dgm:cxn modelId="{559929CC-4FC7-4EC3-BDF6-5E03FDE0B05E}" type="presParOf" srcId="{0ED54BC2-CFB8-4CE3-835B-7CC0ACF4EC60}" destId="{776DD715-9F2E-4732-9558-05104E925C2E}" srcOrd="7" destOrd="0" presId="urn:microsoft.com/office/officeart/2008/layout/VerticalCurvedList"/>
    <dgm:cxn modelId="{7BA43CDD-D074-4734-A5FF-1D8D5D8F780D}" type="presParOf" srcId="{0ED54BC2-CFB8-4CE3-835B-7CC0ACF4EC60}" destId="{84180D8D-85C0-4945-A225-369A097D20AB}" srcOrd="8" destOrd="0" presId="urn:microsoft.com/office/officeart/2008/layout/VerticalCurvedList"/>
    <dgm:cxn modelId="{68EF9322-9B5F-4C39-A87C-10319FAB1158}" type="presParOf" srcId="{84180D8D-85C0-4945-A225-369A097D20AB}" destId="{0D28CA85-B0AC-48AA-B73D-2FEAF2306343}" srcOrd="0" destOrd="0" presId="urn:microsoft.com/office/officeart/2008/layout/VerticalCurvedList"/>
    <dgm:cxn modelId="{90CC50A9-6CFA-41E7-B815-B10BC1C24CBF}" type="presParOf" srcId="{0ED54BC2-CFB8-4CE3-835B-7CC0ACF4EC60}" destId="{3A533CB2-2C18-45DD-B513-29A32E9D9434}" srcOrd="9" destOrd="0" presId="urn:microsoft.com/office/officeart/2008/layout/VerticalCurvedList"/>
    <dgm:cxn modelId="{B39F3D16-577E-4AC4-85C8-8CCE050200D1}" type="presParOf" srcId="{0ED54BC2-CFB8-4CE3-835B-7CC0ACF4EC60}" destId="{DF4A57A2-B99D-4E0E-BD49-FCBDA8D0D652}" srcOrd="10" destOrd="0" presId="urn:microsoft.com/office/officeart/2008/layout/VerticalCurvedList"/>
    <dgm:cxn modelId="{5B9CCC8B-BA29-425E-9AA9-B0A72576D225}" type="presParOf" srcId="{DF4A57A2-B99D-4E0E-BD49-FCBDA8D0D652}" destId="{28C03092-EE96-40C8-9447-915F9EC99FB1}"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1938F-0DD3-4BCE-8772-5B33F44F5AC6}">
      <dsp:nvSpPr>
        <dsp:cNvPr id="0" name=""/>
        <dsp:cNvSpPr/>
      </dsp:nvSpPr>
      <dsp:spPr>
        <a:xfrm>
          <a:off x="-6673197" y="-1020450"/>
          <a:ext cx="7942354" cy="7942354"/>
        </a:xfrm>
        <a:prstGeom prst="blockArc">
          <a:avLst>
            <a:gd name="adj1" fmla="val 18900000"/>
            <a:gd name="adj2" fmla="val 2700000"/>
            <a:gd name="adj3" fmla="val 272"/>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B3445-41D2-403E-A9A8-15195F48272B}">
      <dsp:nvSpPr>
        <dsp:cNvPr id="0" name=""/>
        <dsp:cNvSpPr/>
      </dsp:nvSpPr>
      <dsp:spPr>
        <a:xfrm>
          <a:off x="554330" y="368722"/>
          <a:ext cx="6733903" cy="737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722"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  </a:t>
          </a:r>
          <a:r>
            <a:rPr lang="ru-RU" sz="2000" b="1" kern="1200" dirty="0">
              <a:solidFill>
                <a:schemeClr val="tx1"/>
              </a:solidFill>
              <a:latin typeface="Arial" panose="020B0604020202020204" pitchFamily="34" charset="0"/>
              <a:cs typeface="Arial" panose="020B0604020202020204" pitchFamily="34" charset="0"/>
            </a:rPr>
            <a:t>ОСНОВНЫМИ СВОЙСТВАМИ</a:t>
          </a:r>
        </a:p>
      </dsp:txBody>
      <dsp:txXfrm>
        <a:off x="554330" y="368722"/>
        <a:ext cx="6733903" cy="737917"/>
      </dsp:txXfrm>
    </dsp:sp>
    <dsp:sp modelId="{DD2C4514-8196-44F3-AEFD-C878E137F15F}">
      <dsp:nvSpPr>
        <dsp:cNvPr id="0" name=""/>
        <dsp:cNvSpPr/>
      </dsp:nvSpPr>
      <dsp:spPr>
        <a:xfrm>
          <a:off x="93131" y="276483"/>
          <a:ext cx="922397" cy="922397"/>
        </a:xfrm>
        <a:prstGeom prst="ellipse">
          <a:avLst/>
        </a:prstGeom>
        <a:blipFill rotWithShape="0">
          <a:blip xmlns:r="http://schemas.openxmlformats.org/officeDocument/2006/relationships" r:embed="rId1"/>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4D6FA-4D64-40D0-B130-A3FC5146E0D6}">
      <dsp:nvSpPr>
        <dsp:cNvPr id="0" name=""/>
        <dsp:cNvSpPr/>
      </dsp:nvSpPr>
      <dsp:spPr>
        <a:xfrm>
          <a:off x="1114622" y="1472260"/>
          <a:ext cx="6142089" cy="743887"/>
        </a:xfrm>
        <a:prstGeom prst="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722" tIns="50800" rIns="50800" bIns="50800" numCol="1" spcCol="1270" anchor="ctr" anchorCtr="0">
          <a:noAutofit/>
        </a:bodyPr>
        <a:lstStyle/>
        <a:p>
          <a:pPr marL="0" lvl="0" indent="0" algn="l" defTabSz="889000">
            <a:lnSpc>
              <a:spcPct val="90000"/>
            </a:lnSpc>
            <a:spcBef>
              <a:spcPct val="0"/>
            </a:spcBef>
            <a:spcAft>
              <a:spcPct val="35000"/>
            </a:spcAft>
            <a:buNone/>
          </a:pPr>
          <a:r>
            <a:rPr lang="ru-RU" sz="2000" b="1" kern="1200" dirty="0">
              <a:solidFill>
                <a:schemeClr val="tx1"/>
              </a:solidFill>
              <a:latin typeface="Arial" panose="020B0604020202020204" pitchFamily="34" charset="0"/>
              <a:cs typeface="Arial" panose="020B0604020202020204" pitchFamily="34" charset="0"/>
            </a:rPr>
            <a:t>ГЕОГРАФИЧЕСКИМ ПОЛОЖЕНИЕМ</a:t>
          </a:r>
        </a:p>
      </dsp:txBody>
      <dsp:txXfrm>
        <a:off x="1114622" y="1472260"/>
        <a:ext cx="6142089" cy="743887"/>
      </dsp:txXfrm>
    </dsp:sp>
    <dsp:sp modelId="{3FF523FB-8E08-4A14-B93E-E824CD441555}">
      <dsp:nvSpPr>
        <dsp:cNvPr id="0" name=""/>
        <dsp:cNvSpPr/>
      </dsp:nvSpPr>
      <dsp:spPr>
        <a:xfrm>
          <a:off x="621901" y="1383005"/>
          <a:ext cx="922397" cy="922397"/>
        </a:xfrm>
        <a:prstGeom prst="ellipse">
          <a:avLst/>
        </a:prstGeom>
        <a:blipFill rotWithShape="0">
          <a:blip xmlns:r="http://schemas.openxmlformats.org/officeDocument/2006/relationships" r:embed="rId2"/>
          <a:stretch>
            <a:fillRect/>
          </a:stretch>
        </a:blip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7D9ED-17A7-4E68-A041-6E0350DF7893}">
      <dsp:nvSpPr>
        <dsp:cNvPr id="0" name=""/>
        <dsp:cNvSpPr/>
      </dsp:nvSpPr>
      <dsp:spPr>
        <a:xfrm>
          <a:off x="1245390" y="2581768"/>
          <a:ext cx="6042843" cy="737917"/>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722"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 </a:t>
          </a:r>
          <a:r>
            <a:rPr lang="ru-RU" sz="2000" b="1" kern="1200" dirty="0">
              <a:solidFill>
                <a:schemeClr val="tx1"/>
              </a:solidFill>
              <a:latin typeface="Arial" panose="020B0604020202020204" pitchFamily="34" charset="0"/>
              <a:cs typeface="Arial" panose="020B0604020202020204" pitchFamily="34" charset="0"/>
            </a:rPr>
            <a:t>ИСТОРИЯ ИЗУЧЕННОСТИ</a:t>
          </a:r>
        </a:p>
      </dsp:txBody>
      <dsp:txXfrm>
        <a:off x="1245390" y="2581768"/>
        <a:ext cx="6042843" cy="737917"/>
      </dsp:txXfrm>
    </dsp:sp>
    <dsp:sp modelId="{AFBCFC25-00CE-4DD9-B468-38B567D3D019}">
      <dsp:nvSpPr>
        <dsp:cNvPr id="0" name=""/>
        <dsp:cNvSpPr/>
      </dsp:nvSpPr>
      <dsp:spPr>
        <a:xfrm>
          <a:off x="784191" y="2489528"/>
          <a:ext cx="922397" cy="922397"/>
        </a:xfrm>
        <a:prstGeom prst="ellipse">
          <a:avLst/>
        </a:prstGeom>
        <a:blipFill rotWithShape="0">
          <a:blip xmlns:r="http://schemas.openxmlformats.org/officeDocument/2006/relationships" r:embed="rId3"/>
          <a:stretch>
            <a:fillRect/>
          </a:stretch>
        </a:blip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6DD715-9F2E-4732-9558-05104E925C2E}">
      <dsp:nvSpPr>
        <dsp:cNvPr id="0" name=""/>
        <dsp:cNvSpPr/>
      </dsp:nvSpPr>
      <dsp:spPr>
        <a:xfrm>
          <a:off x="1083100" y="3688290"/>
          <a:ext cx="6205133" cy="737917"/>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722" tIns="50800" rIns="50800" bIns="50800" numCol="1" spcCol="1270" anchor="ctr" anchorCtr="0">
          <a:noAutofit/>
        </a:bodyPr>
        <a:lstStyle/>
        <a:p>
          <a:pPr marL="0" lvl="0" indent="0" algn="l" defTabSz="889000">
            <a:lnSpc>
              <a:spcPct val="90000"/>
            </a:lnSpc>
            <a:spcBef>
              <a:spcPct val="0"/>
            </a:spcBef>
            <a:spcAft>
              <a:spcPct val="35000"/>
            </a:spcAft>
            <a:buNone/>
          </a:pPr>
          <a:r>
            <a:rPr lang="ru-RU" sz="2000" b="1" kern="1200" dirty="0">
              <a:solidFill>
                <a:schemeClr val="tx1"/>
              </a:solidFill>
              <a:latin typeface="Arial" panose="020B0604020202020204" pitchFamily="34" charset="0"/>
              <a:cs typeface="Arial" panose="020B0604020202020204" pitchFamily="34" charset="0"/>
            </a:rPr>
            <a:t>ГЕОЛОГИЧЕСКОЕ СТРОЕНИЕ</a:t>
          </a:r>
          <a:r>
            <a:rPr lang="en-US" sz="2000" b="1" kern="1200" dirty="0">
              <a:solidFill>
                <a:schemeClr val="tx1"/>
              </a:solidFill>
              <a:latin typeface="Arial" panose="020B0604020202020204" pitchFamily="34" charset="0"/>
              <a:cs typeface="Arial" panose="020B0604020202020204" pitchFamily="34" charset="0"/>
            </a:rPr>
            <a:t>, </a:t>
          </a:r>
          <a:r>
            <a:rPr lang="ru-RU" sz="2000" b="1" kern="1200" dirty="0">
              <a:solidFill>
                <a:schemeClr val="tx1"/>
              </a:solidFill>
              <a:latin typeface="Arial" panose="020B0604020202020204" pitchFamily="34" charset="0"/>
              <a:cs typeface="Arial" panose="020B0604020202020204" pitchFamily="34" charset="0"/>
            </a:rPr>
            <a:t>ПОЛЕЗНЫМИ ИСКОПАЕМЫМИ</a:t>
          </a:r>
          <a:r>
            <a:rPr lang="en-US" sz="2000" b="1" kern="1200" dirty="0">
              <a:solidFill>
                <a:schemeClr val="tx1"/>
              </a:solidFill>
              <a:latin typeface="Arial" panose="020B0604020202020204" pitchFamily="34" charset="0"/>
              <a:cs typeface="Arial" panose="020B0604020202020204" pitchFamily="34" charset="0"/>
            </a:rPr>
            <a:t>, </a:t>
          </a:r>
          <a:r>
            <a:rPr lang="ru-RU" sz="2000" b="1" kern="1200" dirty="0">
              <a:solidFill>
                <a:schemeClr val="tx1"/>
              </a:solidFill>
              <a:latin typeface="Arial" panose="020B0604020202020204" pitchFamily="34" charset="0"/>
              <a:cs typeface="Arial" panose="020B0604020202020204" pitchFamily="34" charset="0"/>
            </a:rPr>
            <a:t>РЕЛЬЕФОМ</a:t>
          </a:r>
        </a:p>
      </dsp:txBody>
      <dsp:txXfrm>
        <a:off x="1083100" y="3688290"/>
        <a:ext cx="6205133" cy="737917"/>
      </dsp:txXfrm>
    </dsp:sp>
    <dsp:sp modelId="{0D28CA85-B0AC-48AA-B73D-2FEAF2306343}">
      <dsp:nvSpPr>
        <dsp:cNvPr id="0" name=""/>
        <dsp:cNvSpPr/>
      </dsp:nvSpPr>
      <dsp:spPr>
        <a:xfrm>
          <a:off x="621901" y="3596050"/>
          <a:ext cx="922397" cy="922397"/>
        </a:xfrm>
        <a:prstGeom prst="ellipse">
          <a:avLst/>
        </a:prstGeom>
        <a:blipFill rotWithShape="0">
          <a:blip xmlns:r="http://schemas.openxmlformats.org/officeDocument/2006/relationships" r:embed="rId4"/>
          <a:stretch>
            <a:fillRect/>
          </a:stretch>
        </a:blip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533CB2-2C18-45DD-B513-29A32E9D9434}">
      <dsp:nvSpPr>
        <dsp:cNvPr id="0" name=""/>
        <dsp:cNvSpPr/>
      </dsp:nvSpPr>
      <dsp:spPr>
        <a:xfrm>
          <a:off x="554330" y="4800163"/>
          <a:ext cx="6733903" cy="727217"/>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5722"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  </a:t>
          </a:r>
          <a:r>
            <a:rPr lang="ru-RU" sz="2000" b="1" kern="1200" dirty="0">
              <a:solidFill>
                <a:schemeClr val="tx1"/>
              </a:solidFill>
              <a:latin typeface="Arial" panose="020B0604020202020204" pitchFamily="34" charset="0"/>
              <a:cs typeface="Arial" panose="020B0604020202020204" pitchFamily="34" charset="0"/>
            </a:rPr>
            <a:t>КЛИМАТОМ И ВНУТРЕННИМИ ВОДАМИ</a:t>
          </a:r>
        </a:p>
      </dsp:txBody>
      <dsp:txXfrm>
        <a:off x="554330" y="4800163"/>
        <a:ext cx="6733903" cy="727217"/>
      </dsp:txXfrm>
    </dsp:sp>
    <dsp:sp modelId="{28C03092-EE96-40C8-9447-915F9EC99FB1}">
      <dsp:nvSpPr>
        <dsp:cNvPr id="0" name=""/>
        <dsp:cNvSpPr/>
      </dsp:nvSpPr>
      <dsp:spPr>
        <a:xfrm>
          <a:off x="93131" y="4702573"/>
          <a:ext cx="922397" cy="922397"/>
        </a:xfrm>
        <a:prstGeom prst="ellipse">
          <a:avLst/>
        </a:prstGeom>
        <a:blipFill rotWithShape="0">
          <a:blip xmlns:r="http://schemas.openxmlformats.org/officeDocument/2006/relationships" r:embed="rId5"/>
          <a:stretch>
            <a:fillRect/>
          </a:stretch>
        </a:blip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154C0-84C2-4982-A987-3F67750C6438}" type="datetimeFigureOut">
              <a:rPr lang="ru-RU" smtClean="0"/>
              <a:t>02.12.2020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FD875-137C-4C13-BA90-335D197E9F73}" type="slidenum">
              <a:rPr lang="ru-RU" smtClean="0"/>
              <a:t>‹#›</a:t>
            </a:fld>
            <a:endParaRPr lang="ru-RU"/>
          </a:p>
        </p:txBody>
      </p:sp>
    </p:spTree>
    <p:extLst>
      <p:ext uri="{BB962C8B-B14F-4D97-AF65-F5344CB8AC3E}">
        <p14:creationId xmlns:p14="http://schemas.microsoft.com/office/powerpoint/2010/main" val="245239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5</a:t>
            </a:fld>
            <a:endParaRPr lang="ru-RU"/>
          </a:p>
        </p:txBody>
      </p:sp>
    </p:spTree>
    <p:extLst>
      <p:ext uri="{BB962C8B-B14F-4D97-AF65-F5344CB8AC3E}">
        <p14:creationId xmlns:p14="http://schemas.microsoft.com/office/powerpoint/2010/main" val="388323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10</a:t>
            </a:fld>
            <a:endParaRPr lang="ru-RU"/>
          </a:p>
        </p:txBody>
      </p:sp>
    </p:spTree>
    <p:extLst>
      <p:ext uri="{BB962C8B-B14F-4D97-AF65-F5344CB8AC3E}">
        <p14:creationId xmlns:p14="http://schemas.microsoft.com/office/powerpoint/2010/main" val="82051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12</a:t>
            </a:fld>
            <a:endParaRPr lang="ru-RU"/>
          </a:p>
        </p:txBody>
      </p:sp>
    </p:spTree>
    <p:extLst>
      <p:ext uri="{BB962C8B-B14F-4D97-AF65-F5344CB8AC3E}">
        <p14:creationId xmlns:p14="http://schemas.microsoft.com/office/powerpoint/2010/main" val="347742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13</a:t>
            </a:fld>
            <a:endParaRPr lang="ru-RU"/>
          </a:p>
        </p:txBody>
      </p:sp>
    </p:spTree>
    <p:extLst>
      <p:ext uri="{BB962C8B-B14F-4D97-AF65-F5344CB8AC3E}">
        <p14:creationId xmlns:p14="http://schemas.microsoft.com/office/powerpoint/2010/main" val="1866916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14</a:t>
            </a:fld>
            <a:endParaRPr lang="ru-RU"/>
          </a:p>
        </p:txBody>
      </p:sp>
    </p:spTree>
    <p:extLst>
      <p:ext uri="{BB962C8B-B14F-4D97-AF65-F5344CB8AC3E}">
        <p14:creationId xmlns:p14="http://schemas.microsoft.com/office/powerpoint/2010/main" val="328981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15</a:t>
            </a:fld>
            <a:endParaRPr lang="ru-RU"/>
          </a:p>
        </p:txBody>
      </p:sp>
    </p:spTree>
    <p:extLst>
      <p:ext uri="{BB962C8B-B14F-4D97-AF65-F5344CB8AC3E}">
        <p14:creationId xmlns:p14="http://schemas.microsoft.com/office/powerpoint/2010/main" val="2228103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16</a:t>
            </a:fld>
            <a:endParaRPr lang="ru-RU"/>
          </a:p>
        </p:txBody>
      </p:sp>
    </p:spTree>
    <p:extLst>
      <p:ext uri="{BB962C8B-B14F-4D97-AF65-F5344CB8AC3E}">
        <p14:creationId xmlns:p14="http://schemas.microsoft.com/office/powerpoint/2010/main" val="332601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17</a:t>
            </a:fld>
            <a:endParaRPr lang="ru-RU"/>
          </a:p>
        </p:txBody>
      </p:sp>
    </p:spTree>
    <p:extLst>
      <p:ext uri="{BB962C8B-B14F-4D97-AF65-F5344CB8AC3E}">
        <p14:creationId xmlns:p14="http://schemas.microsoft.com/office/powerpoint/2010/main" val="585394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18</a:t>
            </a:fld>
            <a:endParaRPr lang="ru-RU"/>
          </a:p>
        </p:txBody>
      </p:sp>
    </p:spTree>
    <p:extLst>
      <p:ext uri="{BB962C8B-B14F-4D97-AF65-F5344CB8AC3E}">
        <p14:creationId xmlns:p14="http://schemas.microsoft.com/office/powerpoint/2010/main" val="410568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1A96BE-CA75-428B-BBC5-9F241112346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B8C9C93-B56B-4688-B743-CE27EA3DB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45FF194-9888-4803-9524-7A922856DCAE}"/>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5" name="Нижний колонтитул 4">
            <a:extLst>
              <a:ext uri="{FF2B5EF4-FFF2-40B4-BE49-F238E27FC236}">
                <a16:creationId xmlns:a16="http://schemas.microsoft.com/office/drawing/2014/main" id="{F03A54B3-30EB-4102-A714-0D118C1BCD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8CDD8B8-7C2C-41C2-AD35-83788C78C45A}"/>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4036396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8875E3-7B5D-401B-8E5B-0DDE0D76A3A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17BC9C0-42AF-4B67-B528-692119C8599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8A521DC-964F-4103-95BD-533B4A5C45F5}"/>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5" name="Нижний колонтитул 4">
            <a:extLst>
              <a:ext uri="{FF2B5EF4-FFF2-40B4-BE49-F238E27FC236}">
                <a16:creationId xmlns:a16="http://schemas.microsoft.com/office/drawing/2014/main" id="{DE7591C6-8C3F-496B-A5BF-0B59FEE8130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0C59CF5-FB01-4904-B725-82B047F71A52}"/>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4450602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FA1CBC2-D8E6-43D9-A7FE-89A542F6154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D37D8C7-50C8-4487-96B3-0E62E054B0A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86BACAE-2FB2-4457-ACB3-DBE5A2A04F1B}"/>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5" name="Нижний колонтитул 4">
            <a:extLst>
              <a:ext uri="{FF2B5EF4-FFF2-40B4-BE49-F238E27FC236}">
                <a16:creationId xmlns:a16="http://schemas.microsoft.com/office/drawing/2014/main" id="{179A25EF-42EE-47F7-8587-0F2E2A4BEA5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D7A4335-7541-46CD-A9C3-F080F6A9A7A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152545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33543218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2D1A39-BE46-458D-A8C9-3ECA1F127BB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EE91B14-1C95-42C3-BC3D-1E809207770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86B3B91-AD91-4839-B1A1-F5322208193F}"/>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5" name="Нижний колонтитул 4">
            <a:extLst>
              <a:ext uri="{FF2B5EF4-FFF2-40B4-BE49-F238E27FC236}">
                <a16:creationId xmlns:a16="http://schemas.microsoft.com/office/drawing/2014/main" id="{0D22799F-3353-4F1F-8027-A64CE296E4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2692C0-63AB-420A-BBA6-4B1D116B512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564633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8A00E7-9554-4138-801F-03B1DE57D17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AD261F7-6D2F-472D-A2D7-C97D05160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119E90-9F1F-4381-8477-B6E8F6DDB074}"/>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5" name="Нижний колонтитул 4">
            <a:extLst>
              <a:ext uri="{FF2B5EF4-FFF2-40B4-BE49-F238E27FC236}">
                <a16:creationId xmlns:a16="http://schemas.microsoft.com/office/drawing/2014/main" id="{E8F55CA1-D94A-4AA8-A46C-6700B4F5B6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159DB4D-68CF-454C-AA18-268332EA4B79}"/>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2778373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6EADAA-AC61-4E52-BF3B-51EA2889B12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5D30279-5F09-4263-8AFC-540A919CE35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24E78E2-7041-45F8-826D-EC5E792C15E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6AA2A53-8213-42E0-ADA6-87CABE29C3A2}"/>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6" name="Нижний колонтитул 5">
            <a:extLst>
              <a:ext uri="{FF2B5EF4-FFF2-40B4-BE49-F238E27FC236}">
                <a16:creationId xmlns:a16="http://schemas.microsoft.com/office/drawing/2014/main" id="{E311B1B4-2B5E-45D4-96DB-DCD6013E63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61D893C-88C8-4076-B83F-55C516EE1FC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663588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D2E89-789E-4D9A-9F8B-60E3D44AEEA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761A76B-6E7E-4CD3-9550-3549978C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E8660AA-2773-46C1-8DD8-CF3778F4E39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7220BAE-9E4A-4BE5-B2E6-C171AD21FE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B57A784-E1CC-488E-AACC-B7626D31D27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63E77B1-69C6-4172-B846-F85EE921135D}"/>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8" name="Нижний колонтитул 7">
            <a:extLst>
              <a:ext uri="{FF2B5EF4-FFF2-40B4-BE49-F238E27FC236}">
                <a16:creationId xmlns:a16="http://schemas.microsoft.com/office/drawing/2014/main" id="{54B5CBCC-F519-4D18-B73F-CD2DDBC70DA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2E44579-D201-43DC-90A2-2795B15A0D9C}"/>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9062753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C850CF-2B8D-4FE4-8786-3C575ABD522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EFA6FCA-F3CA-49E7-87CD-9A04E99E3371}"/>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4" name="Нижний колонтитул 3">
            <a:extLst>
              <a:ext uri="{FF2B5EF4-FFF2-40B4-BE49-F238E27FC236}">
                <a16:creationId xmlns:a16="http://schemas.microsoft.com/office/drawing/2014/main" id="{69E226F4-717A-40D4-8A62-DD4D3161AEE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75DA021-FE5A-4DEE-BE02-FC5A4EB3AA8E}"/>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7189042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4D9E2A5-E371-4E56-B8E5-D051225FDC08}"/>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3" name="Нижний колонтитул 2">
            <a:extLst>
              <a:ext uri="{FF2B5EF4-FFF2-40B4-BE49-F238E27FC236}">
                <a16:creationId xmlns:a16="http://schemas.microsoft.com/office/drawing/2014/main" id="{724855D0-5EC6-401B-BF7C-02403BA542A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CF656C7-1346-450C-A4F0-81A228BD5963}"/>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037307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1CFF4F-A56C-47ED-B778-620CF2F154C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8AF2F68-BAB9-4276-B107-B575B064A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991BFD8-4780-44FE-9170-D6B5468F9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2AA14E1-4B64-4F3A-B5A9-6B5483625D73}"/>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6" name="Нижний колонтитул 5">
            <a:extLst>
              <a:ext uri="{FF2B5EF4-FFF2-40B4-BE49-F238E27FC236}">
                <a16:creationId xmlns:a16="http://schemas.microsoft.com/office/drawing/2014/main" id="{D189B814-88FA-4737-B961-5BFE7E9E53E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5DF5A97-EC61-415E-8ED6-C37BA8EC8AE9}"/>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9210995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89BF11-5E3D-47CF-B973-19DC878F0B6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BF2653-A83F-483A-BD91-9CDFA712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6C4F1DB-236B-4DCF-9DE8-D792FCA7B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AD0C578-A931-4CED-9D4F-3D364C039CC4}"/>
              </a:ext>
            </a:extLst>
          </p:cNvPr>
          <p:cNvSpPr>
            <a:spLocks noGrp="1"/>
          </p:cNvSpPr>
          <p:nvPr>
            <p:ph type="dt" sz="half" idx="10"/>
          </p:nvPr>
        </p:nvSpPr>
        <p:spPr/>
        <p:txBody>
          <a:bodyPr/>
          <a:lstStyle/>
          <a:p>
            <a:fld id="{68214DC6-9373-4927-9723-F2D54102B2A5}" type="datetimeFigureOut">
              <a:rPr lang="ru-RU" smtClean="0"/>
              <a:t>02.12.2020</a:t>
            </a:fld>
            <a:endParaRPr lang="ru-RU"/>
          </a:p>
        </p:txBody>
      </p:sp>
      <p:sp>
        <p:nvSpPr>
          <p:cNvPr id="6" name="Нижний колонтитул 5">
            <a:extLst>
              <a:ext uri="{FF2B5EF4-FFF2-40B4-BE49-F238E27FC236}">
                <a16:creationId xmlns:a16="http://schemas.microsoft.com/office/drawing/2014/main" id="{688FE6C5-DC22-4EE5-BBA4-4A3F544D272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97EF9DE-4CB2-4511-848B-7C758534ABF8}"/>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5019322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47DBC3-9780-4C82-84C5-21DDB2220A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CD25FE5-3EE5-4F83-82C3-3F1027D8F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AAB8A18-8814-40D0-B6CD-E8F30F1782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14DC6-9373-4927-9723-F2D54102B2A5}" type="datetimeFigureOut">
              <a:rPr lang="ru-RU" smtClean="0"/>
              <a:t>02.12.2020</a:t>
            </a:fld>
            <a:endParaRPr lang="ru-RU"/>
          </a:p>
        </p:txBody>
      </p:sp>
      <p:sp>
        <p:nvSpPr>
          <p:cNvPr id="5" name="Нижний колонтитул 4">
            <a:extLst>
              <a:ext uri="{FF2B5EF4-FFF2-40B4-BE49-F238E27FC236}">
                <a16:creationId xmlns:a16="http://schemas.microsoft.com/office/drawing/2014/main" id="{54213629-378D-4E24-84CB-781E75EEE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8D1704A-6C59-4C37-A1CF-917030A72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5B3D8-C38B-4518-AB0A-53B4E875C67D}" type="slidenum">
              <a:rPr lang="ru-RU" smtClean="0"/>
              <a:t>‹#›</a:t>
            </a:fld>
            <a:endParaRPr lang="ru-RU"/>
          </a:p>
        </p:txBody>
      </p:sp>
    </p:spTree>
    <p:extLst>
      <p:ext uri="{BB962C8B-B14F-4D97-AF65-F5344CB8AC3E}">
        <p14:creationId xmlns:p14="http://schemas.microsoft.com/office/powerpoint/2010/main" val="3962957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0" y="0"/>
            <a:ext cx="12173957" cy="209925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solidFill>
                <a:srgbClr val="000099"/>
              </a:solidFill>
            </a:endParaRPr>
          </a:p>
        </p:txBody>
      </p:sp>
      <p:sp>
        <p:nvSpPr>
          <p:cNvPr id="16" name="object 5">
            <a:extLst>
              <a:ext uri="{FF2B5EF4-FFF2-40B4-BE49-F238E27FC236}">
                <a16:creationId xmlns:a16="http://schemas.microsoft.com/office/drawing/2014/main" id="{A8BAE388-D6D2-40E9-8208-E39C1E0E7029}"/>
              </a:ext>
            </a:extLst>
          </p:cNvPr>
          <p:cNvSpPr/>
          <p:nvPr/>
        </p:nvSpPr>
        <p:spPr>
          <a:xfrm>
            <a:off x="393600" y="2815885"/>
            <a:ext cx="773730" cy="1653378"/>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393600" y="4637906"/>
            <a:ext cx="773730" cy="1653378"/>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18" name="object 2">
            <a:extLst>
              <a:ext uri="{FF2B5EF4-FFF2-40B4-BE49-F238E27FC236}">
                <a16:creationId xmlns:a16="http://schemas.microsoft.com/office/drawing/2014/main" id="{CE68ADA6-8540-41B8-AEDA-12525C40B298}"/>
              </a:ext>
            </a:extLst>
          </p:cNvPr>
          <p:cNvSpPr txBox="1">
            <a:spLocks/>
          </p:cNvSpPr>
          <p:nvPr/>
        </p:nvSpPr>
        <p:spPr>
          <a:xfrm>
            <a:off x="2141622" y="295880"/>
            <a:ext cx="6444404" cy="1262319"/>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defTabSz="1935419">
              <a:spcBef>
                <a:spcPts val="241"/>
              </a:spcBef>
              <a:defRPr/>
            </a:pPr>
            <a:r>
              <a:rPr lang="ru-RU" sz="8000" kern="0" spc="21" dirty="0">
                <a:solidFill>
                  <a:sysClr val="window" lastClr="FFFFFF"/>
                </a:solidFill>
              </a:rPr>
              <a:t>ГЕОГРАФИЯ</a:t>
            </a:r>
            <a:endParaRPr lang="en-US" sz="8000" kern="0" spc="21" dirty="0">
              <a:solidFill>
                <a:sysClr val="window" lastClr="FFFFFF"/>
              </a:solidFill>
            </a:endParaRPr>
          </a:p>
        </p:txBody>
      </p:sp>
      <p:sp>
        <p:nvSpPr>
          <p:cNvPr id="12" name="object 9"/>
          <p:cNvSpPr>
            <a:spLocks noChangeArrowheads="1"/>
          </p:cNvSpPr>
          <p:nvPr/>
        </p:nvSpPr>
        <p:spPr bwMode="auto">
          <a:xfrm>
            <a:off x="8991600" y="126932"/>
            <a:ext cx="2171700" cy="1710601"/>
          </a:xfrm>
          <a:custGeom>
            <a:avLst/>
            <a:gdLst>
              <a:gd name="T0" fmla="*/ 0 w 603885"/>
              <a:gd name="T1" fmla="*/ 0 h 603885"/>
              <a:gd name="T2" fmla="*/ 603885 w 603885"/>
              <a:gd name="T3" fmla="*/ 603885 h 603885"/>
            </a:gdLst>
            <a:ahLst/>
            <a:cxnLst>
              <a:cxn ang="0">
                <a:pos x="603605" y="0"/>
              </a:cxn>
              <a:cxn ang="0">
                <a:pos x="0" y="0"/>
              </a:cxn>
              <a:cxn ang="0">
                <a:pos x="0" y="603618"/>
              </a:cxn>
              <a:cxn ang="0">
                <a:pos x="603605" y="603618"/>
              </a:cxn>
              <a:cxn ang="0">
                <a:pos x="603605" y="0"/>
              </a:cxn>
            </a:cxnLst>
            <a:rect l="T0" t="T1" r="T2" b="T3"/>
            <a:pathLst>
              <a:path w="603885" h="603885">
                <a:moveTo>
                  <a:pt x="603605" y="0"/>
                </a:moveTo>
                <a:lnTo>
                  <a:pt x="0" y="0"/>
                </a:lnTo>
                <a:lnTo>
                  <a:pt x="0" y="603618"/>
                </a:lnTo>
                <a:lnTo>
                  <a:pt x="603605" y="603618"/>
                </a:lnTo>
                <a:lnTo>
                  <a:pt x="603605" y="0"/>
                </a:lnTo>
                <a:close/>
              </a:path>
            </a:pathLst>
          </a:custGeom>
          <a:solidFill>
            <a:srgbClr val="00A859"/>
          </a:solidFill>
          <a:ln w="57150">
            <a:solidFill>
              <a:schemeClr val="bg1"/>
            </a:solidFill>
            <a:miter lim="800000"/>
            <a:headEnd/>
            <a:tailEnd/>
          </a:ln>
        </p:spPr>
        <p:txBody>
          <a:bodyPr lIns="0" tIns="0" rIns="0" bIns="0"/>
          <a:lstStyle/>
          <a:p>
            <a:pPr defTabSz="1218848">
              <a:spcBef>
                <a:spcPts val="201"/>
              </a:spcBef>
              <a:defRPr/>
            </a:pPr>
            <a:endParaRPr lang="en-US" b="1" dirty="0">
              <a:solidFill>
                <a:srgbClr val="57565A"/>
              </a:solidFill>
              <a:latin typeface="Arial"/>
              <a:cs typeface="Arial"/>
            </a:endParaRPr>
          </a:p>
        </p:txBody>
      </p:sp>
      <p:sp>
        <p:nvSpPr>
          <p:cNvPr id="14" name="object 12"/>
          <p:cNvSpPr txBox="1"/>
          <p:nvPr/>
        </p:nvSpPr>
        <p:spPr>
          <a:xfrm>
            <a:off x="9115015" y="171436"/>
            <a:ext cx="2048285" cy="1549678"/>
          </a:xfrm>
          <a:prstGeom prst="rect">
            <a:avLst/>
          </a:prstGeom>
        </p:spPr>
        <p:txBody>
          <a:bodyPr wrap="square" lIns="0" tIns="33551" rIns="0" bIns="0">
            <a:spAutoFit/>
          </a:bodyPr>
          <a:lstStyle/>
          <a:p>
            <a:pPr algn="ctr" defTabSz="1218848">
              <a:spcBef>
                <a:spcPts val="265"/>
              </a:spcBef>
              <a:defRPr/>
            </a:pPr>
            <a:r>
              <a:rPr lang="en-US" sz="4800" b="1" spc="21" dirty="0">
                <a:solidFill>
                  <a:srgbClr val="FEFEFE"/>
                </a:solidFill>
                <a:latin typeface="Arial"/>
                <a:cs typeface="Arial"/>
              </a:rPr>
              <a:t>6</a:t>
            </a:r>
            <a:endParaRPr lang="ru-RU" sz="4800" b="1" spc="21" dirty="0">
              <a:solidFill>
                <a:srgbClr val="FEFEFE"/>
              </a:solidFill>
              <a:latin typeface="Arial"/>
              <a:cs typeface="Arial"/>
            </a:endParaRPr>
          </a:p>
          <a:p>
            <a:pPr algn="ctr" defTabSz="1218848">
              <a:spcBef>
                <a:spcPts val="265"/>
              </a:spcBef>
              <a:defRPr/>
            </a:pPr>
            <a:r>
              <a:rPr lang="ru-RU" sz="4800" b="1" spc="-11" dirty="0">
                <a:solidFill>
                  <a:srgbClr val="FEFEFE"/>
                </a:solidFill>
                <a:latin typeface="Arial"/>
                <a:cs typeface="Arial"/>
              </a:rPr>
              <a:t>класс</a:t>
            </a:r>
            <a:endParaRPr sz="4800" dirty="0">
              <a:solidFill>
                <a:srgbClr val="57565A"/>
              </a:solidFill>
              <a:latin typeface="Arial"/>
              <a:cs typeface="Arial"/>
            </a:endParaRPr>
          </a:p>
        </p:txBody>
      </p:sp>
      <p:sp>
        <p:nvSpPr>
          <p:cNvPr id="20" name="object 4">
            <a:extLst>
              <a:ext uri="{FF2B5EF4-FFF2-40B4-BE49-F238E27FC236}">
                <a16:creationId xmlns:a16="http://schemas.microsoft.com/office/drawing/2014/main" id="{96789AA7-9596-4F83-89FD-AEC28EE179F1}"/>
              </a:ext>
            </a:extLst>
          </p:cNvPr>
          <p:cNvSpPr txBox="1"/>
          <p:nvPr/>
        </p:nvSpPr>
        <p:spPr>
          <a:xfrm>
            <a:off x="1333188" y="2496046"/>
            <a:ext cx="7335767" cy="3723132"/>
          </a:xfrm>
          <a:prstGeom prst="rect">
            <a:avLst/>
          </a:prstGeom>
        </p:spPr>
        <p:txBody>
          <a:bodyPr vert="horz" wrap="square" lIns="0" tIns="29525" rIns="0" bIns="0" rtlCol="0">
            <a:spAutoFit/>
          </a:bodyPr>
          <a:lstStyle/>
          <a:p>
            <a:pPr algn="ctr"/>
            <a:r>
              <a:rPr lang="ru-RU" sz="4000" b="1" dirty="0">
                <a:solidFill>
                  <a:srgbClr val="000099"/>
                </a:solidFill>
                <a:latin typeface="Arial"/>
                <a:cs typeface="Arial"/>
              </a:rPr>
              <a:t>Географическое положение, история изученности, геологическое строение, полезные ископаемые. Рельеф Южной Америки. Климат и внутренние воды.</a:t>
            </a:r>
            <a:endParaRPr sz="4000" b="1" dirty="0">
              <a:solidFill>
                <a:srgbClr val="000099"/>
              </a:solidFill>
              <a:latin typeface="Arial"/>
              <a:cs typeface="Arial"/>
            </a:endParaRPr>
          </a:p>
        </p:txBody>
      </p:sp>
      <p:pic>
        <p:nvPicPr>
          <p:cNvPr id="11" name="Picture 2" descr="ASSALOMU ALAYKUM HURMATLI BILIMDONLAR va JAMOA AZOLARI.."/>
          <p:cNvPicPr>
            <a:picLocks noChangeAspect="1" noChangeArrowheads="1"/>
          </p:cNvPicPr>
          <p:nvPr/>
        </p:nvPicPr>
        <p:blipFill>
          <a:blip r:embed="rId2" cstate="print"/>
          <a:srcRect/>
          <a:stretch>
            <a:fillRect/>
          </a:stretch>
        </p:blipFill>
        <p:spPr bwMode="auto">
          <a:xfrm>
            <a:off x="393600" y="194733"/>
            <a:ext cx="1575000" cy="1575000"/>
          </a:xfrm>
          <a:prstGeom prst="rect">
            <a:avLst/>
          </a:prstGeom>
          <a:noFill/>
        </p:spPr>
      </p:pic>
      <p:pic>
        <p:nvPicPr>
          <p:cNvPr id="3" name="Рисунок 2">
            <a:extLst>
              <a:ext uri="{FF2B5EF4-FFF2-40B4-BE49-F238E27FC236}">
                <a16:creationId xmlns:a16="http://schemas.microsoft.com/office/drawing/2014/main" id="{4DD1EAD8-7681-420D-BA13-D136A5F06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649" y="2675597"/>
            <a:ext cx="3096553" cy="3096553"/>
          </a:xfrm>
          <a:prstGeom prst="rect">
            <a:avLst/>
          </a:prstGeom>
        </p:spPr>
      </p:pic>
    </p:spTree>
    <p:extLst>
      <p:ext uri="{BB962C8B-B14F-4D97-AF65-F5344CB8AC3E}">
        <p14:creationId xmlns:p14="http://schemas.microsoft.com/office/powerpoint/2010/main" val="657822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Геологическое строение</a:t>
            </a:r>
            <a:endParaRPr sz="4400" b="1" dirty="0">
              <a:solidFill>
                <a:schemeClr val="bg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2FB440CB-7DCE-4219-9110-2C53ED3B15A5}"/>
              </a:ext>
            </a:extLst>
          </p:cNvPr>
          <p:cNvSpPr txBox="1"/>
          <p:nvPr/>
        </p:nvSpPr>
        <p:spPr>
          <a:xfrm>
            <a:off x="5662864" y="717858"/>
            <a:ext cx="6576118" cy="2246769"/>
          </a:xfrm>
          <a:prstGeom prst="rect">
            <a:avLst/>
          </a:prstGeom>
          <a:noFill/>
        </p:spPr>
        <p:txBody>
          <a:bodyPr wrap="square">
            <a:spAutoFit/>
          </a:bodyPr>
          <a:lstStyle/>
          <a:p>
            <a:pPr algn="ctr"/>
            <a:r>
              <a:rPr lang="ru-RU" sz="2000" b="1" dirty="0">
                <a:latin typeface="Arial" panose="020B0604020202020204" pitchFamily="34" charset="0"/>
                <a:cs typeface="Arial" panose="020B0604020202020204" pitchFamily="34" charset="0"/>
              </a:rPr>
              <a:t>Западная часть материка – результат взаимодействия литосферных плит Тихоокеанская плита погружается под Южно-Американскую плиту - образуется желоб. Край континентальной плиты сминается в складки – образуются горы Анды. Процесс горообразования продолжается</a:t>
            </a:r>
            <a:endParaRPr lang="en-US" sz="2000" b="1" dirty="0">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3AE9ECF5-6CAD-45C2-B5C6-78058FE2041E}"/>
              </a:ext>
            </a:extLst>
          </p:cNvPr>
          <p:cNvPicPr>
            <a:picLocks noChangeAspect="1"/>
          </p:cNvPicPr>
          <p:nvPr/>
        </p:nvPicPr>
        <p:blipFill>
          <a:blip r:embed="rId3"/>
          <a:stretch>
            <a:fillRect/>
          </a:stretch>
        </p:blipFill>
        <p:spPr>
          <a:xfrm>
            <a:off x="239330" y="857138"/>
            <a:ext cx="5287175" cy="5832420"/>
          </a:xfrm>
          <a:prstGeom prst="rect">
            <a:avLst/>
          </a:prstGeom>
        </p:spPr>
      </p:pic>
      <p:pic>
        <p:nvPicPr>
          <p:cNvPr id="11" name="Рисунок 10">
            <a:extLst>
              <a:ext uri="{FF2B5EF4-FFF2-40B4-BE49-F238E27FC236}">
                <a16:creationId xmlns:a16="http://schemas.microsoft.com/office/drawing/2014/main" id="{715CD9F8-DC25-4F31-9866-09B8FA4779EE}"/>
              </a:ext>
            </a:extLst>
          </p:cNvPr>
          <p:cNvPicPr>
            <a:picLocks noChangeAspect="1"/>
          </p:cNvPicPr>
          <p:nvPr/>
        </p:nvPicPr>
        <p:blipFill rotWithShape="1">
          <a:blip r:embed="rId4"/>
          <a:srcRect r="3037" b="8831"/>
          <a:stretch/>
        </p:blipFill>
        <p:spPr>
          <a:xfrm>
            <a:off x="6400800" y="2952440"/>
            <a:ext cx="5551870" cy="3187702"/>
          </a:xfrm>
          <a:prstGeom prst="rect">
            <a:avLst/>
          </a:prstGeom>
        </p:spPr>
      </p:pic>
      <p:sp>
        <p:nvSpPr>
          <p:cNvPr id="12" name="TextBox 11">
            <a:extLst>
              <a:ext uri="{FF2B5EF4-FFF2-40B4-BE49-F238E27FC236}">
                <a16:creationId xmlns:a16="http://schemas.microsoft.com/office/drawing/2014/main" id="{FD3BD8B3-0A0D-4F48-B596-FB2CED334AD1}"/>
              </a:ext>
            </a:extLst>
          </p:cNvPr>
          <p:cNvSpPr txBox="1"/>
          <p:nvPr/>
        </p:nvSpPr>
        <p:spPr>
          <a:xfrm>
            <a:off x="6400800" y="6150114"/>
            <a:ext cx="5551870" cy="707886"/>
          </a:xfrm>
          <a:prstGeom prst="rect">
            <a:avLst/>
          </a:prstGeom>
          <a:noFill/>
        </p:spPr>
        <p:txBody>
          <a:bodyPr wrap="square" rtlCol="0">
            <a:spAutoFit/>
          </a:bodyPr>
          <a:lstStyle/>
          <a:p>
            <a:pPr algn="ctr"/>
            <a:r>
              <a:rPr lang="ru-RU" sz="2000" b="1" dirty="0">
                <a:latin typeface="Arial" panose="020B0604020202020204" pitchFamily="34" charset="0"/>
                <a:cs typeface="Arial" panose="020B0604020202020204" pitchFamily="34" charset="0"/>
              </a:rPr>
              <a:t>Запад материка включают в пояс Тихоокеанского «огненного» кольца</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880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Полезные ископаемые</a:t>
            </a:r>
            <a:endParaRPr sz="4400" b="1" dirty="0">
              <a:solidFill>
                <a:schemeClr val="bg1"/>
              </a:solidFill>
              <a:latin typeface="Arial" pitchFamily="34" charset="0"/>
              <a:cs typeface="Arial" pitchFamily="34" charset="0"/>
            </a:endParaRPr>
          </a:p>
        </p:txBody>
      </p:sp>
      <p:sp>
        <p:nvSpPr>
          <p:cNvPr id="2" name="TextBox 1">
            <a:extLst>
              <a:ext uri="{FF2B5EF4-FFF2-40B4-BE49-F238E27FC236}">
                <a16:creationId xmlns:a16="http://schemas.microsoft.com/office/drawing/2014/main" id="{91EB70CF-B406-40F4-B996-454674A7626B}"/>
              </a:ext>
            </a:extLst>
          </p:cNvPr>
          <p:cNvSpPr txBox="1"/>
          <p:nvPr/>
        </p:nvSpPr>
        <p:spPr>
          <a:xfrm>
            <a:off x="288758" y="822157"/>
            <a:ext cx="5165558" cy="1323439"/>
          </a:xfrm>
          <a:prstGeom prst="rect">
            <a:avLst/>
          </a:prstGeom>
          <a:noFill/>
        </p:spPr>
        <p:txBody>
          <a:bodyPr wrap="square" rtlCol="0">
            <a:spAutoFit/>
          </a:bodyPr>
          <a:lstStyle/>
          <a:p>
            <a:pPr algn="ctr"/>
            <a:r>
              <a:rPr lang="ru-RU" sz="2000" b="1" dirty="0">
                <a:solidFill>
                  <a:srgbClr val="002060"/>
                </a:solidFill>
                <a:latin typeface="Arial" panose="020B0604020202020204" pitchFamily="34" charset="0"/>
                <a:cs typeface="Arial" panose="020B0604020202020204" pitchFamily="34" charset="0"/>
              </a:rPr>
              <a:t>Магматические и метаморфические породы Анд:</a:t>
            </a:r>
          </a:p>
          <a:p>
            <a:r>
              <a:rPr lang="ru-RU" sz="2000" b="1" dirty="0">
                <a:solidFill>
                  <a:srgbClr val="002060"/>
                </a:solidFill>
                <a:latin typeface="Arial" panose="020B0604020202020204" pitchFamily="34" charset="0"/>
                <a:cs typeface="Arial" panose="020B0604020202020204" pitchFamily="34" charset="0"/>
              </a:rPr>
              <a:t>медь, олово, свинец, золото, серебро, платина.</a:t>
            </a:r>
          </a:p>
        </p:txBody>
      </p:sp>
      <p:sp>
        <p:nvSpPr>
          <p:cNvPr id="4" name="TextBox 3">
            <a:extLst>
              <a:ext uri="{FF2B5EF4-FFF2-40B4-BE49-F238E27FC236}">
                <a16:creationId xmlns:a16="http://schemas.microsoft.com/office/drawing/2014/main" id="{A6065A86-A29E-46DC-942B-62116E319623}"/>
              </a:ext>
            </a:extLst>
          </p:cNvPr>
          <p:cNvSpPr txBox="1"/>
          <p:nvPr/>
        </p:nvSpPr>
        <p:spPr>
          <a:xfrm>
            <a:off x="288758" y="5528011"/>
            <a:ext cx="5005137" cy="1015663"/>
          </a:xfrm>
          <a:prstGeom prst="rect">
            <a:avLst/>
          </a:prstGeom>
          <a:noFill/>
        </p:spPr>
        <p:txBody>
          <a:bodyPr wrap="square" rtlCol="0">
            <a:spAutoFit/>
          </a:bodyPr>
          <a:lstStyle/>
          <a:p>
            <a:pPr algn="ctr"/>
            <a:r>
              <a:rPr lang="ru-RU" sz="2000" b="1" dirty="0">
                <a:solidFill>
                  <a:srgbClr val="000099"/>
                </a:solidFill>
                <a:latin typeface="Arial" panose="020B0604020202020204" pitchFamily="34" charset="0"/>
                <a:cs typeface="Arial" panose="020B0604020202020204" pitchFamily="34" charset="0"/>
              </a:rPr>
              <a:t>Бразильское плоскогорье: </a:t>
            </a:r>
          </a:p>
          <a:p>
            <a:pPr algn="ctr"/>
            <a:r>
              <a:rPr lang="ru-RU" sz="2000" b="1" dirty="0">
                <a:solidFill>
                  <a:srgbClr val="000099"/>
                </a:solidFill>
                <a:latin typeface="Arial" panose="020B0604020202020204" pitchFamily="34" charset="0"/>
                <a:cs typeface="Arial" panose="020B0604020202020204" pitchFamily="34" charset="0"/>
              </a:rPr>
              <a:t>железо, алмазы, уран, марганец, никель, кобальт, вольфрам.</a:t>
            </a:r>
            <a:endParaRPr lang="en-US" sz="2000" b="1" dirty="0">
              <a:solidFill>
                <a:srgbClr val="000099"/>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1F36714C-0D66-49C3-BC9A-6A854E470691}"/>
              </a:ext>
            </a:extLst>
          </p:cNvPr>
          <p:cNvPicPr>
            <a:picLocks noChangeAspect="1"/>
          </p:cNvPicPr>
          <p:nvPr/>
        </p:nvPicPr>
        <p:blipFill>
          <a:blip r:embed="rId2"/>
          <a:stretch>
            <a:fillRect/>
          </a:stretch>
        </p:blipFill>
        <p:spPr>
          <a:xfrm>
            <a:off x="112297" y="2237856"/>
            <a:ext cx="2748212" cy="3036004"/>
          </a:xfrm>
          <a:prstGeom prst="rect">
            <a:avLst/>
          </a:prstGeom>
        </p:spPr>
      </p:pic>
      <p:pic>
        <p:nvPicPr>
          <p:cNvPr id="7" name="Рисунок 6">
            <a:extLst>
              <a:ext uri="{FF2B5EF4-FFF2-40B4-BE49-F238E27FC236}">
                <a16:creationId xmlns:a16="http://schemas.microsoft.com/office/drawing/2014/main" id="{3E40D66B-631F-4CBE-B0A5-E4D60DB6A265}"/>
              </a:ext>
            </a:extLst>
          </p:cNvPr>
          <p:cNvPicPr>
            <a:picLocks noChangeAspect="1"/>
          </p:cNvPicPr>
          <p:nvPr/>
        </p:nvPicPr>
        <p:blipFill>
          <a:blip r:embed="rId3"/>
          <a:stretch>
            <a:fillRect/>
          </a:stretch>
        </p:blipFill>
        <p:spPr>
          <a:xfrm>
            <a:off x="2948739" y="2237857"/>
            <a:ext cx="2593808" cy="3036004"/>
          </a:xfrm>
          <a:prstGeom prst="rect">
            <a:avLst/>
          </a:prstGeom>
        </p:spPr>
      </p:pic>
      <p:pic>
        <p:nvPicPr>
          <p:cNvPr id="8" name="Рисунок 7">
            <a:extLst>
              <a:ext uri="{FF2B5EF4-FFF2-40B4-BE49-F238E27FC236}">
                <a16:creationId xmlns:a16="http://schemas.microsoft.com/office/drawing/2014/main" id="{5E4E714F-D6CB-4423-B0BD-DC3F09211278}"/>
              </a:ext>
            </a:extLst>
          </p:cNvPr>
          <p:cNvPicPr>
            <a:picLocks noChangeAspect="1"/>
          </p:cNvPicPr>
          <p:nvPr/>
        </p:nvPicPr>
        <p:blipFill>
          <a:blip r:embed="rId4"/>
          <a:stretch>
            <a:fillRect/>
          </a:stretch>
        </p:blipFill>
        <p:spPr>
          <a:xfrm>
            <a:off x="6440987" y="1009113"/>
            <a:ext cx="5005137" cy="5534561"/>
          </a:xfrm>
          <a:prstGeom prst="rect">
            <a:avLst/>
          </a:prstGeom>
        </p:spPr>
      </p:pic>
    </p:spTree>
    <p:extLst>
      <p:ext uri="{BB962C8B-B14F-4D97-AF65-F5344CB8AC3E}">
        <p14:creationId xmlns:p14="http://schemas.microsoft.com/office/powerpoint/2010/main" val="25091333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Рельеф</a:t>
            </a:r>
          </a:p>
        </p:txBody>
      </p:sp>
      <p:sp>
        <p:nvSpPr>
          <p:cNvPr id="4" name="Прямоугольник 3"/>
          <p:cNvSpPr/>
          <p:nvPr/>
        </p:nvSpPr>
        <p:spPr>
          <a:xfrm>
            <a:off x="5069306" y="2691393"/>
            <a:ext cx="7038966" cy="1631216"/>
          </a:xfrm>
          <a:prstGeom prst="rect">
            <a:avLst/>
          </a:prstGeom>
        </p:spPr>
        <p:txBody>
          <a:bodyPr wrap="square">
            <a:spAutoFit/>
          </a:bodyPr>
          <a:lstStyle/>
          <a:p>
            <a:r>
              <a:rPr lang="ru-RU" sz="2000" b="1" dirty="0">
                <a:solidFill>
                  <a:srgbClr val="000099"/>
                </a:solidFill>
                <a:latin typeface="Arial" pitchFamily="34" charset="0"/>
                <a:cs typeface="Arial" pitchFamily="34" charset="0"/>
              </a:rPr>
              <a:t>Горный Запад: занимает самая длинная горна цепь мира – Анды, вытянутая в меридиональном направлении на 9000км. Высочайшая точка –</a:t>
            </a:r>
          </a:p>
          <a:p>
            <a:r>
              <a:rPr lang="ru-RU" sz="2000" b="1" dirty="0">
                <a:solidFill>
                  <a:srgbClr val="000099"/>
                </a:solidFill>
                <a:latin typeface="Arial" pitchFamily="34" charset="0"/>
                <a:cs typeface="Arial" pitchFamily="34" charset="0"/>
              </a:rPr>
              <a:t>Гора </a:t>
            </a:r>
            <a:r>
              <a:rPr lang="ru-RU" sz="2000" b="1" dirty="0" err="1">
                <a:solidFill>
                  <a:srgbClr val="000099"/>
                </a:solidFill>
                <a:latin typeface="Arial" pitchFamily="34" charset="0"/>
                <a:cs typeface="Arial" pitchFamily="34" charset="0"/>
              </a:rPr>
              <a:t>Аконкагуа</a:t>
            </a:r>
            <a:r>
              <a:rPr lang="ru-RU" sz="2000" b="1" dirty="0">
                <a:solidFill>
                  <a:srgbClr val="000099"/>
                </a:solidFill>
                <a:latin typeface="Arial" pitchFamily="34" charset="0"/>
                <a:cs typeface="Arial" pitchFamily="34" charset="0"/>
              </a:rPr>
              <a:t> (6 960 м). Здесь расположено одно из высокогорных озер мира – Титикака (3810 м)</a:t>
            </a:r>
          </a:p>
        </p:txBody>
      </p:sp>
      <p:pic>
        <p:nvPicPr>
          <p:cNvPr id="14" name="Рисунок 13">
            <a:extLst>
              <a:ext uri="{FF2B5EF4-FFF2-40B4-BE49-F238E27FC236}">
                <a16:creationId xmlns:a16="http://schemas.microsoft.com/office/drawing/2014/main" id="{58CEA3ED-9034-4E0E-8C98-3C199683266A}"/>
              </a:ext>
            </a:extLst>
          </p:cNvPr>
          <p:cNvPicPr>
            <a:picLocks noChangeAspect="1"/>
          </p:cNvPicPr>
          <p:nvPr/>
        </p:nvPicPr>
        <p:blipFill>
          <a:blip r:embed="rId3"/>
          <a:stretch>
            <a:fillRect/>
          </a:stretch>
        </p:blipFill>
        <p:spPr>
          <a:xfrm>
            <a:off x="288758" y="1138220"/>
            <a:ext cx="4668252" cy="5524500"/>
          </a:xfrm>
          <a:prstGeom prst="rect">
            <a:avLst/>
          </a:prstGeom>
        </p:spPr>
      </p:pic>
      <p:pic>
        <p:nvPicPr>
          <p:cNvPr id="15" name="Рисунок 14">
            <a:extLst>
              <a:ext uri="{FF2B5EF4-FFF2-40B4-BE49-F238E27FC236}">
                <a16:creationId xmlns:a16="http://schemas.microsoft.com/office/drawing/2014/main" id="{FC7B68FE-5E3E-44FA-9A6B-68DBAC86B7A3}"/>
              </a:ext>
            </a:extLst>
          </p:cNvPr>
          <p:cNvPicPr>
            <a:picLocks noChangeAspect="1"/>
          </p:cNvPicPr>
          <p:nvPr/>
        </p:nvPicPr>
        <p:blipFill>
          <a:blip r:embed="rId4"/>
          <a:stretch>
            <a:fillRect/>
          </a:stretch>
        </p:blipFill>
        <p:spPr>
          <a:xfrm>
            <a:off x="8636283" y="1060177"/>
            <a:ext cx="3424494" cy="1631216"/>
          </a:xfrm>
          <a:prstGeom prst="rect">
            <a:avLst/>
          </a:prstGeom>
        </p:spPr>
      </p:pic>
      <p:pic>
        <p:nvPicPr>
          <p:cNvPr id="16" name="Рисунок 15">
            <a:extLst>
              <a:ext uri="{FF2B5EF4-FFF2-40B4-BE49-F238E27FC236}">
                <a16:creationId xmlns:a16="http://schemas.microsoft.com/office/drawing/2014/main" id="{3A9FDD74-7C9B-4A2E-87A2-40BDB42EBC31}"/>
              </a:ext>
            </a:extLst>
          </p:cNvPr>
          <p:cNvPicPr>
            <a:picLocks noChangeAspect="1"/>
          </p:cNvPicPr>
          <p:nvPr/>
        </p:nvPicPr>
        <p:blipFill>
          <a:blip r:embed="rId5"/>
          <a:stretch>
            <a:fillRect/>
          </a:stretch>
        </p:blipFill>
        <p:spPr>
          <a:xfrm>
            <a:off x="5142643" y="1060177"/>
            <a:ext cx="3347910" cy="1631216"/>
          </a:xfrm>
          <a:prstGeom prst="rect">
            <a:avLst/>
          </a:prstGeom>
        </p:spPr>
      </p:pic>
      <p:sp>
        <p:nvSpPr>
          <p:cNvPr id="17" name="TextBox 16">
            <a:extLst>
              <a:ext uri="{FF2B5EF4-FFF2-40B4-BE49-F238E27FC236}">
                <a16:creationId xmlns:a16="http://schemas.microsoft.com/office/drawing/2014/main" id="{4878D4ED-177D-49B4-8BF8-FA49B5AE3283}"/>
              </a:ext>
            </a:extLst>
          </p:cNvPr>
          <p:cNvSpPr txBox="1"/>
          <p:nvPr/>
        </p:nvSpPr>
        <p:spPr>
          <a:xfrm>
            <a:off x="5164295" y="5839089"/>
            <a:ext cx="6943977" cy="1015663"/>
          </a:xfrm>
          <a:prstGeom prst="rect">
            <a:avLst/>
          </a:prstGeom>
          <a:noFill/>
        </p:spPr>
        <p:txBody>
          <a:bodyPr wrap="square" rtlCol="0">
            <a:spAutoFit/>
          </a:bodyPr>
          <a:lstStyle/>
          <a:p>
            <a:r>
              <a:rPr lang="ru-RU" sz="2000" b="1" dirty="0">
                <a:latin typeface="Arial" panose="020B0604020202020204" pitchFamily="34" charset="0"/>
                <a:cs typeface="Arial" panose="020B0604020202020204" pitchFamily="34" charset="0"/>
              </a:rPr>
              <a:t>Равнинный Восток: Амазонская низменность, </a:t>
            </a:r>
          </a:p>
          <a:p>
            <a:r>
              <a:rPr lang="ru-RU" sz="2000" b="1" dirty="0">
                <a:latin typeface="Arial" panose="020B0604020202020204" pitchFamily="34" charset="0"/>
                <a:cs typeface="Arial" panose="020B0604020202020204" pitchFamily="34" charset="0"/>
              </a:rPr>
              <a:t>Ла-</a:t>
            </a:r>
            <a:r>
              <a:rPr lang="ru-RU" sz="2000" b="1" dirty="0" err="1">
                <a:latin typeface="Arial" panose="020B0604020202020204" pitchFamily="34" charset="0"/>
                <a:cs typeface="Arial" panose="020B0604020202020204" pitchFamily="34" charset="0"/>
              </a:rPr>
              <a:t>Платская</a:t>
            </a:r>
            <a:r>
              <a:rPr lang="ru-RU" sz="2000" b="1" dirty="0">
                <a:latin typeface="Arial" panose="020B0604020202020204" pitchFamily="34" charset="0"/>
                <a:cs typeface="Arial" panose="020B0604020202020204" pitchFamily="34" charset="0"/>
              </a:rPr>
              <a:t> низменность, </a:t>
            </a:r>
            <a:r>
              <a:rPr lang="ru-RU" sz="2000" b="1" dirty="0" err="1">
                <a:latin typeface="Arial" panose="020B0604020202020204" pitchFamily="34" charset="0"/>
                <a:cs typeface="Arial" panose="020B0604020202020204" pitchFamily="34" charset="0"/>
              </a:rPr>
              <a:t>Оринокская</a:t>
            </a:r>
            <a:r>
              <a:rPr lang="ru-RU" sz="2000" b="1" dirty="0">
                <a:latin typeface="Arial" panose="020B0604020202020204" pitchFamily="34" charset="0"/>
                <a:cs typeface="Arial" panose="020B0604020202020204" pitchFamily="34" charset="0"/>
              </a:rPr>
              <a:t> низменность, Бразильское плоскогорье, </a:t>
            </a:r>
            <a:r>
              <a:rPr lang="ru-RU" sz="2000" b="1" dirty="0" err="1">
                <a:latin typeface="Arial" panose="020B0604020202020204" pitchFamily="34" charset="0"/>
                <a:cs typeface="Arial" panose="020B0604020202020204" pitchFamily="34" charset="0"/>
              </a:rPr>
              <a:t>Гвианское</a:t>
            </a:r>
            <a:r>
              <a:rPr lang="ru-RU" sz="2000" b="1" dirty="0">
                <a:latin typeface="Arial" panose="020B0604020202020204" pitchFamily="34" charset="0"/>
                <a:cs typeface="Arial" panose="020B0604020202020204" pitchFamily="34" charset="0"/>
              </a:rPr>
              <a:t> плоскогорье.</a:t>
            </a:r>
            <a:endParaRPr lang="en-US" sz="2000" b="1" dirty="0">
              <a:latin typeface="Arial" panose="020B0604020202020204" pitchFamily="34" charset="0"/>
              <a:cs typeface="Arial" panose="020B0604020202020204" pitchFamily="34" charset="0"/>
            </a:endParaRPr>
          </a:p>
        </p:txBody>
      </p:sp>
      <p:cxnSp>
        <p:nvCxnSpPr>
          <p:cNvPr id="19" name="Прямая соединительная линия 18">
            <a:extLst>
              <a:ext uri="{FF2B5EF4-FFF2-40B4-BE49-F238E27FC236}">
                <a16:creationId xmlns:a16="http://schemas.microsoft.com/office/drawing/2014/main" id="{BB480D7E-3671-428A-BD07-A26F61C8D062}"/>
              </a:ext>
            </a:extLst>
          </p:cNvPr>
          <p:cNvCxnSpPr/>
          <p:nvPr/>
        </p:nvCxnSpPr>
        <p:spPr>
          <a:xfrm>
            <a:off x="5164295" y="4400652"/>
            <a:ext cx="6434147"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Рисунок 19">
            <a:extLst>
              <a:ext uri="{FF2B5EF4-FFF2-40B4-BE49-F238E27FC236}">
                <a16:creationId xmlns:a16="http://schemas.microsoft.com/office/drawing/2014/main" id="{18017E4E-CC0C-4E97-9444-3DA92113C31B}"/>
              </a:ext>
            </a:extLst>
          </p:cNvPr>
          <p:cNvPicPr>
            <a:picLocks noChangeAspect="1"/>
          </p:cNvPicPr>
          <p:nvPr/>
        </p:nvPicPr>
        <p:blipFill>
          <a:blip r:embed="rId6"/>
          <a:stretch>
            <a:fillRect/>
          </a:stretch>
        </p:blipFill>
        <p:spPr>
          <a:xfrm>
            <a:off x="5142643" y="4478696"/>
            <a:ext cx="3347910" cy="1387364"/>
          </a:xfrm>
          <a:prstGeom prst="rect">
            <a:avLst/>
          </a:prstGeom>
        </p:spPr>
      </p:pic>
      <p:pic>
        <p:nvPicPr>
          <p:cNvPr id="21" name="Рисунок 20">
            <a:extLst>
              <a:ext uri="{FF2B5EF4-FFF2-40B4-BE49-F238E27FC236}">
                <a16:creationId xmlns:a16="http://schemas.microsoft.com/office/drawing/2014/main" id="{C783C2CB-D23A-4449-BC00-13F782781C4C}"/>
              </a:ext>
            </a:extLst>
          </p:cNvPr>
          <p:cNvPicPr>
            <a:picLocks noChangeAspect="1"/>
          </p:cNvPicPr>
          <p:nvPr/>
        </p:nvPicPr>
        <p:blipFill>
          <a:blip r:embed="rId7"/>
          <a:stretch>
            <a:fillRect/>
          </a:stretch>
        </p:blipFill>
        <p:spPr>
          <a:xfrm>
            <a:off x="8636283" y="4491043"/>
            <a:ext cx="3424494" cy="1395663"/>
          </a:xfrm>
          <a:prstGeom prst="rect">
            <a:avLst/>
          </a:prstGeom>
        </p:spPr>
      </p:pic>
    </p:spTree>
    <p:extLst>
      <p:ext uri="{BB962C8B-B14F-4D97-AF65-F5344CB8AC3E}">
        <p14:creationId xmlns:p14="http://schemas.microsoft.com/office/powerpoint/2010/main" val="2498719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Климат </a:t>
            </a:r>
            <a:endParaRPr lang="en-US" sz="5400" kern="0" spc="21" dirty="0">
              <a:solidFill>
                <a:sysClr val="window" lastClr="FFFFFF"/>
              </a:solidFill>
            </a:endParaRPr>
          </a:p>
        </p:txBody>
      </p:sp>
      <p:graphicFrame>
        <p:nvGraphicFramePr>
          <p:cNvPr id="4" name="Таблица 3">
            <a:extLst>
              <a:ext uri="{FF2B5EF4-FFF2-40B4-BE49-F238E27FC236}">
                <a16:creationId xmlns:a16="http://schemas.microsoft.com/office/drawing/2014/main" id="{D571036D-5478-4BA7-B402-0D5EC467E998}"/>
              </a:ext>
            </a:extLst>
          </p:cNvPr>
          <p:cNvGraphicFramePr>
            <a:graphicFrameLocks noGrp="1"/>
          </p:cNvGraphicFramePr>
          <p:nvPr>
            <p:extLst>
              <p:ext uri="{D42A27DB-BD31-4B8C-83A1-F6EECF244321}">
                <p14:modId xmlns:p14="http://schemas.microsoft.com/office/powerpoint/2010/main" val="2894678962"/>
              </p:ext>
            </p:extLst>
          </p:nvPr>
        </p:nvGraphicFramePr>
        <p:xfrm>
          <a:off x="200081" y="1106905"/>
          <a:ext cx="7259500" cy="5582652"/>
        </p:xfrm>
        <a:graphic>
          <a:graphicData uri="http://schemas.openxmlformats.org/drawingml/2006/table">
            <a:tbl>
              <a:tblPr/>
              <a:tblGrid>
                <a:gridCol w="1821224">
                  <a:extLst>
                    <a:ext uri="{9D8B030D-6E8A-4147-A177-3AD203B41FA5}">
                      <a16:colId xmlns:a16="http://schemas.microsoft.com/office/drawing/2014/main" val="1058199867"/>
                    </a:ext>
                  </a:extLst>
                </a:gridCol>
                <a:gridCol w="1507958">
                  <a:extLst>
                    <a:ext uri="{9D8B030D-6E8A-4147-A177-3AD203B41FA5}">
                      <a16:colId xmlns:a16="http://schemas.microsoft.com/office/drawing/2014/main" val="1673118058"/>
                    </a:ext>
                  </a:extLst>
                </a:gridCol>
                <a:gridCol w="1251284">
                  <a:extLst>
                    <a:ext uri="{9D8B030D-6E8A-4147-A177-3AD203B41FA5}">
                      <a16:colId xmlns:a16="http://schemas.microsoft.com/office/drawing/2014/main" val="1715648463"/>
                    </a:ext>
                  </a:extLst>
                </a:gridCol>
                <a:gridCol w="1227134">
                  <a:extLst>
                    <a:ext uri="{9D8B030D-6E8A-4147-A177-3AD203B41FA5}">
                      <a16:colId xmlns:a16="http://schemas.microsoft.com/office/drawing/2014/main" val="3627395795"/>
                    </a:ext>
                  </a:extLst>
                </a:gridCol>
                <a:gridCol w="1451900">
                  <a:extLst>
                    <a:ext uri="{9D8B030D-6E8A-4147-A177-3AD203B41FA5}">
                      <a16:colId xmlns:a16="http://schemas.microsoft.com/office/drawing/2014/main" val="2140539293"/>
                    </a:ext>
                  </a:extLst>
                </a:gridCol>
              </a:tblGrid>
              <a:tr h="846568">
                <a:tc>
                  <a:txBody>
                    <a:bodyPr/>
                    <a:lstStyle/>
                    <a:p>
                      <a:pPr algn="ctr"/>
                      <a:r>
                        <a:rPr lang="ru-RU" sz="1400" b="1" i="1"/>
                        <a:t>Климатический пояс</a:t>
                      </a:r>
                      <a:endParaRPr lang="ru-RU" sz="1400" b="1"/>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i="1"/>
                        <a:t>Воздушные массы</a:t>
                      </a:r>
                      <a:endParaRPr lang="ru-RU" sz="1400" b="1"/>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i="1" dirty="0"/>
                        <a:t>Средняя </a:t>
                      </a:r>
                      <a:r>
                        <a:rPr lang="en-US" sz="1400" b="1" i="1" dirty="0"/>
                        <a:t>t°</a:t>
                      </a:r>
                      <a:r>
                        <a:rPr lang="ru-RU" sz="1400" b="1" i="1" dirty="0"/>
                        <a:t> в январе, С</a:t>
                      </a:r>
                      <a:endParaRPr lang="ru-RU" sz="1400" b="1" dirty="0"/>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i="1" dirty="0"/>
                        <a:t>Средняя </a:t>
                      </a:r>
                      <a:r>
                        <a:rPr lang="en-US" sz="1400" b="1" i="1" dirty="0"/>
                        <a:t>t</a:t>
                      </a:r>
                      <a:r>
                        <a:rPr lang="ru-RU" sz="1400" b="1" i="1" dirty="0"/>
                        <a:t>° в июле, С</a:t>
                      </a:r>
                      <a:endParaRPr lang="ru-RU" sz="1400" b="1" dirty="0"/>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i="1"/>
                        <a:t>Годовое количество осадков, мм</a:t>
                      </a:r>
                      <a:endParaRPr lang="ru-RU" sz="1400" b="1"/>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982946"/>
                  </a:ext>
                </a:extLst>
              </a:tr>
              <a:tr h="774970">
                <a:tc>
                  <a:txBody>
                    <a:bodyPr/>
                    <a:lstStyle/>
                    <a:p>
                      <a:pPr algn="ctr"/>
                      <a:r>
                        <a:rPr lang="ru-RU" sz="1400" b="1"/>
                        <a:t>Экваториальный</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a:t>Экваториальная</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+24</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До </a:t>
                      </a:r>
                      <a:r>
                        <a:rPr lang="en-US" sz="1400" b="1" dirty="0"/>
                        <a:t>3</a:t>
                      </a:r>
                      <a:r>
                        <a:rPr lang="ru-RU" sz="1400" b="1" dirty="0"/>
                        <a:t>500 мм в течение всего года</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568197"/>
                  </a:ext>
                </a:extLst>
              </a:tr>
              <a:tr h="1100540">
                <a:tc>
                  <a:txBody>
                    <a:bodyPr/>
                    <a:lstStyle/>
                    <a:p>
                      <a:pPr algn="ctr"/>
                      <a:r>
                        <a:rPr lang="ru-RU" sz="1400" b="1"/>
                        <a:t>Субэкваториальный</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a:t>Летом – экваториальная, зимой – тропическая</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Около 2000 мм летом</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1791351"/>
                  </a:ext>
                </a:extLst>
              </a:tr>
              <a:tr h="1007003">
                <a:tc>
                  <a:txBody>
                    <a:bodyPr/>
                    <a:lstStyle/>
                    <a:p>
                      <a:pPr algn="ctr"/>
                      <a:r>
                        <a:rPr lang="ru-RU" sz="1400" b="1"/>
                        <a:t>Тропический</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a:t>Тропическая</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+17</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a:t>От менее 100 мм на западе до 2000 мм на востоке</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2040189"/>
                  </a:ext>
                </a:extLst>
              </a:tr>
              <a:tr h="1007003">
                <a:tc>
                  <a:txBody>
                    <a:bodyPr/>
                    <a:lstStyle/>
                    <a:p>
                      <a:pPr algn="ctr"/>
                      <a:r>
                        <a:rPr lang="ru-RU" sz="1400" b="1"/>
                        <a:t>Субтропический</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a:t>Летом – тропическая, зимой – умеренная</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+25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t>+15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От 100 мм на западе до </a:t>
                      </a:r>
                      <a:r>
                        <a:rPr lang="en-US" sz="1400" b="1" dirty="0"/>
                        <a:t>2</a:t>
                      </a:r>
                      <a:r>
                        <a:rPr lang="ru-RU" sz="1400" b="1" dirty="0"/>
                        <a:t>000 мм на востоке</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798241"/>
                  </a:ext>
                </a:extLst>
              </a:tr>
              <a:tr h="846568">
                <a:tc>
                  <a:txBody>
                    <a:bodyPr/>
                    <a:lstStyle/>
                    <a:p>
                      <a:pPr algn="ctr"/>
                      <a:r>
                        <a:rPr lang="ru-RU" sz="1400" b="1"/>
                        <a:t>Умеренный</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a:t>Умеренная</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a:t>+8</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a:t>+4</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a:t>От </a:t>
                      </a:r>
                      <a:r>
                        <a:rPr lang="en-US" sz="1400" b="1" dirty="0"/>
                        <a:t>300</a:t>
                      </a:r>
                      <a:r>
                        <a:rPr lang="ru-RU" sz="1400" b="1" dirty="0"/>
                        <a:t> мм на востоке, до </a:t>
                      </a:r>
                      <a:r>
                        <a:rPr lang="en-US" sz="1400" b="1" dirty="0"/>
                        <a:t>3</a:t>
                      </a:r>
                      <a:r>
                        <a:rPr lang="ru-RU" sz="1400" b="1" dirty="0"/>
                        <a:t>000 мм на западе</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8150247"/>
                  </a:ext>
                </a:extLst>
              </a:tr>
            </a:tbl>
          </a:graphicData>
        </a:graphic>
      </p:graphicFrame>
      <p:pic>
        <p:nvPicPr>
          <p:cNvPr id="6" name="Рисунок 5">
            <a:extLst>
              <a:ext uri="{FF2B5EF4-FFF2-40B4-BE49-F238E27FC236}">
                <a16:creationId xmlns:a16="http://schemas.microsoft.com/office/drawing/2014/main" id="{28C4894F-DF38-49A3-80C2-5B03325127DB}"/>
              </a:ext>
            </a:extLst>
          </p:cNvPr>
          <p:cNvPicPr>
            <a:picLocks noChangeAspect="1"/>
          </p:cNvPicPr>
          <p:nvPr/>
        </p:nvPicPr>
        <p:blipFill>
          <a:blip r:embed="rId3"/>
          <a:stretch>
            <a:fillRect/>
          </a:stretch>
        </p:blipFill>
        <p:spPr>
          <a:xfrm>
            <a:off x="7603957" y="5585450"/>
            <a:ext cx="4235116" cy="1104107"/>
          </a:xfrm>
          <a:prstGeom prst="rect">
            <a:avLst/>
          </a:prstGeom>
        </p:spPr>
      </p:pic>
      <p:pic>
        <p:nvPicPr>
          <p:cNvPr id="8" name="Рисунок 7">
            <a:extLst>
              <a:ext uri="{FF2B5EF4-FFF2-40B4-BE49-F238E27FC236}">
                <a16:creationId xmlns:a16="http://schemas.microsoft.com/office/drawing/2014/main" id="{D9D88B02-1623-47C4-99F2-7A48C24D127B}"/>
              </a:ext>
            </a:extLst>
          </p:cNvPr>
          <p:cNvPicPr>
            <a:picLocks noChangeAspect="1"/>
          </p:cNvPicPr>
          <p:nvPr/>
        </p:nvPicPr>
        <p:blipFill>
          <a:blip r:embed="rId4"/>
          <a:stretch>
            <a:fillRect/>
          </a:stretch>
        </p:blipFill>
        <p:spPr>
          <a:xfrm>
            <a:off x="7789695" y="1272549"/>
            <a:ext cx="4049378" cy="4069471"/>
          </a:xfrm>
          <a:prstGeom prst="rect">
            <a:avLst/>
          </a:prstGeom>
        </p:spPr>
      </p:pic>
    </p:spTree>
    <p:extLst>
      <p:ext uri="{BB962C8B-B14F-4D97-AF65-F5344CB8AC3E}">
        <p14:creationId xmlns:p14="http://schemas.microsoft.com/office/powerpoint/2010/main" val="15864026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Внутренние воды</a:t>
            </a:r>
            <a:endParaRPr lang="en-US" sz="5400" kern="0" spc="21" dirty="0">
              <a:solidFill>
                <a:sysClr val="window" lastClr="FFFFFF"/>
              </a:solidFill>
            </a:endParaRPr>
          </a:p>
        </p:txBody>
      </p:sp>
      <p:pic>
        <p:nvPicPr>
          <p:cNvPr id="2" name="Рисунок 1">
            <a:extLst>
              <a:ext uri="{FF2B5EF4-FFF2-40B4-BE49-F238E27FC236}">
                <a16:creationId xmlns:a16="http://schemas.microsoft.com/office/drawing/2014/main" id="{BB08BEE9-282D-4E99-9B06-F5A28147677B}"/>
              </a:ext>
            </a:extLst>
          </p:cNvPr>
          <p:cNvPicPr>
            <a:picLocks noChangeAspect="1"/>
          </p:cNvPicPr>
          <p:nvPr/>
        </p:nvPicPr>
        <p:blipFill>
          <a:blip r:embed="rId3"/>
          <a:stretch>
            <a:fillRect/>
          </a:stretch>
        </p:blipFill>
        <p:spPr>
          <a:xfrm>
            <a:off x="601133" y="1223656"/>
            <a:ext cx="6746151" cy="5406507"/>
          </a:xfrm>
          <a:prstGeom prst="rect">
            <a:avLst/>
          </a:prstGeom>
        </p:spPr>
      </p:pic>
      <p:sp>
        <p:nvSpPr>
          <p:cNvPr id="11" name="TextBox 10">
            <a:extLst>
              <a:ext uri="{FF2B5EF4-FFF2-40B4-BE49-F238E27FC236}">
                <a16:creationId xmlns:a16="http://schemas.microsoft.com/office/drawing/2014/main" id="{B3626F82-DC5C-4B67-B03B-85B500A782B4}"/>
              </a:ext>
            </a:extLst>
          </p:cNvPr>
          <p:cNvSpPr txBox="1"/>
          <p:nvPr/>
        </p:nvSpPr>
        <p:spPr>
          <a:xfrm>
            <a:off x="7587915" y="1003031"/>
            <a:ext cx="4459705" cy="5847755"/>
          </a:xfrm>
          <a:prstGeom prst="rect">
            <a:avLst/>
          </a:prstGeom>
          <a:noFill/>
        </p:spPr>
        <p:txBody>
          <a:bodyPr wrap="square">
            <a:spAutoFit/>
          </a:bodyPr>
          <a:lstStyle/>
          <a:p>
            <a:pPr algn="ctr"/>
            <a:r>
              <a:rPr lang="ru-RU" sz="2200" b="1" dirty="0">
                <a:solidFill>
                  <a:srgbClr val="000099"/>
                </a:solidFill>
                <a:latin typeface="Arial" panose="020B0604020202020204" pitchFamily="34" charset="0"/>
                <a:cs typeface="Arial" panose="020B0604020202020204" pitchFamily="34" charset="0"/>
              </a:rPr>
              <a:t>Самой крупной рекой Южной Америки и мира является Амазонка </a:t>
            </a:r>
          </a:p>
          <a:p>
            <a:pPr algn="ctr"/>
            <a:r>
              <a:rPr lang="ru-RU" sz="2200" b="1" dirty="0">
                <a:solidFill>
                  <a:srgbClr val="000099"/>
                </a:solidFill>
                <a:latin typeface="Arial" panose="020B0604020202020204" pitchFamily="34" charset="0"/>
                <a:cs typeface="Arial" panose="020B0604020202020204" pitchFamily="34" charset="0"/>
              </a:rPr>
              <a:t>(от индейского «</a:t>
            </a:r>
            <a:r>
              <a:rPr lang="ru-RU" sz="2200" b="1" dirty="0" err="1">
                <a:solidFill>
                  <a:srgbClr val="000099"/>
                </a:solidFill>
                <a:latin typeface="Arial" panose="020B0604020202020204" pitchFamily="34" charset="0"/>
                <a:cs typeface="Arial" panose="020B0604020202020204" pitchFamily="34" charset="0"/>
              </a:rPr>
              <a:t>амазуну</a:t>
            </a:r>
            <a:r>
              <a:rPr lang="ru-RU" sz="2200" b="1" dirty="0">
                <a:solidFill>
                  <a:srgbClr val="000099"/>
                </a:solidFill>
                <a:latin typeface="Arial" panose="020B0604020202020204" pitchFamily="34" charset="0"/>
                <a:cs typeface="Arial" panose="020B0604020202020204" pitchFamily="34" charset="0"/>
              </a:rPr>
              <a:t>» — «бурный поток»). Это самая длинная и полноводная река, её длина достигает  6992  м, </a:t>
            </a:r>
          </a:p>
          <a:p>
            <a:pPr algn="ctr"/>
            <a:r>
              <a:rPr lang="ru-RU" sz="2200" b="1" dirty="0">
                <a:solidFill>
                  <a:srgbClr val="000099"/>
                </a:solidFill>
                <a:latin typeface="Arial" panose="020B0604020202020204" pitchFamily="34" charset="0"/>
                <a:cs typeface="Arial" panose="020B0604020202020204" pitchFamily="34" charset="0"/>
              </a:rPr>
              <a:t>а площадь бассейна составляет более  7  млн км². </a:t>
            </a:r>
          </a:p>
          <a:p>
            <a:pPr algn="ctr"/>
            <a:r>
              <a:rPr lang="ru-RU" sz="2200" b="1" dirty="0">
                <a:solidFill>
                  <a:srgbClr val="000099"/>
                </a:solidFill>
                <a:latin typeface="Arial" panose="020B0604020202020204" pitchFamily="34" charset="0"/>
                <a:cs typeface="Arial" panose="020B0604020202020204" pitchFamily="34" charset="0"/>
              </a:rPr>
              <a:t>Воды Амазонки составляют  1/5  всех вод, выносимых в Мировой океан реками Земли. Амазонка полноводна на протяжении года, так как питается водами своих многочисленных притоков (более  500 ).</a:t>
            </a:r>
            <a:endParaRPr lang="en-US" sz="22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62228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Внутренние воды</a:t>
            </a:r>
            <a:endParaRPr lang="en-US" sz="5400" kern="0" spc="21" dirty="0">
              <a:solidFill>
                <a:sysClr val="window" lastClr="FFFFFF"/>
              </a:solidFill>
            </a:endParaRPr>
          </a:p>
        </p:txBody>
      </p:sp>
      <p:pic>
        <p:nvPicPr>
          <p:cNvPr id="2" name="Рисунок 1">
            <a:extLst>
              <a:ext uri="{FF2B5EF4-FFF2-40B4-BE49-F238E27FC236}">
                <a16:creationId xmlns:a16="http://schemas.microsoft.com/office/drawing/2014/main" id="{BB08BEE9-282D-4E99-9B06-F5A28147677B}"/>
              </a:ext>
            </a:extLst>
          </p:cNvPr>
          <p:cNvPicPr>
            <a:picLocks noChangeAspect="1"/>
          </p:cNvPicPr>
          <p:nvPr/>
        </p:nvPicPr>
        <p:blipFill>
          <a:blip r:embed="rId3"/>
          <a:stretch>
            <a:fillRect/>
          </a:stretch>
        </p:blipFill>
        <p:spPr>
          <a:xfrm>
            <a:off x="601133" y="1223656"/>
            <a:ext cx="6746151" cy="5406507"/>
          </a:xfrm>
          <a:prstGeom prst="rect">
            <a:avLst/>
          </a:prstGeom>
        </p:spPr>
      </p:pic>
      <p:sp>
        <p:nvSpPr>
          <p:cNvPr id="13" name="TextBox 12">
            <a:extLst>
              <a:ext uri="{FF2B5EF4-FFF2-40B4-BE49-F238E27FC236}">
                <a16:creationId xmlns:a16="http://schemas.microsoft.com/office/drawing/2014/main" id="{BD90BFD7-DCCA-4515-9A35-FC4942424929}"/>
              </a:ext>
            </a:extLst>
          </p:cNvPr>
          <p:cNvSpPr txBox="1"/>
          <p:nvPr/>
        </p:nvSpPr>
        <p:spPr>
          <a:xfrm>
            <a:off x="7636042" y="1084164"/>
            <a:ext cx="4411579" cy="5847755"/>
          </a:xfrm>
          <a:prstGeom prst="rect">
            <a:avLst/>
          </a:prstGeom>
          <a:noFill/>
        </p:spPr>
        <p:txBody>
          <a:bodyPr wrap="square">
            <a:spAutoFit/>
          </a:bodyPr>
          <a:lstStyle/>
          <a:p>
            <a:pPr algn="ctr"/>
            <a:r>
              <a:rPr lang="ru-RU" sz="2200" b="1" dirty="0">
                <a:solidFill>
                  <a:srgbClr val="000099"/>
                </a:solidFill>
                <a:latin typeface="Arial" panose="020B0604020202020204" pitchFamily="34" charset="0"/>
                <a:cs typeface="Arial" panose="020B0604020202020204" pitchFamily="34" charset="0"/>
              </a:rPr>
              <a:t>Второй по величине рекой Южной Америки является Парана (с индейского «большая река»). Её длина составляет  4380  км. Река прокладывает своё течение через твёрдые породы фундамента платформы, поэтому для неё характерны пороги и водопады. Крупнейший из них — каскад из  275  водопадов, </a:t>
            </a:r>
            <a:r>
              <a:rPr lang="ru-RU" sz="2200" b="1" dirty="0" err="1">
                <a:solidFill>
                  <a:srgbClr val="000099"/>
                </a:solidFill>
                <a:latin typeface="Arial" panose="020B0604020202020204" pitchFamily="34" charset="0"/>
                <a:cs typeface="Arial" panose="020B0604020202020204" pitchFamily="34" charset="0"/>
              </a:rPr>
              <a:t>Игуасу</a:t>
            </a:r>
            <a:r>
              <a:rPr lang="ru-RU" sz="2200" b="1" dirty="0">
                <a:solidFill>
                  <a:srgbClr val="000099"/>
                </a:solidFill>
                <a:latin typeface="Arial" panose="020B0604020202020204" pitchFamily="34" charset="0"/>
                <a:cs typeface="Arial" panose="020B0604020202020204" pitchFamily="34" charset="0"/>
              </a:rPr>
              <a:t>, расположенный на границе Бразилии и Аргентины. В устье Парана образует крупный эстуарий — </a:t>
            </a:r>
          </a:p>
          <a:p>
            <a:pPr algn="ctr"/>
            <a:r>
              <a:rPr lang="ru-RU" sz="2200" b="1" dirty="0">
                <a:solidFill>
                  <a:srgbClr val="000099"/>
                </a:solidFill>
                <a:latin typeface="Arial" panose="020B0604020202020204" pitchFamily="34" charset="0"/>
                <a:cs typeface="Arial" panose="020B0604020202020204" pitchFamily="34" charset="0"/>
              </a:rPr>
              <a:t>Ла-Плата</a:t>
            </a:r>
            <a:endParaRPr lang="en-US" sz="22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691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Внутренние воды</a:t>
            </a:r>
            <a:endParaRPr lang="en-US" sz="5400" kern="0" spc="21" dirty="0">
              <a:solidFill>
                <a:sysClr val="window" lastClr="FFFFFF"/>
              </a:solidFill>
            </a:endParaRPr>
          </a:p>
        </p:txBody>
      </p:sp>
      <p:pic>
        <p:nvPicPr>
          <p:cNvPr id="2" name="Рисунок 1">
            <a:extLst>
              <a:ext uri="{FF2B5EF4-FFF2-40B4-BE49-F238E27FC236}">
                <a16:creationId xmlns:a16="http://schemas.microsoft.com/office/drawing/2014/main" id="{BB08BEE9-282D-4E99-9B06-F5A28147677B}"/>
              </a:ext>
            </a:extLst>
          </p:cNvPr>
          <p:cNvPicPr>
            <a:picLocks noChangeAspect="1"/>
          </p:cNvPicPr>
          <p:nvPr/>
        </p:nvPicPr>
        <p:blipFill>
          <a:blip r:embed="rId3"/>
          <a:stretch>
            <a:fillRect/>
          </a:stretch>
        </p:blipFill>
        <p:spPr>
          <a:xfrm>
            <a:off x="601133" y="1223656"/>
            <a:ext cx="6746151" cy="5406507"/>
          </a:xfrm>
          <a:prstGeom prst="rect">
            <a:avLst/>
          </a:prstGeom>
        </p:spPr>
      </p:pic>
      <p:sp>
        <p:nvSpPr>
          <p:cNvPr id="8" name="TextBox 7">
            <a:extLst>
              <a:ext uri="{FF2B5EF4-FFF2-40B4-BE49-F238E27FC236}">
                <a16:creationId xmlns:a16="http://schemas.microsoft.com/office/drawing/2014/main" id="{B629B5B7-3E47-4C5B-A6AE-F948A8F830D0}"/>
              </a:ext>
            </a:extLst>
          </p:cNvPr>
          <p:cNvSpPr txBox="1"/>
          <p:nvPr/>
        </p:nvSpPr>
        <p:spPr>
          <a:xfrm>
            <a:off x="7571875" y="1691715"/>
            <a:ext cx="4251158" cy="4154984"/>
          </a:xfrm>
          <a:prstGeom prst="rect">
            <a:avLst/>
          </a:prstGeom>
          <a:noFill/>
        </p:spPr>
        <p:txBody>
          <a:bodyPr wrap="square">
            <a:spAutoFit/>
          </a:bodyPr>
          <a:lstStyle/>
          <a:p>
            <a:pPr algn="ctr"/>
            <a:r>
              <a:rPr lang="ru-RU" sz="2400" b="1" dirty="0">
                <a:solidFill>
                  <a:srgbClr val="000099"/>
                </a:solidFill>
                <a:latin typeface="Arial" panose="020B0604020202020204" pitchFamily="34" charset="0"/>
                <a:cs typeface="Arial" panose="020B0604020202020204" pitchFamily="34" charset="0"/>
              </a:rPr>
              <a:t>Ориноко — третья по величине река Южной Америки ( 2736  км). Река начинается на </a:t>
            </a:r>
            <a:r>
              <a:rPr lang="ru-RU" sz="2400" b="1" dirty="0" err="1">
                <a:solidFill>
                  <a:srgbClr val="000099"/>
                </a:solidFill>
                <a:latin typeface="Arial" panose="020B0604020202020204" pitchFamily="34" charset="0"/>
                <a:cs typeface="Arial" panose="020B0604020202020204" pitchFamily="34" charset="0"/>
              </a:rPr>
              <a:t>Гвианском</a:t>
            </a:r>
            <a:r>
              <a:rPr lang="ru-RU" sz="2400" b="1" dirty="0">
                <a:solidFill>
                  <a:srgbClr val="000099"/>
                </a:solidFill>
                <a:latin typeface="Arial" panose="020B0604020202020204" pitchFamily="34" charset="0"/>
                <a:cs typeface="Arial" panose="020B0604020202020204" pitchFamily="34" charset="0"/>
              </a:rPr>
              <a:t> плоскогорье и несёт свои воды в Атлантический океан. На одном из притоков (река </a:t>
            </a:r>
            <a:r>
              <a:rPr lang="ru-RU" sz="2400" b="1" dirty="0" err="1">
                <a:solidFill>
                  <a:srgbClr val="000099"/>
                </a:solidFill>
                <a:latin typeface="Arial" panose="020B0604020202020204" pitchFamily="34" charset="0"/>
                <a:cs typeface="Arial" panose="020B0604020202020204" pitchFamily="34" charset="0"/>
              </a:rPr>
              <a:t>Чурун</a:t>
            </a:r>
            <a:r>
              <a:rPr lang="ru-RU" sz="2400" b="1" dirty="0">
                <a:solidFill>
                  <a:srgbClr val="000099"/>
                </a:solidFill>
                <a:latin typeface="Arial" panose="020B0604020202020204" pitchFamily="34" charset="0"/>
                <a:cs typeface="Arial" panose="020B0604020202020204" pitchFamily="34" charset="0"/>
              </a:rPr>
              <a:t>) расположен водопад Анхель — самый высокий водопад в мире ( 1054  м)</a:t>
            </a:r>
            <a:endParaRPr lang="en-US" sz="24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4499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Внутренние воды</a:t>
            </a:r>
            <a:endParaRPr lang="en-US" sz="5400" kern="0" spc="21" dirty="0">
              <a:solidFill>
                <a:sysClr val="window" lastClr="FFFFFF"/>
              </a:solidFill>
            </a:endParaRPr>
          </a:p>
        </p:txBody>
      </p:sp>
      <p:pic>
        <p:nvPicPr>
          <p:cNvPr id="2" name="Рисунок 1">
            <a:extLst>
              <a:ext uri="{FF2B5EF4-FFF2-40B4-BE49-F238E27FC236}">
                <a16:creationId xmlns:a16="http://schemas.microsoft.com/office/drawing/2014/main" id="{BB08BEE9-282D-4E99-9B06-F5A28147677B}"/>
              </a:ext>
            </a:extLst>
          </p:cNvPr>
          <p:cNvPicPr>
            <a:picLocks noChangeAspect="1"/>
          </p:cNvPicPr>
          <p:nvPr/>
        </p:nvPicPr>
        <p:blipFill>
          <a:blip r:embed="rId3"/>
          <a:stretch>
            <a:fillRect/>
          </a:stretch>
        </p:blipFill>
        <p:spPr>
          <a:xfrm>
            <a:off x="601134" y="1223656"/>
            <a:ext cx="5494866" cy="5406507"/>
          </a:xfrm>
          <a:prstGeom prst="rect">
            <a:avLst/>
          </a:prstGeom>
        </p:spPr>
      </p:pic>
      <p:sp>
        <p:nvSpPr>
          <p:cNvPr id="8" name="TextBox 7">
            <a:extLst>
              <a:ext uri="{FF2B5EF4-FFF2-40B4-BE49-F238E27FC236}">
                <a16:creationId xmlns:a16="http://schemas.microsoft.com/office/drawing/2014/main" id="{B629B5B7-3E47-4C5B-A6AE-F948A8F830D0}"/>
              </a:ext>
            </a:extLst>
          </p:cNvPr>
          <p:cNvSpPr txBox="1"/>
          <p:nvPr/>
        </p:nvSpPr>
        <p:spPr>
          <a:xfrm>
            <a:off x="6089963" y="1664751"/>
            <a:ext cx="6117454" cy="4524315"/>
          </a:xfrm>
          <a:prstGeom prst="rect">
            <a:avLst/>
          </a:prstGeom>
          <a:noFill/>
        </p:spPr>
        <p:txBody>
          <a:bodyPr wrap="square">
            <a:spAutoFit/>
          </a:bodyPr>
          <a:lstStyle/>
          <a:p>
            <a:pPr algn="ctr"/>
            <a:r>
              <a:rPr lang="ru-RU" sz="2400" b="1" dirty="0">
                <a:solidFill>
                  <a:srgbClr val="000099"/>
                </a:solidFill>
                <a:latin typeface="Arial" panose="020B0604020202020204" pitchFamily="34" charset="0"/>
                <a:cs typeface="Arial" panose="020B0604020202020204" pitchFamily="34" charset="0"/>
              </a:rPr>
              <a:t>Крупных озёр в Южной Америке немного. Самое высокогорное судоходное озеро Титикака находится в Андах на границе Перу и Боливии. Оно расположено на высоте  3812  м над уровнем моря.</a:t>
            </a:r>
          </a:p>
          <a:p>
            <a:pPr algn="ctr"/>
            <a:r>
              <a:rPr lang="ru-RU" sz="2400" b="1" dirty="0">
                <a:solidFill>
                  <a:srgbClr val="000099"/>
                </a:solidFill>
                <a:latin typeface="Arial" panose="020B0604020202020204" pitchFamily="34" charset="0"/>
                <a:cs typeface="Arial" panose="020B0604020202020204" pitchFamily="34" charset="0"/>
              </a:rPr>
              <a:t> </a:t>
            </a:r>
          </a:p>
          <a:p>
            <a:pPr algn="ctr"/>
            <a:r>
              <a:rPr lang="ru-RU" sz="2400" b="1" dirty="0">
                <a:solidFill>
                  <a:srgbClr val="000099"/>
                </a:solidFill>
                <a:latin typeface="Arial" panose="020B0604020202020204" pitchFamily="34" charset="0"/>
                <a:cs typeface="Arial" panose="020B0604020202020204" pitchFamily="34" charset="0"/>
              </a:rPr>
              <a:t>На севере материка, на территории Венесуэлы, расположено крупнейшее озеро-лагуна — Маракайбо </a:t>
            </a:r>
          </a:p>
          <a:p>
            <a:pPr algn="ctr"/>
            <a:r>
              <a:rPr lang="ru-RU" sz="2400" b="1" dirty="0">
                <a:solidFill>
                  <a:srgbClr val="000099"/>
                </a:solidFill>
                <a:latin typeface="Arial" panose="020B0604020202020204" pitchFamily="34" charset="0"/>
                <a:cs typeface="Arial" panose="020B0604020202020204" pitchFamily="34" charset="0"/>
              </a:rPr>
              <a:t>( 13,5  тыс. км²). Оно соединено протокой с заливом Карибского моря.</a:t>
            </a:r>
            <a:endParaRPr lang="en-US" sz="24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4296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601133" y="3248"/>
            <a:ext cx="10278534"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Внутренние воды</a:t>
            </a:r>
            <a:endParaRPr lang="en-US" sz="5400" kern="0" spc="21" dirty="0">
              <a:solidFill>
                <a:sysClr val="window" lastClr="FFFFFF"/>
              </a:solidFill>
            </a:endParaRPr>
          </a:p>
        </p:txBody>
      </p:sp>
      <p:pic>
        <p:nvPicPr>
          <p:cNvPr id="2" name="Рисунок 1">
            <a:extLst>
              <a:ext uri="{FF2B5EF4-FFF2-40B4-BE49-F238E27FC236}">
                <a16:creationId xmlns:a16="http://schemas.microsoft.com/office/drawing/2014/main" id="{BB08BEE9-282D-4E99-9B06-F5A28147677B}"/>
              </a:ext>
            </a:extLst>
          </p:cNvPr>
          <p:cNvPicPr>
            <a:picLocks noChangeAspect="1"/>
          </p:cNvPicPr>
          <p:nvPr/>
        </p:nvPicPr>
        <p:blipFill>
          <a:blip r:embed="rId3"/>
          <a:stretch>
            <a:fillRect/>
          </a:stretch>
        </p:blipFill>
        <p:spPr>
          <a:xfrm>
            <a:off x="601134" y="1223656"/>
            <a:ext cx="5494866" cy="5406507"/>
          </a:xfrm>
          <a:prstGeom prst="rect">
            <a:avLst/>
          </a:prstGeom>
        </p:spPr>
      </p:pic>
      <p:sp>
        <p:nvSpPr>
          <p:cNvPr id="8" name="TextBox 7">
            <a:extLst>
              <a:ext uri="{FF2B5EF4-FFF2-40B4-BE49-F238E27FC236}">
                <a16:creationId xmlns:a16="http://schemas.microsoft.com/office/drawing/2014/main" id="{B629B5B7-3E47-4C5B-A6AE-F948A8F830D0}"/>
              </a:ext>
            </a:extLst>
          </p:cNvPr>
          <p:cNvSpPr txBox="1"/>
          <p:nvPr/>
        </p:nvSpPr>
        <p:spPr>
          <a:xfrm>
            <a:off x="6089963" y="1664751"/>
            <a:ext cx="6117454" cy="4524315"/>
          </a:xfrm>
          <a:prstGeom prst="rect">
            <a:avLst/>
          </a:prstGeom>
          <a:noFill/>
        </p:spPr>
        <p:txBody>
          <a:bodyPr wrap="square">
            <a:spAutoFit/>
          </a:bodyPr>
          <a:lstStyle/>
          <a:p>
            <a:pPr algn="ctr"/>
            <a:r>
              <a:rPr lang="ru-RU" sz="2400" b="1" dirty="0">
                <a:solidFill>
                  <a:srgbClr val="000099"/>
                </a:solidFill>
                <a:latin typeface="Arial" panose="020B0604020202020204" pitchFamily="34" charset="0"/>
                <a:cs typeface="Arial" panose="020B0604020202020204" pitchFamily="34" charset="0"/>
              </a:rPr>
              <a:t>Крупных озёр в Южной Америке немного. Самое высокогорное судоходное озеро Титикака находится в Андах на границе Перу и Боливии. Оно расположено на высоте  3812  м над уровнем моря.</a:t>
            </a:r>
          </a:p>
          <a:p>
            <a:pPr algn="ctr"/>
            <a:r>
              <a:rPr lang="ru-RU" sz="2400" b="1" dirty="0">
                <a:solidFill>
                  <a:srgbClr val="000099"/>
                </a:solidFill>
                <a:latin typeface="Arial" panose="020B0604020202020204" pitchFamily="34" charset="0"/>
                <a:cs typeface="Arial" panose="020B0604020202020204" pitchFamily="34" charset="0"/>
              </a:rPr>
              <a:t> </a:t>
            </a:r>
          </a:p>
          <a:p>
            <a:pPr algn="ctr"/>
            <a:r>
              <a:rPr lang="ru-RU" sz="2400" b="1" dirty="0">
                <a:solidFill>
                  <a:srgbClr val="000099"/>
                </a:solidFill>
                <a:latin typeface="Arial" panose="020B0604020202020204" pitchFamily="34" charset="0"/>
                <a:cs typeface="Arial" panose="020B0604020202020204" pitchFamily="34" charset="0"/>
              </a:rPr>
              <a:t>На севере материка, на территории Венесуэлы, расположено крупнейшее озеро-лагуна — Маракайбо </a:t>
            </a:r>
          </a:p>
          <a:p>
            <a:pPr algn="ctr"/>
            <a:r>
              <a:rPr lang="ru-RU" sz="2400" b="1" dirty="0">
                <a:solidFill>
                  <a:srgbClr val="000099"/>
                </a:solidFill>
                <a:latin typeface="Arial" panose="020B0604020202020204" pitchFamily="34" charset="0"/>
                <a:cs typeface="Arial" panose="020B0604020202020204" pitchFamily="34" charset="0"/>
              </a:rPr>
              <a:t>( 13,5  тыс. км²). Оно соединено протокой с заливом Карибского моря.</a:t>
            </a:r>
            <a:endParaRPr lang="en-US" sz="24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839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47300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dirty="0"/>
          </a:p>
        </p:txBody>
      </p:sp>
      <p:sp>
        <p:nvSpPr>
          <p:cNvPr id="8" name="TextBox 7">
            <a:extLst>
              <a:ext uri="{FF2B5EF4-FFF2-40B4-BE49-F238E27FC236}">
                <a16:creationId xmlns:a16="http://schemas.microsoft.com/office/drawing/2014/main" id="{77FBD074-5B8F-4D88-A989-301943501736}"/>
              </a:ext>
            </a:extLst>
          </p:cNvPr>
          <p:cNvSpPr txBox="1"/>
          <p:nvPr/>
        </p:nvSpPr>
        <p:spPr>
          <a:xfrm>
            <a:off x="167458" y="627757"/>
            <a:ext cx="6096000" cy="6001643"/>
          </a:xfrm>
          <a:prstGeom prst="rect">
            <a:avLst/>
          </a:prstGeom>
          <a:noFill/>
        </p:spPr>
        <p:txBody>
          <a:bodyPr wrap="square">
            <a:spAutoFit/>
          </a:bodyPr>
          <a:lstStyle/>
          <a:p>
            <a:pPr algn="ctr"/>
            <a:r>
              <a:rPr lang="ru-RU" sz="2400" b="1" dirty="0">
                <a:latin typeface="Arial" panose="020B0604020202020204" pitchFamily="34" charset="0"/>
                <a:cs typeface="Arial" panose="020B0604020202020204" pitchFamily="34" charset="0"/>
              </a:rPr>
              <a:t>Какими цифрами на карте обозначены следующие формы рельефа Южной Америки?</a:t>
            </a:r>
          </a:p>
          <a:p>
            <a:pPr algn="ctr"/>
            <a:r>
              <a:rPr lang="ru-RU" sz="2400" b="1" dirty="0">
                <a:latin typeface="Arial" panose="020B0604020202020204" pitchFamily="34" charset="0"/>
                <a:cs typeface="Arial" panose="020B0604020202020204" pitchFamily="34" charset="0"/>
              </a:rPr>
              <a:t> </a:t>
            </a:r>
          </a:p>
          <a:p>
            <a:pPr algn="ctr"/>
            <a:r>
              <a:rPr lang="ru-RU" sz="2400" b="1" dirty="0" err="1">
                <a:latin typeface="Arial" panose="020B0604020202020204" pitchFamily="34" charset="0"/>
                <a:cs typeface="Arial" panose="020B0604020202020204" pitchFamily="34" charset="0"/>
              </a:rPr>
              <a:t>Оринокская</a:t>
            </a:r>
            <a:r>
              <a:rPr lang="ru-RU" sz="2400" b="1" dirty="0">
                <a:latin typeface="Arial" panose="020B0604020202020204" pitchFamily="34" charset="0"/>
                <a:cs typeface="Arial" panose="020B0604020202020204" pitchFamily="34" charset="0"/>
              </a:rPr>
              <a:t> низменность — </a:t>
            </a:r>
          </a:p>
          <a:p>
            <a:pPr algn="ctr"/>
            <a:endParaRPr lang="ru-RU" sz="2400" b="1" dirty="0">
              <a:latin typeface="Arial" panose="020B0604020202020204" pitchFamily="34" charset="0"/>
              <a:cs typeface="Arial" panose="020B0604020202020204" pitchFamily="34" charset="0"/>
            </a:endParaRPr>
          </a:p>
          <a:p>
            <a:pPr algn="ctr"/>
            <a:r>
              <a:rPr lang="ru-RU" sz="2400" b="1" dirty="0">
                <a:latin typeface="Arial" panose="020B0604020202020204" pitchFamily="34" charset="0"/>
                <a:cs typeface="Arial" panose="020B0604020202020204" pitchFamily="34" charset="0"/>
              </a:rPr>
              <a:t>Ла-</a:t>
            </a:r>
            <a:r>
              <a:rPr lang="ru-RU" sz="2400" b="1" dirty="0" err="1">
                <a:latin typeface="Arial" panose="020B0604020202020204" pitchFamily="34" charset="0"/>
                <a:cs typeface="Arial" panose="020B0604020202020204" pitchFamily="34" charset="0"/>
              </a:rPr>
              <a:t>Платская</a:t>
            </a:r>
            <a:r>
              <a:rPr lang="ru-RU" sz="2400" b="1" dirty="0">
                <a:latin typeface="Arial" panose="020B0604020202020204" pitchFamily="34" charset="0"/>
                <a:cs typeface="Arial" panose="020B0604020202020204" pitchFamily="34" charset="0"/>
              </a:rPr>
              <a:t> низменность — </a:t>
            </a:r>
          </a:p>
          <a:p>
            <a:pPr algn="ctr"/>
            <a:endParaRPr lang="ru-RU" sz="2400" b="1" dirty="0">
              <a:latin typeface="Arial" panose="020B0604020202020204" pitchFamily="34" charset="0"/>
              <a:cs typeface="Arial" panose="020B0604020202020204" pitchFamily="34" charset="0"/>
            </a:endParaRPr>
          </a:p>
          <a:p>
            <a:pPr algn="ctr"/>
            <a:r>
              <a:rPr lang="ru-RU" sz="2400" b="1" dirty="0">
                <a:latin typeface="Arial" panose="020B0604020202020204" pitchFamily="34" charset="0"/>
                <a:cs typeface="Arial" panose="020B0604020202020204" pitchFamily="34" charset="0"/>
              </a:rPr>
              <a:t>Амазонская низменность — </a:t>
            </a:r>
          </a:p>
          <a:p>
            <a:pPr algn="ctr"/>
            <a:endParaRPr lang="ru-RU" sz="2400" b="1" dirty="0">
              <a:latin typeface="Arial" panose="020B0604020202020204" pitchFamily="34" charset="0"/>
              <a:cs typeface="Arial" panose="020B0604020202020204" pitchFamily="34" charset="0"/>
            </a:endParaRPr>
          </a:p>
          <a:p>
            <a:pPr algn="ctr"/>
            <a:r>
              <a:rPr lang="ru-RU" sz="2400" b="1" dirty="0" err="1">
                <a:latin typeface="Arial" panose="020B0604020202020204" pitchFamily="34" charset="0"/>
                <a:cs typeface="Arial" panose="020B0604020202020204" pitchFamily="34" charset="0"/>
              </a:rPr>
              <a:t>Гвианское</a:t>
            </a:r>
            <a:r>
              <a:rPr lang="ru-RU" sz="2400" b="1" dirty="0">
                <a:latin typeface="Arial" panose="020B0604020202020204" pitchFamily="34" charset="0"/>
                <a:cs typeface="Arial" panose="020B0604020202020204" pitchFamily="34" charset="0"/>
              </a:rPr>
              <a:t> плоскогорье — </a:t>
            </a:r>
          </a:p>
          <a:p>
            <a:pPr algn="ctr"/>
            <a:endParaRPr lang="ru-RU" sz="2400" b="1" dirty="0">
              <a:latin typeface="Arial" panose="020B0604020202020204" pitchFamily="34" charset="0"/>
              <a:cs typeface="Arial" panose="020B0604020202020204" pitchFamily="34" charset="0"/>
            </a:endParaRPr>
          </a:p>
          <a:p>
            <a:pPr algn="ctr"/>
            <a:r>
              <a:rPr lang="ru-RU" sz="2400" b="1" dirty="0">
                <a:latin typeface="Arial" panose="020B0604020202020204" pitchFamily="34" charset="0"/>
                <a:cs typeface="Arial" panose="020B0604020202020204" pitchFamily="34" charset="0"/>
              </a:rPr>
              <a:t>Бразильское плоскогорье — </a:t>
            </a:r>
          </a:p>
          <a:p>
            <a:pPr algn="ctr"/>
            <a:endParaRPr lang="ru-RU" sz="2400" b="1" dirty="0">
              <a:latin typeface="Arial" panose="020B0604020202020204" pitchFamily="34" charset="0"/>
              <a:cs typeface="Arial" panose="020B0604020202020204" pitchFamily="34" charset="0"/>
            </a:endParaRPr>
          </a:p>
          <a:p>
            <a:pPr algn="ctr"/>
            <a:r>
              <a:rPr lang="ru-RU" sz="2400" b="1" dirty="0">
                <a:latin typeface="Arial" panose="020B0604020202020204" pitchFamily="34" charset="0"/>
                <a:cs typeface="Arial" panose="020B0604020202020204" pitchFamily="34" charset="0"/>
              </a:rPr>
              <a:t>горы Анды — </a:t>
            </a:r>
          </a:p>
          <a:p>
            <a:pPr algn="ctr"/>
            <a:r>
              <a:rPr lang="ru-RU" sz="2400" b="1" dirty="0">
                <a:latin typeface="Arial" panose="020B0604020202020204" pitchFamily="34" charset="0"/>
                <a:cs typeface="Arial" panose="020B0604020202020204" pitchFamily="34" charset="0"/>
              </a:rPr>
              <a:t> </a:t>
            </a:r>
          </a:p>
        </p:txBody>
      </p:sp>
      <p:pic>
        <p:nvPicPr>
          <p:cNvPr id="2" name="Рисунок 1">
            <a:extLst>
              <a:ext uri="{FF2B5EF4-FFF2-40B4-BE49-F238E27FC236}">
                <a16:creationId xmlns:a16="http://schemas.microsoft.com/office/drawing/2014/main" id="{F98738F6-9410-45FF-B0BE-32E5F4B60CD4}"/>
              </a:ext>
            </a:extLst>
          </p:cNvPr>
          <p:cNvPicPr>
            <a:picLocks noChangeAspect="1"/>
          </p:cNvPicPr>
          <p:nvPr/>
        </p:nvPicPr>
        <p:blipFill>
          <a:blip r:embed="rId2"/>
          <a:stretch>
            <a:fillRect/>
          </a:stretch>
        </p:blipFill>
        <p:spPr>
          <a:xfrm>
            <a:off x="6697133" y="627757"/>
            <a:ext cx="5038902" cy="6001643"/>
          </a:xfrm>
          <a:prstGeom prst="rect">
            <a:avLst/>
          </a:prstGeom>
        </p:spPr>
      </p:pic>
    </p:spTree>
    <p:extLst>
      <p:ext uri="{BB962C8B-B14F-4D97-AF65-F5344CB8AC3E}">
        <p14:creationId xmlns:p14="http://schemas.microsoft.com/office/powerpoint/2010/main" val="1171083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E80F0AA-4DF1-4DBF-9AA2-5439157D8912}"/>
              </a:ext>
            </a:extLst>
          </p:cNvPr>
          <p:cNvSpPr/>
          <p:nvPr/>
        </p:nvSpPr>
        <p:spPr>
          <a:xfrm>
            <a:off x="18043" y="-22340"/>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solidFill>
                <a:srgbClr val="0000CC"/>
              </a:solidFill>
            </a:endParaRPr>
          </a:p>
        </p:txBody>
      </p:sp>
      <p:sp>
        <p:nvSpPr>
          <p:cNvPr id="6" name="object 2">
            <a:extLst>
              <a:ext uri="{FF2B5EF4-FFF2-40B4-BE49-F238E27FC236}">
                <a16:creationId xmlns:a16="http://schemas.microsoft.com/office/drawing/2014/main" id="{CE68ADA6-8540-41B8-AEDA-12525C40B298}"/>
              </a:ext>
            </a:extLst>
          </p:cNvPr>
          <p:cNvSpPr txBox="1">
            <a:spLocks/>
          </p:cNvSpPr>
          <p:nvPr/>
        </p:nvSpPr>
        <p:spPr>
          <a:xfrm>
            <a:off x="-76200" y="17610"/>
            <a:ext cx="12268200"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endParaRPr lang="en-US" sz="5400" kern="0" spc="21" dirty="0">
              <a:solidFill>
                <a:sysClr val="window" lastClr="FFFFFF"/>
              </a:solidFill>
            </a:endParaRPr>
          </a:p>
        </p:txBody>
      </p:sp>
      <p:graphicFrame>
        <p:nvGraphicFramePr>
          <p:cNvPr id="3" name="Схема 2"/>
          <p:cNvGraphicFramePr/>
          <p:nvPr>
            <p:extLst>
              <p:ext uri="{D42A27DB-BD31-4B8C-83A1-F6EECF244321}">
                <p14:modId xmlns:p14="http://schemas.microsoft.com/office/powerpoint/2010/main" val="1923008724"/>
              </p:ext>
            </p:extLst>
          </p:nvPr>
        </p:nvGraphicFramePr>
        <p:xfrm>
          <a:off x="873784" y="938936"/>
          <a:ext cx="7372441" cy="5901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Прямоугольник 6"/>
          <p:cNvSpPr/>
          <p:nvPr/>
        </p:nvSpPr>
        <p:spPr>
          <a:xfrm>
            <a:off x="3409496" y="-59117"/>
            <a:ext cx="8116757" cy="1015663"/>
          </a:xfrm>
          <a:prstGeom prst="rect">
            <a:avLst/>
          </a:prstGeom>
          <a:noFill/>
        </p:spPr>
        <p:txBody>
          <a:bodyPr wrap="square">
            <a:spAutoFit/>
          </a:bodyPr>
          <a:lstStyle/>
          <a:p>
            <a:pPr algn="ctr"/>
            <a:r>
              <a:rPr lang="ru-RU" sz="6000" b="1" dirty="0">
                <a:solidFill>
                  <a:schemeClr val="bg1"/>
                </a:solidFill>
                <a:latin typeface="Arial" pitchFamily="34" charset="0"/>
                <a:ea typeface="Tahoma" panose="020B0604030504040204" pitchFamily="34" charset="0"/>
                <a:cs typeface="Arial" pitchFamily="34" charset="0"/>
              </a:rPr>
              <a:t>ПОЗНАКОМИМСЯ</a:t>
            </a:r>
            <a:r>
              <a:rPr lang="en-US" sz="6000" b="1" dirty="0">
                <a:solidFill>
                  <a:schemeClr val="bg1"/>
                </a:solidFill>
                <a:latin typeface="Arial" pitchFamily="34" charset="0"/>
                <a:ea typeface="Tahoma" panose="020B0604030504040204" pitchFamily="34" charset="0"/>
                <a:cs typeface="Arial" pitchFamily="34" charset="0"/>
              </a:rPr>
              <a:t> …</a:t>
            </a:r>
            <a:endParaRPr lang="ru-RU" sz="6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Автоэлектрик | Восклицательный знак, Школьные темы, Картинки"/>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505" y="2743200"/>
            <a:ext cx="1348558" cy="2465273"/>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7CEA6B32-C30F-4A13-A9F8-4EEDE3F4E267}"/>
              </a:ext>
            </a:extLst>
          </p:cNvPr>
          <p:cNvPicPr>
            <a:picLocks noChangeAspect="1"/>
          </p:cNvPicPr>
          <p:nvPr/>
        </p:nvPicPr>
        <p:blipFill>
          <a:blip r:embed="rId8"/>
          <a:stretch>
            <a:fillRect/>
          </a:stretch>
        </p:blipFill>
        <p:spPr>
          <a:xfrm>
            <a:off x="8246225" y="1296785"/>
            <a:ext cx="3746270" cy="5187142"/>
          </a:xfrm>
          <a:prstGeom prst="rect">
            <a:avLst/>
          </a:prstGeom>
        </p:spPr>
      </p:pic>
    </p:spTree>
    <p:extLst>
      <p:ext uri="{BB962C8B-B14F-4D97-AF65-F5344CB8AC3E}">
        <p14:creationId xmlns:p14="http://schemas.microsoft.com/office/powerpoint/2010/main" val="1446435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45395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8" name="TextBox 7">
            <a:extLst>
              <a:ext uri="{FF2B5EF4-FFF2-40B4-BE49-F238E27FC236}">
                <a16:creationId xmlns:a16="http://schemas.microsoft.com/office/drawing/2014/main" id="{77FBD074-5B8F-4D88-A989-301943501736}"/>
              </a:ext>
            </a:extLst>
          </p:cNvPr>
          <p:cNvSpPr txBox="1"/>
          <p:nvPr/>
        </p:nvSpPr>
        <p:spPr>
          <a:xfrm>
            <a:off x="302058" y="535096"/>
            <a:ext cx="6096000" cy="6740307"/>
          </a:xfrm>
          <a:prstGeom prst="rect">
            <a:avLst/>
          </a:prstGeom>
          <a:noFill/>
        </p:spPr>
        <p:txBody>
          <a:bodyPr wrap="square">
            <a:spAutoFit/>
          </a:bodyPr>
          <a:lstStyle/>
          <a:p>
            <a:r>
              <a:rPr lang="ru-RU" sz="2400" b="1" dirty="0">
                <a:latin typeface="Arial" panose="020B0604020202020204" pitchFamily="34" charset="0"/>
                <a:cs typeface="Arial" panose="020B0604020202020204" pitchFamily="34" charset="0"/>
              </a:rPr>
              <a:t>Какими цифрами на карте обозначены следующие формы рельефа Южной Америки?</a:t>
            </a:r>
          </a:p>
          <a:p>
            <a:r>
              <a:rPr lang="ru-RU" sz="2400" b="1" dirty="0">
                <a:latin typeface="Arial" panose="020B0604020202020204" pitchFamily="34" charset="0"/>
                <a:cs typeface="Arial" panose="020B0604020202020204" pitchFamily="34" charset="0"/>
              </a:rPr>
              <a:t> </a:t>
            </a:r>
          </a:p>
          <a:p>
            <a:r>
              <a:rPr lang="ru-RU" sz="2400" b="1" dirty="0">
                <a:latin typeface="Arial" panose="020B0604020202020204" pitchFamily="34" charset="0"/>
                <a:cs typeface="Arial" panose="020B0604020202020204" pitchFamily="34" charset="0"/>
              </a:rPr>
              <a:t>Ответ:</a:t>
            </a:r>
          </a:p>
          <a:p>
            <a:r>
              <a:rPr lang="ru-RU" sz="2400" b="1" dirty="0" err="1">
                <a:latin typeface="Arial" panose="020B0604020202020204" pitchFamily="34" charset="0"/>
                <a:cs typeface="Arial" panose="020B0604020202020204" pitchFamily="34" charset="0"/>
              </a:rPr>
              <a:t>Оринокская</a:t>
            </a:r>
            <a:r>
              <a:rPr lang="ru-RU" sz="2400" b="1" dirty="0">
                <a:latin typeface="Arial" panose="020B0604020202020204" pitchFamily="34" charset="0"/>
                <a:cs typeface="Arial" panose="020B0604020202020204" pitchFamily="34" charset="0"/>
              </a:rPr>
              <a:t> низменность — 6</a:t>
            </a:r>
          </a:p>
          <a:p>
            <a:endParaRPr lang="ru-RU" sz="2400" b="1"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Ла-</a:t>
            </a:r>
            <a:r>
              <a:rPr lang="ru-RU" sz="2400" b="1" dirty="0" err="1">
                <a:latin typeface="Arial" panose="020B0604020202020204" pitchFamily="34" charset="0"/>
                <a:cs typeface="Arial" panose="020B0604020202020204" pitchFamily="34" charset="0"/>
              </a:rPr>
              <a:t>Платская</a:t>
            </a:r>
            <a:r>
              <a:rPr lang="ru-RU" sz="2400" b="1" dirty="0">
                <a:latin typeface="Arial" panose="020B0604020202020204" pitchFamily="34" charset="0"/>
                <a:cs typeface="Arial" panose="020B0604020202020204" pitchFamily="34" charset="0"/>
              </a:rPr>
              <a:t> низменность — 2</a:t>
            </a:r>
          </a:p>
          <a:p>
            <a:endParaRPr lang="ru-RU" sz="2400" b="1"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Амазонская низменность — 4</a:t>
            </a:r>
          </a:p>
          <a:p>
            <a:endParaRPr lang="ru-RU" sz="2400" b="1" dirty="0">
              <a:latin typeface="Arial" panose="020B0604020202020204" pitchFamily="34" charset="0"/>
              <a:cs typeface="Arial" panose="020B0604020202020204" pitchFamily="34" charset="0"/>
            </a:endParaRPr>
          </a:p>
          <a:p>
            <a:r>
              <a:rPr lang="ru-RU" sz="2400" b="1" dirty="0" err="1">
                <a:latin typeface="Arial" panose="020B0604020202020204" pitchFamily="34" charset="0"/>
                <a:cs typeface="Arial" panose="020B0604020202020204" pitchFamily="34" charset="0"/>
              </a:rPr>
              <a:t>Гвианское</a:t>
            </a:r>
            <a:r>
              <a:rPr lang="ru-RU" sz="2400" b="1" dirty="0">
                <a:latin typeface="Arial" panose="020B0604020202020204" pitchFamily="34" charset="0"/>
                <a:cs typeface="Arial" panose="020B0604020202020204" pitchFamily="34" charset="0"/>
              </a:rPr>
              <a:t> плоскогорье — 5</a:t>
            </a:r>
          </a:p>
          <a:p>
            <a:endParaRPr lang="ru-RU" sz="2400" b="1"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Бразильское плоскогорье — 3</a:t>
            </a:r>
          </a:p>
          <a:p>
            <a:endParaRPr lang="ru-RU" sz="2400" b="1"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горы Анды — 1</a:t>
            </a:r>
          </a:p>
          <a:p>
            <a:endParaRPr lang="ru-RU" sz="2400" b="1"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 </a:t>
            </a:r>
          </a:p>
        </p:txBody>
      </p:sp>
      <p:pic>
        <p:nvPicPr>
          <p:cNvPr id="5" name="Рисунок 4">
            <a:extLst>
              <a:ext uri="{FF2B5EF4-FFF2-40B4-BE49-F238E27FC236}">
                <a16:creationId xmlns:a16="http://schemas.microsoft.com/office/drawing/2014/main" id="{3487989E-3A40-4340-A242-A1729ABCB5C5}"/>
              </a:ext>
            </a:extLst>
          </p:cNvPr>
          <p:cNvPicPr>
            <a:picLocks noChangeAspect="1"/>
          </p:cNvPicPr>
          <p:nvPr/>
        </p:nvPicPr>
        <p:blipFill>
          <a:blip r:embed="rId2"/>
          <a:stretch>
            <a:fillRect/>
          </a:stretch>
        </p:blipFill>
        <p:spPr>
          <a:xfrm>
            <a:off x="6697132" y="535096"/>
            <a:ext cx="5304367" cy="6113354"/>
          </a:xfrm>
          <a:prstGeom prst="rect">
            <a:avLst/>
          </a:prstGeom>
        </p:spPr>
      </p:pic>
    </p:spTree>
    <p:extLst>
      <p:ext uri="{BB962C8B-B14F-4D97-AF65-F5344CB8AC3E}">
        <p14:creationId xmlns:p14="http://schemas.microsoft.com/office/powerpoint/2010/main" val="39139919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2"/>
          <p:cNvSpPr>
            <a:spLocks noChangeArrowheads="1"/>
          </p:cNvSpPr>
          <p:nvPr/>
        </p:nvSpPr>
        <p:spPr bwMode="auto">
          <a:xfrm>
            <a:off x="0" y="0"/>
            <a:ext cx="12174538" cy="1028700"/>
          </a:xfrm>
          <a:custGeom>
            <a:avLst/>
            <a:gdLst>
              <a:gd name="T0" fmla="*/ 0 w 5760085"/>
              <a:gd name="T1" fmla="*/ 0 h 1021080"/>
              <a:gd name="T2" fmla="*/ 5760085 w 5760085"/>
              <a:gd name="T3" fmla="*/ 1021080 h 1021080"/>
            </a:gdLst>
            <a:ahLst/>
            <a:cxnLst>
              <a:cxn ang="0">
                <a:pos x="5759640" y="0"/>
              </a:cxn>
              <a:cxn ang="0">
                <a:pos x="0" y="0"/>
              </a:cxn>
              <a:cxn ang="0">
                <a:pos x="0" y="1020953"/>
              </a:cxn>
              <a:cxn ang="0">
                <a:pos x="5759640" y="1020953"/>
              </a:cxn>
              <a:cxn ang="0">
                <a:pos x="5759640" y="0"/>
              </a:cxn>
            </a:cxnLst>
            <a:rect l="T0" t="T1" r="T2" b="T3"/>
            <a:pathLst>
              <a:path w="5760085" h="1021080">
                <a:moveTo>
                  <a:pt x="5759640" y="0"/>
                </a:moveTo>
                <a:lnTo>
                  <a:pt x="0" y="0"/>
                </a:lnTo>
                <a:lnTo>
                  <a:pt x="0" y="1020953"/>
                </a:lnTo>
                <a:lnTo>
                  <a:pt x="5759640" y="1020953"/>
                </a:lnTo>
                <a:lnTo>
                  <a:pt x="5759640" y="0"/>
                </a:lnTo>
                <a:close/>
              </a:path>
            </a:pathLst>
          </a:custGeom>
          <a:solidFill>
            <a:srgbClr val="0070C0"/>
          </a:solidFill>
          <a:ln w="9525">
            <a:noFill/>
            <a:round/>
            <a:headEnd/>
            <a:tailEnd/>
          </a:ln>
        </p:spPr>
        <p:txBody>
          <a:bodyPr lIns="0" tIns="0" rIns="0" bIns="0"/>
          <a:lstStyle/>
          <a:p>
            <a:endParaRPr lang="ru-RU"/>
          </a:p>
        </p:txBody>
      </p:sp>
      <p:sp>
        <p:nvSpPr>
          <p:cNvPr id="51203" name="object 5"/>
          <p:cNvSpPr>
            <a:spLocks noChangeArrowheads="1"/>
          </p:cNvSpPr>
          <p:nvPr/>
        </p:nvSpPr>
        <p:spPr bwMode="auto">
          <a:xfrm>
            <a:off x="220662" y="1450120"/>
            <a:ext cx="2312988" cy="844550"/>
          </a:xfrm>
          <a:custGeom>
            <a:avLst/>
            <a:gdLst>
              <a:gd name="T0" fmla="*/ 0 w 1094105"/>
              <a:gd name="T1" fmla="*/ 0 h 400050"/>
              <a:gd name="T2" fmla="*/ 1094105 w 1094105"/>
              <a:gd name="T3" fmla="*/ 400050 h 400050"/>
            </a:gdLst>
            <a:ahLst/>
            <a:cxnLst>
              <a:cxn ang="0">
                <a:pos x="1094026" y="0"/>
              </a:cxn>
              <a:cxn ang="0">
                <a:pos x="279684" y="0"/>
              </a:cxn>
              <a:cxn ang="0">
                <a:pos x="234473" y="3677"/>
              </a:cxn>
              <a:cxn ang="0">
                <a:pos x="191527" y="14319"/>
              </a:cxn>
              <a:cxn ang="0">
                <a:pos x="151434" y="31338"/>
              </a:cxn>
              <a:cxn ang="0">
                <a:pos x="114782" y="54147"/>
              </a:cxn>
              <a:cxn ang="0">
                <a:pos x="82156" y="82157"/>
              </a:cxn>
              <a:cxn ang="0">
                <a:pos x="54146" y="114783"/>
              </a:cxn>
              <a:cxn ang="0">
                <a:pos x="31338" y="151435"/>
              </a:cxn>
              <a:cxn ang="0">
                <a:pos x="14319" y="191528"/>
              </a:cxn>
              <a:cxn ang="0">
                <a:pos x="3677" y="234473"/>
              </a:cxn>
              <a:cxn ang="0">
                <a:pos x="0" y="279684"/>
              </a:cxn>
              <a:cxn ang="0">
                <a:pos x="0" y="399604"/>
              </a:cxn>
              <a:cxn ang="0">
                <a:pos x="814341" y="399604"/>
              </a:cxn>
              <a:cxn ang="0">
                <a:pos x="859553" y="395926"/>
              </a:cxn>
              <a:cxn ang="0">
                <a:pos x="902499" y="385284"/>
              </a:cxn>
              <a:cxn ang="0">
                <a:pos x="942592" y="368265"/>
              </a:cxn>
              <a:cxn ang="0">
                <a:pos x="979244" y="345456"/>
              </a:cxn>
              <a:cxn ang="0">
                <a:pos x="1011869" y="317446"/>
              </a:cxn>
              <a:cxn ang="0">
                <a:pos x="1039880" y="284821"/>
              </a:cxn>
              <a:cxn ang="0">
                <a:pos x="1062688" y="248168"/>
              </a:cxn>
              <a:cxn ang="0">
                <a:pos x="1079706" y="208075"/>
              </a:cxn>
              <a:cxn ang="0">
                <a:pos x="1090348" y="165130"/>
              </a:cxn>
              <a:cxn ang="0">
                <a:pos x="1094026" y="119919"/>
              </a:cxn>
              <a:cxn ang="0">
                <a:pos x="1094026" y="0"/>
              </a:cxn>
            </a:cxnLst>
            <a:rect l="T0" t="T1" r="T2" b="T3"/>
            <a:pathLst>
              <a:path w="1094105" h="400050">
                <a:moveTo>
                  <a:pt x="1094026" y="0"/>
                </a:moveTo>
                <a:lnTo>
                  <a:pt x="279684" y="0"/>
                </a:lnTo>
                <a:lnTo>
                  <a:pt x="234473" y="3677"/>
                </a:lnTo>
                <a:lnTo>
                  <a:pt x="191527" y="14319"/>
                </a:lnTo>
                <a:lnTo>
                  <a:pt x="151434" y="31338"/>
                </a:lnTo>
                <a:lnTo>
                  <a:pt x="114782" y="54147"/>
                </a:lnTo>
                <a:lnTo>
                  <a:pt x="82156" y="82157"/>
                </a:lnTo>
                <a:lnTo>
                  <a:pt x="54146" y="114783"/>
                </a:lnTo>
                <a:lnTo>
                  <a:pt x="31338" y="151435"/>
                </a:lnTo>
                <a:lnTo>
                  <a:pt x="14319" y="191528"/>
                </a:lnTo>
                <a:lnTo>
                  <a:pt x="3677" y="234473"/>
                </a:lnTo>
                <a:lnTo>
                  <a:pt x="0" y="279684"/>
                </a:lnTo>
                <a:lnTo>
                  <a:pt x="0" y="399604"/>
                </a:lnTo>
                <a:lnTo>
                  <a:pt x="814341" y="399604"/>
                </a:lnTo>
                <a:lnTo>
                  <a:pt x="859553" y="395926"/>
                </a:lnTo>
                <a:lnTo>
                  <a:pt x="902499" y="385284"/>
                </a:lnTo>
                <a:lnTo>
                  <a:pt x="942592" y="368265"/>
                </a:lnTo>
                <a:lnTo>
                  <a:pt x="979244" y="345456"/>
                </a:lnTo>
                <a:lnTo>
                  <a:pt x="1011869" y="317446"/>
                </a:lnTo>
                <a:lnTo>
                  <a:pt x="1039880" y="284821"/>
                </a:lnTo>
                <a:lnTo>
                  <a:pt x="1062688" y="248168"/>
                </a:lnTo>
                <a:lnTo>
                  <a:pt x="1079706" y="208075"/>
                </a:lnTo>
                <a:lnTo>
                  <a:pt x="1090348" y="165130"/>
                </a:lnTo>
                <a:lnTo>
                  <a:pt x="1094026" y="119919"/>
                </a:lnTo>
                <a:lnTo>
                  <a:pt x="1094026" y="0"/>
                </a:lnTo>
                <a:close/>
              </a:path>
            </a:pathLst>
          </a:custGeom>
          <a:solidFill>
            <a:srgbClr val="00A650"/>
          </a:solidFill>
          <a:ln w="9525">
            <a:noFill/>
            <a:miter lim="800000"/>
            <a:headEnd/>
            <a:tailEnd/>
          </a:ln>
        </p:spPr>
        <p:txBody>
          <a:bodyPr lIns="0" tIns="0" rIns="0" bIns="0"/>
          <a:lstStyle/>
          <a:p>
            <a:endParaRPr lang="ru-RU"/>
          </a:p>
        </p:txBody>
      </p:sp>
      <p:sp>
        <p:nvSpPr>
          <p:cNvPr id="51204" name="object 10"/>
          <p:cNvSpPr>
            <a:spLocks noChangeArrowheads="1"/>
          </p:cNvSpPr>
          <p:nvPr/>
        </p:nvSpPr>
        <p:spPr bwMode="auto">
          <a:xfrm>
            <a:off x="3361892" y="5397167"/>
            <a:ext cx="6666216" cy="1193126"/>
          </a:xfrm>
          <a:custGeom>
            <a:avLst/>
            <a:gdLst>
              <a:gd name="T0" fmla="*/ 0 w 2465704"/>
              <a:gd name="T1" fmla="*/ 0 h 310514"/>
              <a:gd name="T2" fmla="*/ 2465704 w 2465704"/>
              <a:gd name="T3" fmla="*/ 310514 h 310514"/>
            </a:gdLst>
            <a:ahLst/>
            <a:cxnLst>
              <a:cxn ang="0">
                <a:pos x="2465654" y="0"/>
              </a:cxn>
              <a:cxn ang="0">
                <a:pos x="217180" y="0"/>
              </a:cxn>
              <a:cxn ang="0">
                <a:pos x="167538" y="5762"/>
              </a:cxn>
              <a:cxn ang="0">
                <a:pos x="121885" y="22161"/>
              </a:cxn>
              <a:cxn ang="0">
                <a:pos x="81552" y="47868"/>
              </a:cxn>
              <a:cxn ang="0">
                <a:pos x="47867" y="81553"/>
              </a:cxn>
              <a:cxn ang="0">
                <a:pos x="22160" y="121886"/>
              </a:cxn>
              <a:cxn ang="0">
                <a:pos x="5761" y="167537"/>
              </a:cxn>
              <a:cxn ang="0">
                <a:pos x="0" y="217177"/>
              </a:cxn>
              <a:cxn ang="0">
                <a:pos x="0" y="310299"/>
              </a:cxn>
              <a:cxn ang="0">
                <a:pos x="2248472" y="310299"/>
              </a:cxn>
              <a:cxn ang="0">
                <a:pos x="2298115" y="304537"/>
              </a:cxn>
              <a:cxn ang="0">
                <a:pos x="2343767" y="288137"/>
              </a:cxn>
              <a:cxn ang="0">
                <a:pos x="2384101" y="262430"/>
              </a:cxn>
              <a:cxn ang="0">
                <a:pos x="2417786" y="228745"/>
              </a:cxn>
              <a:cxn ang="0">
                <a:pos x="2443493" y="188412"/>
              </a:cxn>
              <a:cxn ang="0">
                <a:pos x="2459892" y="142761"/>
              </a:cxn>
              <a:cxn ang="0">
                <a:pos x="2465654" y="93121"/>
              </a:cxn>
              <a:cxn ang="0">
                <a:pos x="2465654" y="0"/>
              </a:cxn>
            </a:cxnLst>
            <a:rect l="T0" t="T1" r="T2" b="T3"/>
            <a:pathLst>
              <a:path w="2465704" h="310514">
                <a:moveTo>
                  <a:pt x="2465654" y="0"/>
                </a:moveTo>
                <a:lnTo>
                  <a:pt x="217180" y="0"/>
                </a:lnTo>
                <a:lnTo>
                  <a:pt x="167538" y="5762"/>
                </a:lnTo>
                <a:lnTo>
                  <a:pt x="121885" y="22161"/>
                </a:lnTo>
                <a:lnTo>
                  <a:pt x="81552" y="47868"/>
                </a:lnTo>
                <a:lnTo>
                  <a:pt x="47867" y="81553"/>
                </a:lnTo>
                <a:lnTo>
                  <a:pt x="22160" y="121886"/>
                </a:lnTo>
                <a:lnTo>
                  <a:pt x="5761" y="167537"/>
                </a:lnTo>
                <a:lnTo>
                  <a:pt x="0" y="217177"/>
                </a:lnTo>
                <a:lnTo>
                  <a:pt x="0" y="310299"/>
                </a:lnTo>
                <a:lnTo>
                  <a:pt x="2248472" y="310299"/>
                </a:lnTo>
                <a:lnTo>
                  <a:pt x="2298115" y="304537"/>
                </a:lnTo>
                <a:lnTo>
                  <a:pt x="2343767" y="288137"/>
                </a:lnTo>
                <a:lnTo>
                  <a:pt x="2384101" y="262430"/>
                </a:lnTo>
                <a:lnTo>
                  <a:pt x="2417786" y="228745"/>
                </a:lnTo>
                <a:lnTo>
                  <a:pt x="2443493" y="188412"/>
                </a:lnTo>
                <a:lnTo>
                  <a:pt x="2459892" y="142761"/>
                </a:lnTo>
                <a:lnTo>
                  <a:pt x="2465654" y="93121"/>
                </a:lnTo>
                <a:lnTo>
                  <a:pt x="2465654" y="0"/>
                </a:lnTo>
                <a:close/>
              </a:path>
            </a:pathLst>
          </a:custGeom>
          <a:solidFill>
            <a:srgbClr val="00A650"/>
          </a:solidFill>
          <a:ln w="9525">
            <a:noFill/>
            <a:miter lim="800000"/>
            <a:headEnd/>
            <a:tailEnd/>
          </a:ln>
        </p:spPr>
        <p:txBody>
          <a:bodyPr lIns="0" tIns="0" rIns="0" bIns="0"/>
          <a:lstStyle/>
          <a:p>
            <a:endParaRPr lang="ru-RU"/>
          </a:p>
        </p:txBody>
      </p:sp>
      <p:grpSp>
        <p:nvGrpSpPr>
          <p:cNvPr id="2" name="object 13"/>
          <p:cNvGrpSpPr>
            <a:grpSpLocks/>
          </p:cNvGrpSpPr>
          <p:nvPr/>
        </p:nvGrpSpPr>
        <p:grpSpPr bwMode="auto">
          <a:xfrm>
            <a:off x="327025" y="2459804"/>
            <a:ext cx="1916112" cy="2860675"/>
            <a:chOff x="377244" y="1199601"/>
            <a:chExt cx="906780" cy="1353820"/>
          </a:xfrm>
        </p:grpSpPr>
        <p:sp>
          <p:nvSpPr>
            <p:cNvPr id="51212" name="object 14"/>
            <p:cNvSpPr>
              <a:spLocks noChangeArrowheads="1"/>
            </p:cNvSpPr>
            <p:nvPr/>
          </p:nvSpPr>
          <p:spPr bwMode="auto">
            <a:xfrm>
              <a:off x="377240" y="1303972"/>
              <a:ext cx="906780" cy="1249680"/>
            </a:xfrm>
            <a:custGeom>
              <a:avLst/>
              <a:gdLst>
                <a:gd name="T0" fmla="*/ 0 w 906780"/>
                <a:gd name="T1" fmla="*/ 0 h 1249680"/>
                <a:gd name="T2" fmla="*/ 906780 w 906780"/>
                <a:gd name="T3" fmla="*/ 1249680 h 1249680"/>
              </a:gdLst>
              <a:ahLst/>
              <a:cxnLst>
                <a:cxn ang="0">
                  <a:pos x="127190" y="102743"/>
                </a:cxn>
                <a:cxn ang="0">
                  <a:pos x="176110" y="937691"/>
                </a:cxn>
                <a:cxn ang="0">
                  <a:pos x="699592" y="417474"/>
                </a:cxn>
                <a:cxn ang="0">
                  <a:pos x="334302" y="466407"/>
                </a:cxn>
                <a:cxn ang="0">
                  <a:pos x="699592" y="417474"/>
                </a:cxn>
                <a:cxn ang="0">
                  <a:pos x="102730" y="1095870"/>
                </a:cxn>
                <a:cxn ang="0">
                  <a:pos x="882230" y="1144803"/>
                </a:cxn>
                <a:cxn ang="0">
                  <a:pos x="906691" y="0"/>
                </a:cxn>
                <a:cxn ang="0">
                  <a:pos x="752589" y="48933"/>
                </a:cxn>
                <a:cxn ang="0">
                  <a:pos x="857770" y="963790"/>
                </a:cxn>
                <a:cxn ang="0">
                  <a:pos x="849642" y="983373"/>
                </a:cxn>
                <a:cxn ang="0">
                  <a:pos x="830046" y="991501"/>
                </a:cxn>
                <a:cxn ang="0">
                  <a:pos x="69392" y="991844"/>
                </a:cxn>
                <a:cxn ang="0">
                  <a:pos x="55499" y="994498"/>
                </a:cxn>
                <a:cxn ang="0">
                  <a:pos x="48907" y="76657"/>
                </a:cxn>
                <a:cxn ang="0">
                  <a:pos x="57035" y="57061"/>
                </a:cxn>
                <a:cxn ang="0">
                  <a:pos x="76631" y="48933"/>
                </a:cxn>
                <a:cxn ang="0">
                  <a:pos x="517753" y="0"/>
                </a:cxn>
                <a:cxn ang="0">
                  <a:pos x="46837" y="6032"/>
                </a:cxn>
                <a:cxn ang="0">
                  <a:pos x="6032" y="46850"/>
                </a:cxn>
                <a:cxn ang="0">
                  <a:pos x="0" y="1172527"/>
                </a:cxn>
                <a:cxn ang="0">
                  <a:pos x="22466" y="1226693"/>
                </a:cxn>
                <a:cxn ang="0">
                  <a:pos x="76631" y="1249172"/>
                </a:cxn>
                <a:cxn ang="0">
                  <a:pos x="882230" y="1200238"/>
                </a:cxn>
                <a:cxn ang="0">
                  <a:pos x="65849" y="1198067"/>
                </a:cxn>
                <a:cxn ang="0">
                  <a:pos x="51092" y="1183309"/>
                </a:cxn>
                <a:cxn ang="0">
                  <a:pos x="48907" y="1068158"/>
                </a:cxn>
                <a:cxn ang="0">
                  <a:pos x="57035" y="1048562"/>
                </a:cxn>
                <a:cxn ang="0">
                  <a:pos x="76631" y="1040434"/>
                </a:cxn>
                <a:cxn ang="0">
                  <a:pos x="859853" y="1034402"/>
                </a:cxn>
                <a:cxn ang="0">
                  <a:pos x="900658" y="993597"/>
                </a:cxn>
                <a:cxn ang="0">
                  <a:pos x="906691" y="0"/>
                </a:cxn>
              </a:cxnLst>
              <a:rect l="T0" t="T1" r="T2" b="T3"/>
              <a:pathLst>
                <a:path w="906780" h="1249680">
                  <a:moveTo>
                    <a:pt x="176110" y="102743"/>
                  </a:moveTo>
                  <a:lnTo>
                    <a:pt x="127190" y="102743"/>
                  </a:lnTo>
                  <a:lnTo>
                    <a:pt x="127190" y="937691"/>
                  </a:lnTo>
                  <a:lnTo>
                    <a:pt x="176110" y="937691"/>
                  </a:lnTo>
                  <a:lnTo>
                    <a:pt x="176110" y="102743"/>
                  </a:lnTo>
                  <a:close/>
                </a:path>
                <a:path w="906780" h="1249680">
                  <a:moveTo>
                    <a:pt x="699592" y="417474"/>
                  </a:moveTo>
                  <a:lnTo>
                    <a:pt x="334302" y="417474"/>
                  </a:lnTo>
                  <a:lnTo>
                    <a:pt x="334302" y="466407"/>
                  </a:lnTo>
                  <a:lnTo>
                    <a:pt x="699592" y="466407"/>
                  </a:lnTo>
                  <a:lnTo>
                    <a:pt x="699592" y="417474"/>
                  </a:lnTo>
                  <a:close/>
                </a:path>
                <a:path w="906780" h="1249680">
                  <a:moveTo>
                    <a:pt x="882230" y="1095870"/>
                  </a:moveTo>
                  <a:lnTo>
                    <a:pt x="102730" y="1095870"/>
                  </a:lnTo>
                  <a:lnTo>
                    <a:pt x="102730" y="1144803"/>
                  </a:lnTo>
                  <a:lnTo>
                    <a:pt x="882230" y="1144803"/>
                  </a:lnTo>
                  <a:lnTo>
                    <a:pt x="882230" y="1095870"/>
                  </a:lnTo>
                  <a:close/>
                </a:path>
                <a:path w="906780" h="1249680">
                  <a:moveTo>
                    <a:pt x="906691" y="0"/>
                  </a:moveTo>
                  <a:lnTo>
                    <a:pt x="752589" y="0"/>
                  </a:lnTo>
                  <a:lnTo>
                    <a:pt x="752589" y="48933"/>
                  </a:lnTo>
                  <a:lnTo>
                    <a:pt x="857770" y="48933"/>
                  </a:lnTo>
                  <a:lnTo>
                    <a:pt x="857770" y="963790"/>
                  </a:lnTo>
                  <a:lnTo>
                    <a:pt x="855586" y="974559"/>
                  </a:lnTo>
                  <a:lnTo>
                    <a:pt x="849642" y="983373"/>
                  </a:lnTo>
                  <a:lnTo>
                    <a:pt x="840828" y="989317"/>
                  </a:lnTo>
                  <a:lnTo>
                    <a:pt x="830046" y="991501"/>
                  </a:lnTo>
                  <a:lnTo>
                    <a:pt x="76631" y="991501"/>
                  </a:lnTo>
                  <a:lnTo>
                    <a:pt x="69392" y="991844"/>
                  </a:lnTo>
                  <a:lnTo>
                    <a:pt x="62344" y="992860"/>
                  </a:lnTo>
                  <a:lnTo>
                    <a:pt x="55499" y="994498"/>
                  </a:lnTo>
                  <a:lnTo>
                    <a:pt x="48907" y="996721"/>
                  </a:lnTo>
                  <a:lnTo>
                    <a:pt x="48907" y="76657"/>
                  </a:lnTo>
                  <a:lnTo>
                    <a:pt x="51092" y="65874"/>
                  </a:lnTo>
                  <a:lnTo>
                    <a:pt x="57035" y="57061"/>
                  </a:lnTo>
                  <a:lnTo>
                    <a:pt x="65849" y="51117"/>
                  </a:lnTo>
                  <a:lnTo>
                    <a:pt x="76631" y="48933"/>
                  </a:lnTo>
                  <a:lnTo>
                    <a:pt x="517753" y="48933"/>
                  </a:lnTo>
                  <a:lnTo>
                    <a:pt x="517753" y="0"/>
                  </a:lnTo>
                  <a:lnTo>
                    <a:pt x="76631" y="0"/>
                  </a:lnTo>
                  <a:lnTo>
                    <a:pt x="46837" y="6032"/>
                  </a:lnTo>
                  <a:lnTo>
                    <a:pt x="22466" y="22479"/>
                  </a:lnTo>
                  <a:lnTo>
                    <a:pt x="6032" y="46850"/>
                  </a:lnTo>
                  <a:lnTo>
                    <a:pt x="0" y="76657"/>
                  </a:lnTo>
                  <a:lnTo>
                    <a:pt x="0" y="1172527"/>
                  </a:lnTo>
                  <a:lnTo>
                    <a:pt x="6032" y="1202334"/>
                  </a:lnTo>
                  <a:lnTo>
                    <a:pt x="22466" y="1226693"/>
                  </a:lnTo>
                  <a:lnTo>
                    <a:pt x="46837" y="1243139"/>
                  </a:lnTo>
                  <a:lnTo>
                    <a:pt x="76631" y="1249172"/>
                  </a:lnTo>
                  <a:lnTo>
                    <a:pt x="882230" y="1249172"/>
                  </a:lnTo>
                  <a:lnTo>
                    <a:pt x="882230" y="1200238"/>
                  </a:lnTo>
                  <a:lnTo>
                    <a:pt x="76631" y="1200238"/>
                  </a:lnTo>
                  <a:lnTo>
                    <a:pt x="65849" y="1198067"/>
                  </a:lnTo>
                  <a:lnTo>
                    <a:pt x="57035" y="1192110"/>
                  </a:lnTo>
                  <a:lnTo>
                    <a:pt x="51092" y="1183309"/>
                  </a:lnTo>
                  <a:lnTo>
                    <a:pt x="48907" y="1172527"/>
                  </a:lnTo>
                  <a:lnTo>
                    <a:pt x="48907" y="1068158"/>
                  </a:lnTo>
                  <a:lnTo>
                    <a:pt x="51092" y="1057376"/>
                  </a:lnTo>
                  <a:lnTo>
                    <a:pt x="57035" y="1048562"/>
                  </a:lnTo>
                  <a:lnTo>
                    <a:pt x="65849" y="1042619"/>
                  </a:lnTo>
                  <a:lnTo>
                    <a:pt x="76631" y="1040434"/>
                  </a:lnTo>
                  <a:lnTo>
                    <a:pt x="830046" y="1040434"/>
                  </a:lnTo>
                  <a:lnTo>
                    <a:pt x="859853" y="1034402"/>
                  </a:lnTo>
                  <a:lnTo>
                    <a:pt x="884224" y="1017968"/>
                  </a:lnTo>
                  <a:lnTo>
                    <a:pt x="900658" y="993597"/>
                  </a:lnTo>
                  <a:lnTo>
                    <a:pt x="906691" y="963790"/>
                  </a:lnTo>
                  <a:lnTo>
                    <a:pt x="906691" y="0"/>
                  </a:lnTo>
                  <a:close/>
                </a:path>
              </a:pathLst>
            </a:custGeom>
            <a:solidFill>
              <a:srgbClr val="58595B"/>
            </a:solidFill>
            <a:ln w="9525">
              <a:noFill/>
              <a:miter lim="800000"/>
              <a:headEnd/>
              <a:tailEnd/>
            </a:ln>
          </p:spPr>
          <p:txBody>
            <a:bodyPr lIns="0" tIns="0" rIns="0" bIns="0"/>
            <a:lstStyle/>
            <a:p>
              <a:endParaRPr lang="ru-RU"/>
            </a:p>
          </p:txBody>
        </p:sp>
        <p:sp>
          <p:nvSpPr>
            <p:cNvPr id="51213" name="object 15"/>
            <p:cNvSpPr>
              <a:spLocks noChangeArrowheads="1"/>
            </p:cNvSpPr>
            <p:nvPr/>
          </p:nvSpPr>
          <p:spPr bwMode="auto">
            <a:xfrm>
              <a:off x="660984" y="1199603"/>
              <a:ext cx="492759" cy="1014730"/>
            </a:xfrm>
            <a:custGeom>
              <a:avLst/>
              <a:gdLst>
                <a:gd name="T0" fmla="*/ 0 w 492759"/>
                <a:gd name="T1" fmla="*/ 0 h 1014730"/>
                <a:gd name="T2" fmla="*/ 492759 w 492759"/>
                <a:gd name="T3" fmla="*/ 1014730 h 1014730"/>
              </a:gdLst>
              <a:ahLst/>
              <a:cxnLst>
                <a:cxn ang="0">
                  <a:pos x="154927" y="965415"/>
                </a:cxn>
                <a:cxn ang="0">
                  <a:pos x="102743" y="965415"/>
                </a:cxn>
                <a:cxn ang="0">
                  <a:pos x="102743" y="1014349"/>
                </a:cxn>
                <a:cxn ang="0">
                  <a:pos x="154927" y="1014349"/>
                </a:cxn>
                <a:cxn ang="0">
                  <a:pos x="154927" y="965415"/>
                </a:cxn>
                <a:cxn ang="0">
                  <a:pos x="259295" y="965415"/>
                </a:cxn>
                <a:cxn ang="0">
                  <a:pos x="207111" y="965415"/>
                </a:cxn>
                <a:cxn ang="0">
                  <a:pos x="207111" y="1014349"/>
                </a:cxn>
                <a:cxn ang="0">
                  <a:pos x="259295" y="1014349"/>
                </a:cxn>
                <a:cxn ang="0">
                  <a:pos x="259295" y="965415"/>
                </a:cxn>
                <a:cxn ang="0">
                  <a:pos x="363664" y="965415"/>
                </a:cxn>
                <a:cxn ang="0">
                  <a:pos x="311480" y="965415"/>
                </a:cxn>
                <a:cxn ang="0">
                  <a:pos x="311480" y="1014349"/>
                </a:cxn>
                <a:cxn ang="0">
                  <a:pos x="363664" y="1014349"/>
                </a:cxn>
                <a:cxn ang="0">
                  <a:pos x="363664" y="965415"/>
                </a:cxn>
                <a:cxn ang="0">
                  <a:pos x="466394" y="313105"/>
                </a:cxn>
                <a:cxn ang="0">
                  <a:pos x="0" y="313105"/>
                </a:cxn>
                <a:cxn ang="0">
                  <a:pos x="0" y="466407"/>
                </a:cxn>
                <a:cxn ang="0">
                  <a:pos x="466394" y="466407"/>
                </a:cxn>
                <a:cxn ang="0">
                  <a:pos x="466394" y="313105"/>
                </a:cxn>
                <a:cxn ang="0">
                  <a:pos x="492493" y="50558"/>
                </a:cxn>
                <a:cxn ang="0">
                  <a:pos x="488518" y="30899"/>
                </a:cxn>
                <a:cxn ang="0">
                  <a:pos x="477672" y="14820"/>
                </a:cxn>
                <a:cxn ang="0">
                  <a:pos x="461594" y="3987"/>
                </a:cxn>
                <a:cxn ang="0">
                  <a:pos x="441934" y="0"/>
                </a:cxn>
                <a:cxn ang="0">
                  <a:pos x="337566" y="0"/>
                </a:cxn>
                <a:cxn ang="0">
                  <a:pos x="317906" y="3987"/>
                </a:cxn>
                <a:cxn ang="0">
                  <a:pos x="301840" y="14820"/>
                </a:cxn>
                <a:cxn ang="0">
                  <a:pos x="290995" y="30899"/>
                </a:cxn>
                <a:cxn ang="0">
                  <a:pos x="287007" y="50558"/>
                </a:cxn>
                <a:cxn ang="0">
                  <a:pos x="287007" y="257670"/>
                </a:cxn>
                <a:cxn ang="0">
                  <a:pos x="492493" y="257670"/>
                </a:cxn>
                <a:cxn ang="0">
                  <a:pos x="492493" y="50558"/>
                </a:cxn>
              </a:cxnLst>
              <a:rect l="T0" t="T1" r="T2" b="T3"/>
              <a:pathLst>
                <a:path w="492759" h="1014730">
                  <a:moveTo>
                    <a:pt x="154927" y="965415"/>
                  </a:moveTo>
                  <a:lnTo>
                    <a:pt x="102743" y="965415"/>
                  </a:lnTo>
                  <a:lnTo>
                    <a:pt x="102743" y="1014349"/>
                  </a:lnTo>
                  <a:lnTo>
                    <a:pt x="154927" y="1014349"/>
                  </a:lnTo>
                  <a:lnTo>
                    <a:pt x="154927" y="965415"/>
                  </a:lnTo>
                  <a:close/>
                </a:path>
                <a:path w="492759" h="1014730">
                  <a:moveTo>
                    <a:pt x="259295" y="965415"/>
                  </a:moveTo>
                  <a:lnTo>
                    <a:pt x="207111" y="965415"/>
                  </a:lnTo>
                  <a:lnTo>
                    <a:pt x="207111" y="1014349"/>
                  </a:lnTo>
                  <a:lnTo>
                    <a:pt x="259295" y="1014349"/>
                  </a:lnTo>
                  <a:lnTo>
                    <a:pt x="259295" y="965415"/>
                  </a:lnTo>
                  <a:close/>
                </a:path>
                <a:path w="492759" h="1014730">
                  <a:moveTo>
                    <a:pt x="363664" y="965415"/>
                  </a:moveTo>
                  <a:lnTo>
                    <a:pt x="311480" y="965415"/>
                  </a:lnTo>
                  <a:lnTo>
                    <a:pt x="311480" y="1014349"/>
                  </a:lnTo>
                  <a:lnTo>
                    <a:pt x="363664" y="1014349"/>
                  </a:lnTo>
                  <a:lnTo>
                    <a:pt x="363664" y="965415"/>
                  </a:lnTo>
                  <a:close/>
                </a:path>
                <a:path w="492759" h="1014730">
                  <a:moveTo>
                    <a:pt x="466394" y="313105"/>
                  </a:moveTo>
                  <a:lnTo>
                    <a:pt x="0" y="313105"/>
                  </a:lnTo>
                  <a:lnTo>
                    <a:pt x="0" y="466407"/>
                  </a:lnTo>
                  <a:lnTo>
                    <a:pt x="466394" y="466407"/>
                  </a:lnTo>
                  <a:lnTo>
                    <a:pt x="466394" y="313105"/>
                  </a:lnTo>
                  <a:close/>
                </a:path>
                <a:path w="492759" h="1014730">
                  <a:moveTo>
                    <a:pt x="492493" y="50558"/>
                  </a:moveTo>
                  <a:lnTo>
                    <a:pt x="488518" y="30899"/>
                  </a:lnTo>
                  <a:lnTo>
                    <a:pt x="477672" y="14820"/>
                  </a:lnTo>
                  <a:lnTo>
                    <a:pt x="461594" y="3987"/>
                  </a:lnTo>
                  <a:lnTo>
                    <a:pt x="441934" y="0"/>
                  </a:lnTo>
                  <a:lnTo>
                    <a:pt x="337566" y="0"/>
                  </a:lnTo>
                  <a:lnTo>
                    <a:pt x="317906" y="3987"/>
                  </a:lnTo>
                  <a:lnTo>
                    <a:pt x="301840" y="14820"/>
                  </a:lnTo>
                  <a:lnTo>
                    <a:pt x="290995" y="30899"/>
                  </a:lnTo>
                  <a:lnTo>
                    <a:pt x="287007" y="50558"/>
                  </a:lnTo>
                  <a:lnTo>
                    <a:pt x="287007" y="257670"/>
                  </a:lnTo>
                  <a:lnTo>
                    <a:pt x="492493" y="257670"/>
                  </a:lnTo>
                  <a:lnTo>
                    <a:pt x="492493" y="50558"/>
                  </a:lnTo>
                  <a:close/>
                </a:path>
              </a:pathLst>
            </a:custGeom>
            <a:solidFill>
              <a:srgbClr val="0095DA"/>
            </a:solidFill>
            <a:ln w="9525">
              <a:noFill/>
              <a:miter lim="800000"/>
              <a:headEnd/>
              <a:tailEnd/>
            </a:ln>
          </p:spPr>
          <p:txBody>
            <a:bodyPr lIns="0" tIns="0" rIns="0" bIns="0"/>
            <a:lstStyle/>
            <a:p>
              <a:endParaRPr lang="ru-RU"/>
            </a:p>
          </p:txBody>
        </p:sp>
      </p:grpSp>
      <p:grpSp>
        <p:nvGrpSpPr>
          <p:cNvPr id="3" name="object 16"/>
          <p:cNvGrpSpPr>
            <a:grpSpLocks/>
          </p:cNvGrpSpPr>
          <p:nvPr/>
        </p:nvGrpSpPr>
        <p:grpSpPr bwMode="auto">
          <a:xfrm>
            <a:off x="327025" y="5664200"/>
            <a:ext cx="2206625" cy="488950"/>
            <a:chOff x="320975" y="2634669"/>
            <a:chExt cx="1043940" cy="231775"/>
          </a:xfrm>
        </p:grpSpPr>
        <p:sp>
          <p:nvSpPr>
            <p:cNvPr id="51210" name="object 17"/>
            <p:cNvSpPr>
              <a:spLocks noChangeArrowheads="1"/>
            </p:cNvSpPr>
            <p:nvPr/>
          </p:nvSpPr>
          <p:spPr bwMode="auto">
            <a:xfrm>
              <a:off x="320975" y="2634669"/>
              <a:ext cx="1043940" cy="231775"/>
            </a:xfrm>
            <a:custGeom>
              <a:avLst/>
              <a:gdLst>
                <a:gd name="T0" fmla="*/ 0 w 1043940"/>
                <a:gd name="T1" fmla="*/ 0 h 231775"/>
                <a:gd name="T2" fmla="*/ 1043940 w 1043940"/>
                <a:gd name="T3" fmla="*/ 231775 h 231775"/>
              </a:gdLst>
              <a:ahLst/>
              <a:cxnLst>
                <a:cxn ang="0">
                  <a:pos x="989877" y="0"/>
                </a:cxn>
                <a:cxn ang="0">
                  <a:pos x="652305" y="0"/>
                </a:cxn>
                <a:cxn ang="0">
                  <a:pos x="652305" y="48930"/>
                </a:cxn>
                <a:cxn ang="0">
                  <a:pos x="940956" y="48930"/>
                </a:cxn>
                <a:cxn ang="0">
                  <a:pos x="940956" y="78277"/>
                </a:cxn>
                <a:cxn ang="0">
                  <a:pos x="94233" y="78277"/>
                </a:cxn>
                <a:cxn ang="0">
                  <a:pos x="42052" y="130463"/>
                </a:cxn>
                <a:cxn ang="0">
                  <a:pos x="0" y="130463"/>
                </a:cxn>
                <a:cxn ang="0">
                  <a:pos x="0" y="179391"/>
                </a:cxn>
                <a:cxn ang="0">
                  <a:pos x="42052" y="179391"/>
                </a:cxn>
                <a:cxn ang="0">
                  <a:pos x="94233" y="231576"/>
                </a:cxn>
                <a:cxn ang="0">
                  <a:pos x="678394" y="231576"/>
                </a:cxn>
                <a:cxn ang="0">
                  <a:pos x="678394" y="182648"/>
                </a:cxn>
                <a:cxn ang="0">
                  <a:pos x="114505" y="182648"/>
                </a:cxn>
                <a:cxn ang="0">
                  <a:pos x="86770" y="154926"/>
                </a:cxn>
                <a:cxn ang="0">
                  <a:pos x="114505" y="127209"/>
                </a:cxn>
                <a:cxn ang="0">
                  <a:pos x="989877" y="127209"/>
                </a:cxn>
                <a:cxn ang="0">
                  <a:pos x="989877" y="0"/>
                </a:cxn>
                <a:cxn ang="0">
                  <a:pos x="781138" y="127209"/>
                </a:cxn>
                <a:cxn ang="0">
                  <a:pos x="732210" y="127209"/>
                </a:cxn>
                <a:cxn ang="0">
                  <a:pos x="732210" y="231576"/>
                </a:cxn>
                <a:cxn ang="0">
                  <a:pos x="989877" y="231576"/>
                </a:cxn>
                <a:cxn ang="0">
                  <a:pos x="989877" y="182648"/>
                </a:cxn>
                <a:cxn ang="0">
                  <a:pos x="781138" y="182648"/>
                </a:cxn>
                <a:cxn ang="0">
                  <a:pos x="781138" y="127209"/>
                </a:cxn>
                <a:cxn ang="0">
                  <a:pos x="259293" y="127209"/>
                </a:cxn>
                <a:cxn ang="0">
                  <a:pos x="210366" y="127209"/>
                </a:cxn>
                <a:cxn ang="0">
                  <a:pos x="210366" y="182648"/>
                </a:cxn>
                <a:cxn ang="0">
                  <a:pos x="259293" y="182648"/>
                </a:cxn>
                <a:cxn ang="0">
                  <a:pos x="259293" y="127209"/>
                </a:cxn>
                <a:cxn ang="0">
                  <a:pos x="989877" y="127209"/>
                </a:cxn>
                <a:cxn ang="0">
                  <a:pos x="940956" y="127209"/>
                </a:cxn>
                <a:cxn ang="0">
                  <a:pos x="940956" y="182648"/>
                </a:cxn>
                <a:cxn ang="0">
                  <a:pos x="989877" y="182648"/>
                </a:cxn>
                <a:cxn ang="0">
                  <a:pos x="989877" y="179391"/>
                </a:cxn>
                <a:cxn ang="0">
                  <a:pos x="1043687" y="179391"/>
                </a:cxn>
                <a:cxn ang="0">
                  <a:pos x="1043687" y="130463"/>
                </a:cxn>
                <a:cxn ang="0">
                  <a:pos x="989877" y="130463"/>
                </a:cxn>
                <a:cxn ang="0">
                  <a:pos x="989877" y="127209"/>
                </a:cxn>
              </a:cxnLst>
              <a:rect l="T0" t="T1" r="T2" b="T3"/>
              <a:pathLst>
                <a:path w="1043940" h="231775">
                  <a:moveTo>
                    <a:pt x="989877" y="0"/>
                  </a:moveTo>
                  <a:lnTo>
                    <a:pt x="652305" y="0"/>
                  </a:lnTo>
                  <a:lnTo>
                    <a:pt x="652305" y="48930"/>
                  </a:lnTo>
                  <a:lnTo>
                    <a:pt x="940956" y="48930"/>
                  </a:lnTo>
                  <a:lnTo>
                    <a:pt x="940956" y="78277"/>
                  </a:lnTo>
                  <a:lnTo>
                    <a:pt x="94233" y="78277"/>
                  </a:lnTo>
                  <a:lnTo>
                    <a:pt x="42052" y="130463"/>
                  </a:lnTo>
                  <a:lnTo>
                    <a:pt x="0" y="130463"/>
                  </a:lnTo>
                  <a:lnTo>
                    <a:pt x="0" y="179391"/>
                  </a:lnTo>
                  <a:lnTo>
                    <a:pt x="42052" y="179391"/>
                  </a:lnTo>
                  <a:lnTo>
                    <a:pt x="94233" y="231576"/>
                  </a:lnTo>
                  <a:lnTo>
                    <a:pt x="678394" y="231576"/>
                  </a:lnTo>
                  <a:lnTo>
                    <a:pt x="678394" y="182648"/>
                  </a:lnTo>
                  <a:lnTo>
                    <a:pt x="114505" y="182648"/>
                  </a:lnTo>
                  <a:lnTo>
                    <a:pt x="86770" y="154926"/>
                  </a:lnTo>
                  <a:lnTo>
                    <a:pt x="114505" y="127209"/>
                  </a:lnTo>
                  <a:lnTo>
                    <a:pt x="989877" y="127209"/>
                  </a:lnTo>
                  <a:lnTo>
                    <a:pt x="989877" y="0"/>
                  </a:lnTo>
                  <a:close/>
                </a:path>
                <a:path w="1043940" h="231775">
                  <a:moveTo>
                    <a:pt x="781138" y="127209"/>
                  </a:moveTo>
                  <a:lnTo>
                    <a:pt x="732210" y="127209"/>
                  </a:lnTo>
                  <a:lnTo>
                    <a:pt x="732210" y="231576"/>
                  </a:lnTo>
                  <a:lnTo>
                    <a:pt x="989877" y="231576"/>
                  </a:lnTo>
                  <a:lnTo>
                    <a:pt x="989877" y="182648"/>
                  </a:lnTo>
                  <a:lnTo>
                    <a:pt x="781138" y="182648"/>
                  </a:lnTo>
                  <a:lnTo>
                    <a:pt x="781138" y="127209"/>
                  </a:lnTo>
                  <a:close/>
                </a:path>
                <a:path w="1043940" h="231775">
                  <a:moveTo>
                    <a:pt x="259293" y="127209"/>
                  </a:moveTo>
                  <a:lnTo>
                    <a:pt x="210366" y="127209"/>
                  </a:lnTo>
                  <a:lnTo>
                    <a:pt x="210366" y="182648"/>
                  </a:lnTo>
                  <a:lnTo>
                    <a:pt x="259293" y="182648"/>
                  </a:lnTo>
                  <a:lnTo>
                    <a:pt x="259293" y="127209"/>
                  </a:lnTo>
                  <a:close/>
                </a:path>
                <a:path w="1043940" h="231775">
                  <a:moveTo>
                    <a:pt x="989877" y="127209"/>
                  </a:moveTo>
                  <a:lnTo>
                    <a:pt x="940956" y="127209"/>
                  </a:lnTo>
                  <a:lnTo>
                    <a:pt x="940956" y="182648"/>
                  </a:lnTo>
                  <a:lnTo>
                    <a:pt x="989877" y="182648"/>
                  </a:lnTo>
                  <a:lnTo>
                    <a:pt x="989877" y="179391"/>
                  </a:lnTo>
                  <a:lnTo>
                    <a:pt x="1043687" y="179391"/>
                  </a:lnTo>
                  <a:lnTo>
                    <a:pt x="1043687" y="130463"/>
                  </a:lnTo>
                  <a:lnTo>
                    <a:pt x="989877" y="130463"/>
                  </a:lnTo>
                  <a:lnTo>
                    <a:pt x="989877" y="127209"/>
                  </a:lnTo>
                  <a:close/>
                </a:path>
              </a:pathLst>
            </a:custGeom>
            <a:solidFill>
              <a:srgbClr val="58595B"/>
            </a:solidFill>
            <a:ln w="9525">
              <a:noFill/>
              <a:miter lim="800000"/>
              <a:headEnd/>
              <a:tailEnd/>
            </a:ln>
          </p:spPr>
          <p:txBody>
            <a:bodyPr lIns="0" tIns="0" rIns="0" bIns="0"/>
            <a:lstStyle/>
            <a:p>
              <a:endParaRPr lang="ru-RU"/>
            </a:p>
          </p:txBody>
        </p:sp>
        <p:sp>
          <p:nvSpPr>
            <p:cNvPr id="51211" name="object 18"/>
            <p:cNvSpPr>
              <a:spLocks noChangeArrowheads="1"/>
            </p:cNvSpPr>
            <p:nvPr/>
          </p:nvSpPr>
          <p:spPr bwMode="auto">
            <a:xfrm>
              <a:off x="1053186" y="2712947"/>
              <a:ext cx="257810" cy="153670"/>
            </a:xfrm>
            <a:custGeom>
              <a:avLst/>
              <a:gdLst>
                <a:gd name="T0" fmla="*/ 0 w 257809"/>
                <a:gd name="T1" fmla="*/ 0 h 153669"/>
                <a:gd name="T2" fmla="*/ 257809 w 257809"/>
                <a:gd name="T3" fmla="*/ 153669 h 153669"/>
              </a:gdLst>
              <a:ahLst/>
              <a:cxnLst>
                <a:cxn ang="0">
                  <a:pos x="257666" y="0"/>
                </a:cxn>
                <a:cxn ang="0">
                  <a:pos x="0" y="0"/>
                </a:cxn>
                <a:cxn ang="0">
                  <a:pos x="0" y="153299"/>
                </a:cxn>
                <a:cxn ang="0">
                  <a:pos x="257666" y="153299"/>
                </a:cxn>
                <a:cxn ang="0">
                  <a:pos x="257666" y="0"/>
                </a:cxn>
              </a:cxnLst>
              <a:rect l="T0" t="T1" r="T2" b="T3"/>
              <a:pathLst>
                <a:path w="257809" h="153669">
                  <a:moveTo>
                    <a:pt x="257666" y="0"/>
                  </a:moveTo>
                  <a:lnTo>
                    <a:pt x="0" y="0"/>
                  </a:lnTo>
                  <a:lnTo>
                    <a:pt x="0" y="153299"/>
                  </a:lnTo>
                  <a:lnTo>
                    <a:pt x="257666" y="153299"/>
                  </a:lnTo>
                  <a:lnTo>
                    <a:pt x="257666" y="0"/>
                  </a:lnTo>
                  <a:close/>
                </a:path>
              </a:pathLst>
            </a:custGeom>
            <a:solidFill>
              <a:srgbClr val="0095DA"/>
            </a:solidFill>
            <a:ln w="9525">
              <a:noFill/>
              <a:miter lim="800000"/>
              <a:headEnd/>
              <a:tailEnd/>
            </a:ln>
          </p:spPr>
          <p:txBody>
            <a:bodyPr lIns="0" tIns="0" rIns="0" bIns="0"/>
            <a:lstStyle/>
            <a:p>
              <a:endParaRPr lang="ru-RU"/>
            </a:p>
          </p:txBody>
        </p:sp>
      </p:grpSp>
      <p:sp>
        <p:nvSpPr>
          <p:cNvPr id="21" name="Заголовок 1"/>
          <p:cNvSpPr txBox="1">
            <a:spLocks/>
          </p:cNvSpPr>
          <p:nvPr/>
        </p:nvSpPr>
        <p:spPr>
          <a:xfrm>
            <a:off x="2912812" y="1322946"/>
            <a:ext cx="9058526" cy="4237038"/>
          </a:xfrm>
          <a:prstGeom prst="rect">
            <a:avLst/>
          </a:prstGeom>
        </p:spPr>
        <p:txBody>
          <a:bodyPr lIns="91438" tIns="45719" rIns="91438" bIns="4571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buFontTx/>
              <a:buAutoNum type="arabicPeriod"/>
            </a:pPr>
            <a:r>
              <a:rPr lang="ru-RU" sz="3600" b="1" dirty="0">
                <a:latin typeface="Arial" pitchFamily="34" charset="0"/>
                <a:cs typeface="Arial" pitchFamily="34" charset="0"/>
              </a:rPr>
              <a:t> Прочитать параграфы 38 – 39</a:t>
            </a:r>
          </a:p>
          <a:p>
            <a:pPr algn="ctr"/>
            <a:r>
              <a:rPr lang="ru-RU" sz="3600" b="1" dirty="0">
                <a:latin typeface="Arial" pitchFamily="34" charset="0"/>
                <a:cs typeface="Arial" pitchFamily="34" charset="0"/>
              </a:rPr>
              <a:t>Географическое положение, история изученности, геологическое строение, полезные ископаемые, рельеф.  Климат и внутренние воды.</a:t>
            </a:r>
          </a:p>
          <a:p>
            <a:pPr algn="ctr"/>
            <a:r>
              <a:rPr lang="ru-RU" sz="3600" b="1" dirty="0">
                <a:latin typeface="Arial" pitchFamily="34" charset="0"/>
                <a:cs typeface="Arial" pitchFamily="34" charset="0"/>
              </a:rPr>
              <a:t>  2. Выполнить : практическое задание </a:t>
            </a:r>
            <a:r>
              <a:rPr lang="ru-RU" sz="3600" b="1" dirty="0" err="1">
                <a:latin typeface="Arial" pitchFamily="34" charset="0"/>
                <a:cs typeface="Arial" pitchFamily="34" charset="0"/>
              </a:rPr>
              <a:t>стр</a:t>
            </a:r>
            <a:r>
              <a:rPr lang="ru-RU" sz="3600" b="1" dirty="0">
                <a:latin typeface="Arial" pitchFamily="34" charset="0"/>
                <a:cs typeface="Arial" pitchFamily="34" charset="0"/>
              </a:rPr>
              <a:t> 91</a:t>
            </a:r>
            <a:endParaRPr lang="en-US" sz="3600" b="1" dirty="0">
              <a:latin typeface="Arial" pitchFamily="34" charset="0"/>
              <a:cs typeface="Arial" pitchFamily="34" charset="0"/>
            </a:endParaRPr>
          </a:p>
        </p:txBody>
      </p:sp>
      <p:sp>
        <p:nvSpPr>
          <p:cNvPr id="51208" name="Прямоугольник 22"/>
          <p:cNvSpPr>
            <a:spLocks noChangeArrowheads="1"/>
          </p:cNvSpPr>
          <p:nvPr/>
        </p:nvSpPr>
        <p:spPr bwMode="auto">
          <a:xfrm>
            <a:off x="457200" y="28575"/>
            <a:ext cx="11404600" cy="830263"/>
          </a:xfrm>
          <a:prstGeom prst="rect">
            <a:avLst/>
          </a:prstGeom>
          <a:noFill/>
          <a:ln w="9525">
            <a:noFill/>
            <a:miter lim="800000"/>
            <a:headEnd/>
            <a:tailEnd/>
          </a:ln>
        </p:spPr>
        <p:txBody>
          <a:bodyPr lIns="91438" tIns="45719" rIns="91438" bIns="45719">
            <a:spAutoFit/>
          </a:bodyPr>
          <a:lstStyle/>
          <a:p>
            <a:pPr algn="ctr"/>
            <a:r>
              <a:rPr lang="ru-RU" altLang="ru-RU" sz="4800" b="1" dirty="0">
                <a:solidFill>
                  <a:schemeClr val="bg1"/>
                </a:solidFill>
                <a:latin typeface="Arial" pitchFamily="34" charset="0"/>
                <a:cs typeface="Arial" pitchFamily="34" charset="0"/>
              </a:rPr>
              <a:t>Задание</a:t>
            </a:r>
            <a:r>
              <a:rPr lang="en-US" altLang="ru-RU" sz="4800" b="1" dirty="0">
                <a:solidFill>
                  <a:schemeClr val="bg1"/>
                </a:solidFill>
                <a:latin typeface="Arial" pitchFamily="34" charset="0"/>
                <a:cs typeface="Arial" pitchFamily="34" charset="0"/>
              </a:rPr>
              <a:t>:</a:t>
            </a:r>
            <a:endParaRPr lang="ru-RU" altLang="ru-RU" sz="4800" b="1" dirty="0">
              <a:solidFill>
                <a:schemeClr val="bg1"/>
              </a:solidFill>
              <a:latin typeface="Arial" pitchFamily="34" charset="0"/>
              <a:cs typeface="Arial" pitchFamily="34" charset="0"/>
            </a:endParaRPr>
          </a:p>
        </p:txBody>
      </p:sp>
      <p:pic>
        <p:nvPicPr>
          <p:cNvPr id="15"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7732" y="4763956"/>
            <a:ext cx="1564068" cy="159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5274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ОСНОВНЫЕ СВОЙСТВА</a:t>
            </a:r>
          </a:p>
        </p:txBody>
      </p:sp>
      <p:sp>
        <p:nvSpPr>
          <p:cNvPr id="4" name="Прямоугольник 3">
            <a:extLst>
              <a:ext uri="{FF2B5EF4-FFF2-40B4-BE49-F238E27FC236}">
                <a16:creationId xmlns:a16="http://schemas.microsoft.com/office/drawing/2014/main" id="{74BB492E-39B9-4030-83CF-8D90F4DDFC6A}"/>
              </a:ext>
            </a:extLst>
          </p:cNvPr>
          <p:cNvSpPr/>
          <p:nvPr/>
        </p:nvSpPr>
        <p:spPr>
          <a:xfrm>
            <a:off x="166685" y="1362497"/>
            <a:ext cx="3856675" cy="1107996"/>
          </a:xfrm>
          <a:prstGeom prst="rect">
            <a:avLst/>
          </a:prstGeom>
          <a:noFill/>
        </p:spPr>
        <p:txBody>
          <a:bodyPr wrap="square" lIns="91440" tIns="45720" rIns="91440" bIns="45720">
            <a:spAutoFit/>
          </a:bodyPr>
          <a:lstStyle/>
          <a:p>
            <a:pPr algn="ctr"/>
            <a:r>
              <a:rPr lang="ru-RU" sz="6600" b="1" cap="none" spc="0" dirty="0">
                <a:ln w="12700">
                  <a:solidFill>
                    <a:schemeClr val="accent3">
                      <a:lumMod val="50000"/>
                    </a:schemeClr>
                  </a:solidFill>
                  <a:prstDash val="solid"/>
                </a:ln>
                <a:solidFill>
                  <a:srgbClr val="149C2E"/>
                </a:solidFill>
                <a:effectLst>
                  <a:innerShdw blurRad="177800">
                    <a:schemeClr val="accent3">
                      <a:lumMod val="50000"/>
                    </a:schemeClr>
                  </a:innerShdw>
                </a:effectLst>
                <a:latin typeface="Arial" panose="020B0604020202020204" pitchFamily="34" charset="0"/>
                <a:cs typeface="Arial" panose="020B0604020202020204" pitchFamily="34" charset="0"/>
              </a:rPr>
              <a:t>САМАЯ </a:t>
            </a:r>
          </a:p>
        </p:txBody>
      </p:sp>
      <p:pic>
        <p:nvPicPr>
          <p:cNvPr id="5" name="Рисунок 4">
            <a:extLst>
              <a:ext uri="{FF2B5EF4-FFF2-40B4-BE49-F238E27FC236}">
                <a16:creationId xmlns:a16="http://schemas.microsoft.com/office/drawing/2014/main" id="{5E7FA6B0-ECF6-4007-AFAA-52FEDCD93AD1}"/>
              </a:ext>
            </a:extLst>
          </p:cNvPr>
          <p:cNvPicPr>
            <a:picLocks noChangeAspect="1"/>
          </p:cNvPicPr>
          <p:nvPr/>
        </p:nvPicPr>
        <p:blipFill>
          <a:blip r:embed="rId2"/>
          <a:stretch>
            <a:fillRect/>
          </a:stretch>
        </p:blipFill>
        <p:spPr>
          <a:xfrm>
            <a:off x="4987636" y="839277"/>
            <a:ext cx="6899564" cy="5677902"/>
          </a:xfrm>
          <a:prstGeom prst="rect">
            <a:avLst/>
          </a:prstGeom>
        </p:spPr>
      </p:pic>
      <p:sp>
        <p:nvSpPr>
          <p:cNvPr id="6" name="TextBox 5">
            <a:extLst>
              <a:ext uri="{FF2B5EF4-FFF2-40B4-BE49-F238E27FC236}">
                <a16:creationId xmlns:a16="http://schemas.microsoft.com/office/drawing/2014/main" id="{AE3A0935-38D9-4371-956B-00A9DFF717B3}"/>
              </a:ext>
            </a:extLst>
          </p:cNvPr>
          <p:cNvSpPr txBox="1"/>
          <p:nvPr/>
        </p:nvSpPr>
        <p:spPr>
          <a:xfrm>
            <a:off x="5500323" y="4505185"/>
            <a:ext cx="6386877" cy="1569660"/>
          </a:xfrm>
          <a:prstGeom prst="rect">
            <a:avLst/>
          </a:prstGeom>
          <a:noFill/>
        </p:spPr>
        <p:txBody>
          <a:bodyPr wrap="none" rtlCol="0">
            <a:spAutoFit/>
          </a:bodyPr>
          <a:lstStyle/>
          <a:p>
            <a:r>
              <a:rPr lang="ru-RU" sz="9600" b="1" dirty="0">
                <a:solidFill>
                  <a:srgbClr val="0000CC"/>
                </a:solidFill>
                <a:latin typeface="Arial" panose="020B0604020202020204" pitchFamily="34" charset="0"/>
                <a:cs typeface="Arial" panose="020B0604020202020204" pitchFamily="34" charset="0"/>
              </a:rPr>
              <a:t>Амазонка </a:t>
            </a:r>
            <a:endParaRPr lang="en-US" sz="9600" b="1" dirty="0">
              <a:solidFill>
                <a:srgbClr val="0000CC"/>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6F40C26-9278-4680-80FF-CA49F0352581}"/>
              </a:ext>
            </a:extLst>
          </p:cNvPr>
          <p:cNvSpPr txBox="1"/>
          <p:nvPr/>
        </p:nvSpPr>
        <p:spPr>
          <a:xfrm flipH="1">
            <a:off x="6284744" y="1039332"/>
            <a:ext cx="5602456" cy="707886"/>
          </a:xfrm>
          <a:prstGeom prst="rect">
            <a:avLst/>
          </a:prstGeom>
          <a:noFill/>
        </p:spPr>
        <p:txBody>
          <a:bodyPr wrap="square" rtlCol="0">
            <a:spAutoFit/>
          </a:bodyPr>
          <a:lstStyle/>
          <a:p>
            <a:r>
              <a:rPr lang="ru-RU" sz="4000" b="1" dirty="0">
                <a:solidFill>
                  <a:srgbClr val="000099"/>
                </a:solidFill>
                <a:latin typeface="Arial" panose="020B0604020202020204" pitchFamily="34" charset="0"/>
                <a:cs typeface="Arial" panose="020B0604020202020204" pitchFamily="34" charset="0"/>
              </a:rPr>
              <a:t>Полноводная река </a:t>
            </a:r>
            <a:endParaRPr lang="en-US" sz="4000" b="1" dirty="0">
              <a:solidFill>
                <a:srgbClr val="000099"/>
              </a:solidFill>
              <a:latin typeface="Arial" panose="020B0604020202020204" pitchFamily="34" charset="0"/>
              <a:cs typeface="Arial" panose="020B0604020202020204" pitchFamily="34" charset="0"/>
            </a:endParaRPr>
          </a:p>
        </p:txBody>
      </p:sp>
      <p:pic>
        <p:nvPicPr>
          <p:cNvPr id="16" name="Рисунок 15">
            <a:extLst>
              <a:ext uri="{FF2B5EF4-FFF2-40B4-BE49-F238E27FC236}">
                <a16:creationId xmlns:a16="http://schemas.microsoft.com/office/drawing/2014/main" id="{13166962-29AE-48C0-A54E-632E39F8D0B0}"/>
              </a:ext>
            </a:extLst>
          </p:cNvPr>
          <p:cNvPicPr>
            <a:picLocks noChangeAspect="1"/>
          </p:cNvPicPr>
          <p:nvPr/>
        </p:nvPicPr>
        <p:blipFill>
          <a:blip r:embed="rId3"/>
          <a:stretch>
            <a:fillRect/>
          </a:stretch>
        </p:blipFill>
        <p:spPr>
          <a:xfrm>
            <a:off x="4536047" y="803420"/>
            <a:ext cx="7489268" cy="5713759"/>
          </a:xfrm>
          <a:prstGeom prst="rect">
            <a:avLst/>
          </a:prstGeom>
        </p:spPr>
      </p:pic>
      <p:sp>
        <p:nvSpPr>
          <p:cNvPr id="17" name="TextBox 16">
            <a:extLst>
              <a:ext uri="{FF2B5EF4-FFF2-40B4-BE49-F238E27FC236}">
                <a16:creationId xmlns:a16="http://schemas.microsoft.com/office/drawing/2014/main" id="{CC38F2B7-5223-4B00-AB16-B310EC475C99}"/>
              </a:ext>
            </a:extLst>
          </p:cNvPr>
          <p:cNvSpPr txBox="1"/>
          <p:nvPr/>
        </p:nvSpPr>
        <p:spPr>
          <a:xfrm>
            <a:off x="4577186" y="839277"/>
            <a:ext cx="7448129" cy="523220"/>
          </a:xfrm>
          <a:prstGeom prst="rect">
            <a:avLst/>
          </a:prstGeom>
          <a:solidFill>
            <a:schemeClr val="accent1">
              <a:lumMod val="60000"/>
              <a:lumOff val="40000"/>
            </a:schemeClr>
          </a:solidFill>
        </p:spPr>
        <p:txBody>
          <a:bodyPr wrap="none" rtlCol="0">
            <a:spAutoFit/>
          </a:bodyPr>
          <a:lstStyle/>
          <a:p>
            <a:r>
              <a:rPr lang="ru-RU" sz="2800" b="1" dirty="0">
                <a:latin typeface="Arial" panose="020B0604020202020204" pitchFamily="34" charset="0"/>
                <a:cs typeface="Arial" panose="020B0604020202020204" pitchFamily="34" charset="0"/>
              </a:rPr>
              <a:t>Высокий и широкий водопады на Земле</a:t>
            </a:r>
            <a:endParaRPr lang="en-US" sz="28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9162924-A1AB-402E-8CD2-D8C20871F087}"/>
              </a:ext>
            </a:extLst>
          </p:cNvPr>
          <p:cNvSpPr txBox="1"/>
          <p:nvPr/>
        </p:nvSpPr>
        <p:spPr>
          <a:xfrm>
            <a:off x="473825" y="3124230"/>
            <a:ext cx="3549535" cy="1107996"/>
          </a:xfrm>
          <a:prstGeom prst="rect">
            <a:avLst/>
          </a:prstGeom>
          <a:noFill/>
        </p:spPr>
        <p:txBody>
          <a:bodyPr wrap="square">
            <a:spAutoFit/>
          </a:bodyPr>
          <a:lstStyle/>
          <a:p>
            <a:r>
              <a:rPr lang="ru-RU" sz="6600" b="1" dirty="0">
                <a:solidFill>
                  <a:srgbClr val="000099"/>
                </a:solidFill>
                <a:latin typeface="Arial" panose="020B0604020202020204" pitchFamily="34" charset="0"/>
                <a:cs typeface="Arial" panose="020B0604020202020204" pitchFamily="34" charset="0"/>
              </a:rPr>
              <a:t>САМЫЙ</a:t>
            </a:r>
            <a:endParaRPr lang="en-US" sz="6600" b="1" dirty="0">
              <a:solidFill>
                <a:srgbClr val="000099"/>
              </a:solidFill>
              <a:latin typeface="Arial" panose="020B0604020202020204" pitchFamily="34" charset="0"/>
              <a:cs typeface="Arial" panose="020B0604020202020204" pitchFamily="34" charset="0"/>
            </a:endParaRPr>
          </a:p>
        </p:txBody>
      </p:sp>
      <p:pic>
        <p:nvPicPr>
          <p:cNvPr id="19" name="Рисунок 18">
            <a:extLst>
              <a:ext uri="{FF2B5EF4-FFF2-40B4-BE49-F238E27FC236}">
                <a16:creationId xmlns:a16="http://schemas.microsoft.com/office/drawing/2014/main" id="{DE3CD854-7766-46CF-A3A9-18AB25A04858}"/>
              </a:ext>
            </a:extLst>
          </p:cNvPr>
          <p:cNvPicPr>
            <a:picLocks noChangeAspect="1"/>
          </p:cNvPicPr>
          <p:nvPr/>
        </p:nvPicPr>
        <p:blipFill>
          <a:blip r:embed="rId4"/>
          <a:stretch>
            <a:fillRect/>
          </a:stretch>
        </p:blipFill>
        <p:spPr>
          <a:xfrm>
            <a:off x="4504897" y="770480"/>
            <a:ext cx="7592706" cy="5929889"/>
          </a:xfrm>
          <a:prstGeom prst="rect">
            <a:avLst/>
          </a:prstGeom>
        </p:spPr>
      </p:pic>
      <p:sp>
        <p:nvSpPr>
          <p:cNvPr id="25" name="TextBox 24">
            <a:extLst>
              <a:ext uri="{FF2B5EF4-FFF2-40B4-BE49-F238E27FC236}">
                <a16:creationId xmlns:a16="http://schemas.microsoft.com/office/drawing/2014/main" id="{D46B6D0C-F433-48E7-8277-D42E780F1C87}"/>
              </a:ext>
            </a:extLst>
          </p:cNvPr>
          <p:cNvSpPr txBox="1"/>
          <p:nvPr/>
        </p:nvSpPr>
        <p:spPr>
          <a:xfrm>
            <a:off x="371517" y="5179139"/>
            <a:ext cx="3856675" cy="1107996"/>
          </a:xfrm>
          <a:prstGeom prst="rect">
            <a:avLst/>
          </a:prstGeom>
          <a:noFill/>
        </p:spPr>
        <p:txBody>
          <a:bodyPr wrap="square">
            <a:spAutoFit/>
          </a:bodyPr>
          <a:lstStyle/>
          <a:p>
            <a:r>
              <a:rPr lang="ru-RU" sz="6600" b="1" dirty="0">
                <a:solidFill>
                  <a:srgbClr val="19C139"/>
                </a:solidFill>
                <a:latin typeface="Arial" panose="020B0604020202020204" pitchFamily="34" charset="0"/>
                <a:cs typeface="Arial" panose="020B0604020202020204" pitchFamily="34" charset="0"/>
              </a:rPr>
              <a:t>САМОЕ</a:t>
            </a:r>
          </a:p>
        </p:txBody>
      </p:sp>
      <p:sp>
        <p:nvSpPr>
          <p:cNvPr id="23" name="TextBox 22">
            <a:extLst>
              <a:ext uri="{FF2B5EF4-FFF2-40B4-BE49-F238E27FC236}">
                <a16:creationId xmlns:a16="http://schemas.microsoft.com/office/drawing/2014/main" id="{4DA7B691-8D83-4FF4-853A-8405A7DBDF05}"/>
              </a:ext>
            </a:extLst>
          </p:cNvPr>
          <p:cNvSpPr txBox="1"/>
          <p:nvPr/>
        </p:nvSpPr>
        <p:spPr>
          <a:xfrm>
            <a:off x="4632463" y="856142"/>
            <a:ext cx="5000856" cy="646331"/>
          </a:xfrm>
          <a:prstGeom prst="rect">
            <a:avLst/>
          </a:prstGeom>
          <a:solidFill>
            <a:schemeClr val="bg2">
              <a:lumMod val="90000"/>
            </a:schemeClr>
          </a:solidFill>
        </p:spPr>
        <p:txBody>
          <a:bodyPr wrap="none" rtlCol="0">
            <a:spAutoFit/>
          </a:bodyPr>
          <a:lstStyle/>
          <a:p>
            <a:r>
              <a:rPr lang="ru-RU" dirty="0">
                <a:latin typeface="Arial" panose="020B0604020202020204" pitchFamily="34" charset="0"/>
                <a:cs typeface="Arial" panose="020B0604020202020204" pitchFamily="34" charset="0"/>
              </a:rPr>
              <a:t>ДЛИННАЯ ГОРНАЯ ЦЕПЬ </a:t>
            </a:r>
          </a:p>
          <a:p>
            <a:r>
              <a:rPr lang="ru-RU" dirty="0">
                <a:latin typeface="Arial" panose="020B0604020202020204" pitchFamily="34" charset="0"/>
                <a:cs typeface="Arial" panose="020B0604020202020204" pitchFamily="34" charset="0"/>
              </a:rPr>
              <a:t>И ВЫСОЧАЙШИЙ ДЕЙСТВУЮЩИЙ ВУЛКАН</a:t>
            </a:r>
            <a:endParaRPr lang="en-US" dirty="0">
              <a:latin typeface="Arial" panose="020B0604020202020204" pitchFamily="34" charset="0"/>
              <a:cs typeface="Arial" panose="020B0604020202020204" pitchFamily="34" charset="0"/>
            </a:endParaRPr>
          </a:p>
        </p:txBody>
      </p:sp>
      <p:pic>
        <p:nvPicPr>
          <p:cNvPr id="24" name="Рисунок 23">
            <a:extLst>
              <a:ext uri="{FF2B5EF4-FFF2-40B4-BE49-F238E27FC236}">
                <a16:creationId xmlns:a16="http://schemas.microsoft.com/office/drawing/2014/main" id="{A5DE5AC7-E535-4779-A8B7-2742E5A63427}"/>
              </a:ext>
            </a:extLst>
          </p:cNvPr>
          <p:cNvPicPr>
            <a:picLocks noChangeAspect="1"/>
          </p:cNvPicPr>
          <p:nvPr/>
        </p:nvPicPr>
        <p:blipFill>
          <a:blip r:embed="rId5"/>
          <a:stretch>
            <a:fillRect/>
          </a:stretch>
        </p:blipFill>
        <p:spPr>
          <a:xfrm>
            <a:off x="4364140" y="770480"/>
            <a:ext cx="7763433" cy="5949036"/>
          </a:xfrm>
          <a:prstGeom prst="rect">
            <a:avLst/>
          </a:prstGeom>
        </p:spPr>
      </p:pic>
      <p:sp>
        <p:nvSpPr>
          <p:cNvPr id="26" name="TextBox 25">
            <a:extLst>
              <a:ext uri="{FF2B5EF4-FFF2-40B4-BE49-F238E27FC236}">
                <a16:creationId xmlns:a16="http://schemas.microsoft.com/office/drawing/2014/main" id="{44A4B3DB-1631-4FE7-B6D6-DEE4F5FB09CE}"/>
              </a:ext>
            </a:extLst>
          </p:cNvPr>
          <p:cNvSpPr txBox="1"/>
          <p:nvPr/>
        </p:nvSpPr>
        <p:spPr>
          <a:xfrm>
            <a:off x="4791763" y="911882"/>
            <a:ext cx="7018973" cy="400110"/>
          </a:xfrm>
          <a:prstGeom prst="rect">
            <a:avLst/>
          </a:prstGeom>
          <a:solidFill>
            <a:schemeClr val="accent1">
              <a:lumMod val="20000"/>
              <a:lumOff val="80000"/>
            </a:schemeClr>
          </a:solidFill>
        </p:spPr>
        <p:txBody>
          <a:bodyPr wrap="none" rtlCol="0">
            <a:spAutoFit/>
          </a:bodyPr>
          <a:lstStyle/>
          <a:p>
            <a:r>
              <a:rPr lang="ru-RU" sz="2000" dirty="0">
                <a:latin typeface="Arial" panose="020B0604020202020204" pitchFamily="34" charset="0"/>
                <a:cs typeface="Arial" panose="020B0604020202020204" pitchFamily="34" charset="0"/>
              </a:rPr>
              <a:t>ВЫСОКОГОРНОЕ ИЗ КРУПНЫХ ПРЕСНЫХ ОЗЕР МИРА</a:t>
            </a:r>
            <a:endParaRPr lang="en-US" sz="2000" dirty="0">
              <a:latin typeface="Arial" panose="020B0604020202020204" pitchFamily="34" charset="0"/>
              <a:cs typeface="Arial" panose="020B0604020202020204" pitchFamily="34" charset="0"/>
            </a:endParaRPr>
          </a:p>
        </p:txBody>
      </p:sp>
      <p:pic>
        <p:nvPicPr>
          <p:cNvPr id="27" name="Рисунок 26">
            <a:extLst>
              <a:ext uri="{FF2B5EF4-FFF2-40B4-BE49-F238E27FC236}">
                <a16:creationId xmlns:a16="http://schemas.microsoft.com/office/drawing/2014/main" id="{4A64365E-D968-4184-BBBF-60EF45FDB1B8}"/>
              </a:ext>
            </a:extLst>
          </p:cNvPr>
          <p:cNvPicPr>
            <a:picLocks noChangeAspect="1"/>
          </p:cNvPicPr>
          <p:nvPr/>
        </p:nvPicPr>
        <p:blipFill>
          <a:blip r:embed="rId6"/>
          <a:stretch>
            <a:fillRect/>
          </a:stretch>
        </p:blipFill>
        <p:spPr>
          <a:xfrm>
            <a:off x="4228192" y="803420"/>
            <a:ext cx="7914365" cy="5949036"/>
          </a:xfrm>
          <a:prstGeom prst="rect">
            <a:avLst/>
          </a:prstGeom>
        </p:spPr>
      </p:pic>
      <p:sp>
        <p:nvSpPr>
          <p:cNvPr id="28" name="TextBox 27">
            <a:extLst>
              <a:ext uri="{FF2B5EF4-FFF2-40B4-BE49-F238E27FC236}">
                <a16:creationId xmlns:a16="http://schemas.microsoft.com/office/drawing/2014/main" id="{3EA47E6D-89C4-4CAD-8CDD-4DD73E53C6BB}"/>
              </a:ext>
            </a:extLst>
          </p:cNvPr>
          <p:cNvSpPr txBox="1"/>
          <p:nvPr/>
        </p:nvSpPr>
        <p:spPr>
          <a:xfrm>
            <a:off x="5854639" y="1015556"/>
            <a:ext cx="5165558" cy="461665"/>
          </a:xfrm>
          <a:prstGeom prst="rect">
            <a:avLst/>
          </a:prstGeom>
          <a:solidFill>
            <a:schemeClr val="accent1">
              <a:lumMod val="20000"/>
              <a:lumOff val="80000"/>
            </a:schemeClr>
          </a:solidFill>
        </p:spPr>
        <p:txBody>
          <a:bodyPr wrap="square" rtlCol="0">
            <a:spAutoFit/>
          </a:bodyPr>
          <a:lstStyle/>
          <a:p>
            <a:r>
              <a:rPr lang="ru-RU" sz="2400" b="1" dirty="0">
                <a:latin typeface="Arial" panose="020B0604020202020204" pitchFamily="34" charset="0"/>
                <a:cs typeface="Arial" panose="020B0604020202020204" pitchFamily="34" charset="0"/>
              </a:rPr>
              <a:t>КРУПНАЯ ЗМЕЯ - АНАКОНДА</a:t>
            </a:r>
            <a:endParaRPr lang="en-US" sz="2400" b="1" dirty="0">
              <a:latin typeface="Arial" panose="020B0604020202020204" pitchFamily="34" charset="0"/>
              <a:cs typeface="Arial" panose="020B0604020202020204" pitchFamily="34" charset="0"/>
            </a:endParaRPr>
          </a:p>
        </p:txBody>
      </p:sp>
      <p:pic>
        <p:nvPicPr>
          <p:cNvPr id="29" name="Рисунок 28">
            <a:extLst>
              <a:ext uri="{FF2B5EF4-FFF2-40B4-BE49-F238E27FC236}">
                <a16:creationId xmlns:a16="http://schemas.microsoft.com/office/drawing/2014/main" id="{C65B1DD8-BA76-43BC-AEAB-1EB9AE42BE65}"/>
              </a:ext>
            </a:extLst>
          </p:cNvPr>
          <p:cNvPicPr>
            <a:picLocks noChangeAspect="1"/>
          </p:cNvPicPr>
          <p:nvPr/>
        </p:nvPicPr>
        <p:blipFill>
          <a:blip r:embed="rId7"/>
          <a:stretch>
            <a:fillRect/>
          </a:stretch>
        </p:blipFill>
        <p:spPr>
          <a:xfrm>
            <a:off x="4228192" y="770480"/>
            <a:ext cx="7893539" cy="5981976"/>
          </a:xfrm>
          <a:prstGeom prst="rect">
            <a:avLst/>
          </a:prstGeom>
        </p:spPr>
      </p:pic>
      <p:sp>
        <p:nvSpPr>
          <p:cNvPr id="30" name="TextBox 29">
            <a:extLst>
              <a:ext uri="{FF2B5EF4-FFF2-40B4-BE49-F238E27FC236}">
                <a16:creationId xmlns:a16="http://schemas.microsoft.com/office/drawing/2014/main" id="{C6EA0CD4-8535-4B8F-BFB6-E16123E76983}"/>
              </a:ext>
            </a:extLst>
          </p:cNvPr>
          <p:cNvSpPr txBox="1"/>
          <p:nvPr/>
        </p:nvSpPr>
        <p:spPr>
          <a:xfrm>
            <a:off x="6284744" y="6074845"/>
            <a:ext cx="3815083" cy="400110"/>
          </a:xfrm>
          <a:prstGeom prst="rect">
            <a:avLst/>
          </a:prstGeom>
          <a:solidFill>
            <a:schemeClr val="accent1">
              <a:lumMod val="20000"/>
              <a:lumOff val="80000"/>
            </a:schemeClr>
          </a:solidFill>
        </p:spPr>
        <p:txBody>
          <a:bodyPr wrap="none" rtlCol="0">
            <a:spAutoFit/>
          </a:bodyPr>
          <a:lstStyle/>
          <a:p>
            <a:r>
              <a:rPr lang="ru-RU" sz="2000" b="1" dirty="0">
                <a:latin typeface="Arial" panose="020B0604020202020204" pitchFamily="34" charset="0"/>
                <a:cs typeface="Arial" panose="020B0604020202020204" pitchFamily="34" charset="0"/>
              </a:rPr>
              <a:t>ХИЩНАЯ РЫБА – ПИРАНЬЯ </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4291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6"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ГЕОГРАФИЧЕСКОЕ ПОЛОЖЕНИЕ</a:t>
            </a:r>
            <a:endParaRPr sz="4400" b="1" dirty="0">
              <a:solidFill>
                <a:schemeClr val="bg1"/>
              </a:solidFill>
              <a:latin typeface="Arial" pitchFamily="34" charset="0"/>
              <a:cs typeface="Arial" pitchFamily="34" charset="0"/>
            </a:endParaRPr>
          </a:p>
        </p:txBody>
      </p:sp>
      <p:pic>
        <p:nvPicPr>
          <p:cNvPr id="4" name="Рисунок 3">
            <a:extLst>
              <a:ext uri="{FF2B5EF4-FFF2-40B4-BE49-F238E27FC236}">
                <a16:creationId xmlns:a16="http://schemas.microsoft.com/office/drawing/2014/main" id="{DA819556-07DA-4FF3-A4F3-3DC45D81CCBD}"/>
              </a:ext>
            </a:extLst>
          </p:cNvPr>
          <p:cNvPicPr>
            <a:picLocks noChangeAspect="1"/>
          </p:cNvPicPr>
          <p:nvPr/>
        </p:nvPicPr>
        <p:blipFill>
          <a:blip r:embed="rId2"/>
          <a:stretch>
            <a:fillRect/>
          </a:stretch>
        </p:blipFill>
        <p:spPr>
          <a:xfrm>
            <a:off x="3898231" y="697832"/>
            <a:ext cx="8293767" cy="6160168"/>
          </a:xfrm>
          <a:prstGeom prst="rect">
            <a:avLst/>
          </a:prstGeom>
        </p:spPr>
      </p:pic>
      <p:sp>
        <p:nvSpPr>
          <p:cNvPr id="5" name="TextBox 4">
            <a:extLst>
              <a:ext uri="{FF2B5EF4-FFF2-40B4-BE49-F238E27FC236}">
                <a16:creationId xmlns:a16="http://schemas.microsoft.com/office/drawing/2014/main" id="{6000F81F-838E-4106-96B3-A2F42AFC4AB1}"/>
              </a:ext>
            </a:extLst>
          </p:cNvPr>
          <p:cNvSpPr txBox="1"/>
          <p:nvPr/>
        </p:nvSpPr>
        <p:spPr>
          <a:xfrm>
            <a:off x="112296" y="795499"/>
            <a:ext cx="3785936" cy="769441"/>
          </a:xfrm>
          <a:prstGeom prst="rect">
            <a:avLst/>
          </a:prstGeom>
          <a:noFill/>
        </p:spPr>
        <p:txBody>
          <a:bodyPr wrap="square" rtlCol="0">
            <a:spAutoFit/>
          </a:bodyPr>
          <a:lstStyle/>
          <a:p>
            <a:pPr algn="ctr"/>
            <a:r>
              <a:rPr lang="ru-RU" sz="2200" b="1" dirty="0">
                <a:solidFill>
                  <a:srgbClr val="149C2E"/>
                </a:solidFill>
                <a:latin typeface="Arial" panose="020B0604020202020204" pitchFamily="34" charset="0"/>
                <a:cs typeface="Arial" panose="020B0604020202020204" pitchFamily="34" charset="0"/>
              </a:rPr>
              <a:t>НАХОДИТСЯ В ЗАПАДНОМ ПОЛУШАРИИ</a:t>
            </a:r>
            <a:endParaRPr lang="en-US" sz="2200" b="1" dirty="0">
              <a:solidFill>
                <a:srgbClr val="149C2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240C2E9-CDAF-426B-9019-8A2D78970B16}"/>
              </a:ext>
            </a:extLst>
          </p:cNvPr>
          <p:cNvSpPr txBox="1"/>
          <p:nvPr/>
        </p:nvSpPr>
        <p:spPr>
          <a:xfrm>
            <a:off x="224591" y="1607384"/>
            <a:ext cx="3368842" cy="1785104"/>
          </a:xfrm>
          <a:prstGeom prst="rect">
            <a:avLst/>
          </a:prstGeom>
          <a:noFill/>
        </p:spPr>
        <p:txBody>
          <a:bodyPr wrap="square" rtlCol="0">
            <a:spAutoFit/>
          </a:bodyPr>
          <a:lstStyle/>
          <a:p>
            <a:pPr algn="ctr"/>
            <a:r>
              <a:rPr lang="ru-RU" sz="2200" b="1" dirty="0">
                <a:solidFill>
                  <a:srgbClr val="149C2E"/>
                </a:solidFill>
                <a:latin typeface="Arial" panose="020B0604020202020204" pitchFamily="34" charset="0"/>
                <a:cs typeface="Arial" panose="020B0604020202020204" pitchFamily="34" charset="0"/>
              </a:rPr>
              <a:t>ОБРАЗУЕТ ВМЕСТЕ С СЕВЕРНОЙ АМЕРИКОЙ ЕДИНУЮ ЧАСТЬ СВЕТА - АМЕРИКА</a:t>
            </a:r>
            <a:endParaRPr lang="en-US" sz="2200" b="1" dirty="0">
              <a:solidFill>
                <a:srgbClr val="149C2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8172900-1356-401D-9E55-7AB7C4A933BC}"/>
              </a:ext>
            </a:extLst>
          </p:cNvPr>
          <p:cNvSpPr txBox="1"/>
          <p:nvPr/>
        </p:nvSpPr>
        <p:spPr>
          <a:xfrm>
            <a:off x="56150" y="3488195"/>
            <a:ext cx="3785933" cy="1446550"/>
          </a:xfrm>
          <a:prstGeom prst="rect">
            <a:avLst/>
          </a:prstGeom>
          <a:noFill/>
        </p:spPr>
        <p:txBody>
          <a:bodyPr wrap="square" rtlCol="0">
            <a:spAutoFit/>
          </a:bodyPr>
          <a:lstStyle/>
          <a:p>
            <a:pPr algn="ctr"/>
            <a:r>
              <a:rPr lang="ru-RU" sz="2200" b="1" dirty="0">
                <a:solidFill>
                  <a:srgbClr val="149C2E"/>
                </a:solidFill>
                <a:latin typeface="Arial" panose="020B0604020202020204" pitchFamily="34" charset="0"/>
                <a:cs typeface="Arial" panose="020B0604020202020204" pitchFamily="34" charset="0"/>
              </a:rPr>
              <a:t>УСЛОВНАЯ ГРАНИЦА  СЕВЕРНОЙ И ЮЖНОЙ АМЕРИКИ СЧИТАЕТСЯ ПАНАМСКИЙ КАНАЛ</a:t>
            </a:r>
            <a:endParaRPr lang="en-US" sz="2200" b="1" dirty="0">
              <a:solidFill>
                <a:srgbClr val="149C2E"/>
              </a:solidFill>
              <a:latin typeface="Arial" panose="020B0604020202020204" pitchFamily="34" charset="0"/>
              <a:cs typeface="Arial" panose="020B0604020202020204" pitchFamily="34" charset="0"/>
            </a:endParaRPr>
          </a:p>
        </p:txBody>
      </p:sp>
      <p:cxnSp>
        <p:nvCxnSpPr>
          <p:cNvPr id="9" name="Прямая соединительная линия 8">
            <a:extLst>
              <a:ext uri="{FF2B5EF4-FFF2-40B4-BE49-F238E27FC236}">
                <a16:creationId xmlns:a16="http://schemas.microsoft.com/office/drawing/2014/main" id="{F78C95D0-032D-4E44-A4B6-8F7B1B879BA7}"/>
              </a:ext>
            </a:extLst>
          </p:cNvPr>
          <p:cNvCxnSpPr/>
          <p:nvPr/>
        </p:nvCxnSpPr>
        <p:spPr>
          <a:xfrm flipV="1">
            <a:off x="7892715" y="795499"/>
            <a:ext cx="0" cy="50999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9D827F83-7D1B-425D-93B8-48992626E1C9}"/>
              </a:ext>
            </a:extLst>
          </p:cNvPr>
          <p:cNvCxnSpPr/>
          <p:nvPr/>
        </p:nvCxnSpPr>
        <p:spPr>
          <a:xfrm>
            <a:off x="4000500" y="3344721"/>
            <a:ext cx="81153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144750C-7FB2-4D04-B665-56FCC6D30E5C}"/>
              </a:ext>
            </a:extLst>
          </p:cNvPr>
          <p:cNvSpPr txBox="1"/>
          <p:nvPr/>
        </p:nvSpPr>
        <p:spPr>
          <a:xfrm>
            <a:off x="320843" y="5096626"/>
            <a:ext cx="3368842" cy="1446550"/>
          </a:xfrm>
          <a:prstGeom prst="rect">
            <a:avLst/>
          </a:prstGeom>
          <a:noFill/>
        </p:spPr>
        <p:txBody>
          <a:bodyPr wrap="square" rtlCol="0">
            <a:spAutoFit/>
          </a:bodyPr>
          <a:lstStyle/>
          <a:p>
            <a:pPr algn="ctr"/>
            <a:r>
              <a:rPr lang="ru-RU" sz="2200" b="1" dirty="0">
                <a:solidFill>
                  <a:srgbClr val="149C2E"/>
                </a:solidFill>
                <a:latin typeface="Arial" panose="020B0604020202020204" pitchFamily="34" charset="0"/>
                <a:cs typeface="Arial" panose="020B0604020202020204" pitchFamily="34" charset="0"/>
              </a:rPr>
              <a:t>В СЕВЕРНОЙ ЧАСТИ МАТЕРИК ПЕРЕСЕКАЕТСЯ ЭКВАТОРОМ</a:t>
            </a:r>
            <a:endParaRPr lang="en-US" sz="2200" b="1" dirty="0">
              <a:solidFill>
                <a:srgbClr val="149C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1356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ГЕОГРАФИЧЕСКОЕ ПОЛОЖЕНИЕ</a:t>
            </a:r>
            <a:endParaRPr sz="4400" b="1" dirty="0">
              <a:solidFill>
                <a:schemeClr val="bg1"/>
              </a:solidFill>
              <a:latin typeface="Arial" pitchFamily="34" charset="0"/>
              <a:cs typeface="Arial" pitchFamily="34" charset="0"/>
            </a:endParaRPr>
          </a:p>
        </p:txBody>
      </p:sp>
      <p:pic>
        <p:nvPicPr>
          <p:cNvPr id="5" name="Рисунок 4">
            <a:extLst>
              <a:ext uri="{FF2B5EF4-FFF2-40B4-BE49-F238E27FC236}">
                <a16:creationId xmlns:a16="http://schemas.microsoft.com/office/drawing/2014/main" id="{4EF11FF2-A3C0-463C-8B3A-6B0F33787A12}"/>
              </a:ext>
            </a:extLst>
          </p:cNvPr>
          <p:cNvPicPr>
            <a:picLocks noChangeAspect="1"/>
          </p:cNvPicPr>
          <p:nvPr/>
        </p:nvPicPr>
        <p:blipFill>
          <a:blip r:embed="rId3"/>
          <a:stretch>
            <a:fillRect/>
          </a:stretch>
        </p:blipFill>
        <p:spPr>
          <a:xfrm>
            <a:off x="133350" y="857251"/>
            <a:ext cx="5753100" cy="6000750"/>
          </a:xfrm>
          <a:prstGeom prst="rect">
            <a:avLst/>
          </a:prstGeom>
        </p:spPr>
      </p:pic>
      <p:sp>
        <p:nvSpPr>
          <p:cNvPr id="6" name="TextBox 5">
            <a:extLst>
              <a:ext uri="{FF2B5EF4-FFF2-40B4-BE49-F238E27FC236}">
                <a16:creationId xmlns:a16="http://schemas.microsoft.com/office/drawing/2014/main" id="{DB30A5BE-59E0-4985-B5E9-2A3CF15CAE75}"/>
              </a:ext>
            </a:extLst>
          </p:cNvPr>
          <p:cNvSpPr txBox="1"/>
          <p:nvPr/>
        </p:nvSpPr>
        <p:spPr>
          <a:xfrm>
            <a:off x="6096000" y="1085759"/>
            <a:ext cx="5962651" cy="1200329"/>
          </a:xfrm>
          <a:prstGeom prst="rect">
            <a:avLst/>
          </a:prstGeom>
          <a:noFill/>
        </p:spPr>
        <p:txBody>
          <a:bodyPr wrap="square" rtlCol="0">
            <a:spAutoFit/>
          </a:bodyPr>
          <a:lstStyle/>
          <a:p>
            <a:r>
              <a:rPr lang="ru-RU" sz="2400" b="1" dirty="0">
                <a:solidFill>
                  <a:srgbClr val="000099"/>
                </a:solidFill>
                <a:latin typeface="Arial" panose="020B0604020202020204" pitchFamily="34" charset="0"/>
                <a:cs typeface="Arial" panose="020B0604020202020204" pitchFamily="34" charset="0"/>
              </a:rPr>
              <a:t>ПРОТЯЖЕННОСТЬ ЮЖНОЙ АМЕРИКИ С СЕВЕРА  НА ЮГ             7 000 КМ, </a:t>
            </a:r>
          </a:p>
          <a:p>
            <a:r>
              <a:rPr lang="ru-RU" sz="2400" b="1" dirty="0">
                <a:solidFill>
                  <a:srgbClr val="000099"/>
                </a:solidFill>
                <a:latin typeface="Arial" panose="020B0604020202020204" pitchFamily="34" charset="0"/>
                <a:cs typeface="Arial" panose="020B0604020202020204" pitchFamily="34" charset="0"/>
              </a:rPr>
              <a:t>С ЗАПАДА НА ВОСТОК    5 000 КМ</a:t>
            </a:r>
            <a:endParaRPr lang="en-US" sz="2400" b="1" dirty="0">
              <a:solidFill>
                <a:srgbClr val="00009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5B5A427-BEAC-4AFC-B2E3-14382BC4AAAF}"/>
              </a:ext>
            </a:extLst>
          </p:cNvPr>
          <p:cNvSpPr txBox="1"/>
          <p:nvPr/>
        </p:nvSpPr>
        <p:spPr>
          <a:xfrm>
            <a:off x="6119491" y="2422992"/>
            <a:ext cx="5753101" cy="1938992"/>
          </a:xfrm>
          <a:prstGeom prst="rect">
            <a:avLst/>
          </a:prstGeom>
          <a:noFill/>
        </p:spPr>
        <p:txBody>
          <a:bodyPr wrap="square" rtlCol="0">
            <a:spAutoFit/>
          </a:bodyPr>
          <a:lstStyle/>
          <a:p>
            <a:r>
              <a:rPr lang="ru-RU" sz="2400" b="1" dirty="0">
                <a:solidFill>
                  <a:srgbClr val="000099"/>
                </a:solidFill>
                <a:latin typeface="Arial" panose="020B0604020202020204" pitchFamily="34" charset="0"/>
                <a:cs typeface="Arial" panose="020B0604020202020204" pitchFamily="34" charset="0"/>
              </a:rPr>
              <a:t>НА СЕВЕРЕ ОМЫВАЕТСЯ КАРИБСКИМ МОРЕМ, </a:t>
            </a:r>
          </a:p>
          <a:p>
            <a:r>
              <a:rPr lang="ru-RU" sz="2400" b="1" dirty="0">
                <a:solidFill>
                  <a:srgbClr val="000099"/>
                </a:solidFill>
                <a:latin typeface="Arial" panose="020B0604020202020204" pitchFamily="34" charset="0"/>
                <a:cs typeface="Arial" panose="020B0604020202020204" pitchFamily="34" charset="0"/>
              </a:rPr>
              <a:t>НА ЗАПАДЕ  - ТИХИМ ОКЕАНОМ, </a:t>
            </a:r>
          </a:p>
          <a:p>
            <a:r>
              <a:rPr lang="ru-RU" sz="2400" b="1" dirty="0">
                <a:solidFill>
                  <a:srgbClr val="000099"/>
                </a:solidFill>
                <a:latin typeface="Arial" panose="020B0604020202020204" pitchFamily="34" charset="0"/>
                <a:cs typeface="Arial" panose="020B0604020202020204" pitchFamily="34" charset="0"/>
              </a:rPr>
              <a:t>НА ВОСТОКЕ – АТЛАНТИЧЕСКИМ ОКЕАНОМ</a:t>
            </a:r>
            <a:endParaRPr lang="en-US" sz="2400" b="1" dirty="0">
              <a:solidFill>
                <a:srgbClr val="000099"/>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FD0A9172-4CBB-4215-A8D1-CF015E513976}"/>
              </a:ext>
            </a:extLst>
          </p:cNvPr>
          <p:cNvPicPr>
            <a:picLocks noChangeAspect="1"/>
          </p:cNvPicPr>
          <p:nvPr/>
        </p:nvPicPr>
        <p:blipFill>
          <a:blip r:embed="rId4"/>
          <a:stretch>
            <a:fillRect/>
          </a:stretch>
        </p:blipFill>
        <p:spPr>
          <a:xfrm>
            <a:off x="9067800" y="4498888"/>
            <a:ext cx="2990850" cy="2171119"/>
          </a:xfrm>
          <a:prstGeom prst="rect">
            <a:avLst/>
          </a:prstGeom>
        </p:spPr>
      </p:pic>
      <p:pic>
        <p:nvPicPr>
          <p:cNvPr id="9" name="Рисунок 8">
            <a:extLst>
              <a:ext uri="{FF2B5EF4-FFF2-40B4-BE49-F238E27FC236}">
                <a16:creationId xmlns:a16="http://schemas.microsoft.com/office/drawing/2014/main" id="{D7DAED26-4CD2-41F0-A594-A2F35CF84204}"/>
              </a:ext>
            </a:extLst>
          </p:cNvPr>
          <p:cNvPicPr>
            <a:picLocks noChangeAspect="1"/>
          </p:cNvPicPr>
          <p:nvPr/>
        </p:nvPicPr>
        <p:blipFill>
          <a:blip r:embed="rId5"/>
          <a:stretch>
            <a:fillRect/>
          </a:stretch>
        </p:blipFill>
        <p:spPr>
          <a:xfrm>
            <a:off x="6072510" y="4495800"/>
            <a:ext cx="2809232" cy="2174207"/>
          </a:xfrm>
          <a:prstGeom prst="rect">
            <a:avLst/>
          </a:prstGeom>
        </p:spPr>
      </p:pic>
    </p:spTree>
    <p:extLst>
      <p:ext uri="{BB962C8B-B14F-4D97-AF65-F5344CB8AC3E}">
        <p14:creationId xmlns:p14="http://schemas.microsoft.com/office/powerpoint/2010/main" val="22544346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История изученности </a:t>
            </a:r>
            <a:endParaRPr sz="4400" b="1"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4376CF7B-ECE9-41B5-89B9-52768B660B1F}"/>
              </a:ext>
            </a:extLst>
          </p:cNvPr>
          <p:cNvSpPr txBox="1"/>
          <p:nvPr/>
        </p:nvSpPr>
        <p:spPr>
          <a:xfrm>
            <a:off x="266701" y="3429000"/>
            <a:ext cx="4800599" cy="2677656"/>
          </a:xfrm>
          <a:prstGeom prst="rect">
            <a:avLst/>
          </a:prstGeom>
          <a:noFill/>
        </p:spPr>
        <p:txBody>
          <a:bodyPr wrap="square">
            <a:spAutoFit/>
          </a:bodyPr>
          <a:lstStyle/>
          <a:p>
            <a:pPr algn="ctr"/>
            <a:r>
              <a:rPr lang="ru-RU" sz="2400" b="1" dirty="0">
                <a:solidFill>
                  <a:srgbClr val="000099"/>
                </a:solidFill>
                <a:latin typeface="Arial" panose="020B0604020202020204" pitchFamily="34" charset="0"/>
                <a:cs typeface="Arial" panose="020B0604020202020204" pitchFamily="34" charset="0"/>
              </a:rPr>
              <a:t>Ученый энциклопедист Абу Райхан Бируни в своей книге «Индия» за 450 лет до Колумба  писал о существовании крупного материка в Западном полушарии Земли</a:t>
            </a:r>
            <a:endParaRPr lang="en-US" sz="2400" b="1" dirty="0">
              <a:solidFill>
                <a:srgbClr val="000099"/>
              </a:solidFill>
              <a:latin typeface="Arial" panose="020B0604020202020204" pitchFamily="34" charset="0"/>
              <a:cs typeface="Arial" panose="020B0604020202020204" pitchFamily="34" charset="0"/>
            </a:endParaRPr>
          </a:p>
        </p:txBody>
      </p:sp>
      <p:cxnSp>
        <p:nvCxnSpPr>
          <p:cNvPr id="8" name="Прямая соединительная линия 7">
            <a:extLst>
              <a:ext uri="{FF2B5EF4-FFF2-40B4-BE49-F238E27FC236}">
                <a16:creationId xmlns:a16="http://schemas.microsoft.com/office/drawing/2014/main" id="{716C633C-D00C-49A8-BFB5-E05FAD1729F1}"/>
              </a:ext>
            </a:extLst>
          </p:cNvPr>
          <p:cNvCxnSpPr/>
          <p:nvPr/>
        </p:nvCxnSpPr>
        <p:spPr>
          <a:xfrm>
            <a:off x="4942955" y="868595"/>
            <a:ext cx="0" cy="5534025"/>
          </a:xfrm>
          <a:prstGeom prst="line">
            <a:avLst/>
          </a:prstGeom>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D4ED81BE-38FE-48B3-97BA-0227062F60AD}"/>
              </a:ext>
            </a:extLst>
          </p:cNvPr>
          <p:cNvPicPr>
            <a:picLocks noChangeAspect="1"/>
          </p:cNvPicPr>
          <p:nvPr/>
        </p:nvPicPr>
        <p:blipFill>
          <a:blip r:embed="rId2"/>
          <a:stretch>
            <a:fillRect/>
          </a:stretch>
        </p:blipFill>
        <p:spPr>
          <a:xfrm>
            <a:off x="320479" y="868595"/>
            <a:ext cx="4235844" cy="2560406"/>
          </a:xfrm>
          <a:prstGeom prst="rect">
            <a:avLst/>
          </a:prstGeom>
        </p:spPr>
      </p:pic>
      <p:pic>
        <p:nvPicPr>
          <p:cNvPr id="5" name="Рисунок 4">
            <a:extLst>
              <a:ext uri="{FF2B5EF4-FFF2-40B4-BE49-F238E27FC236}">
                <a16:creationId xmlns:a16="http://schemas.microsoft.com/office/drawing/2014/main" id="{DA05B65B-F37E-4613-8486-FBBA7BC646E1}"/>
              </a:ext>
            </a:extLst>
          </p:cNvPr>
          <p:cNvPicPr>
            <a:picLocks noChangeAspect="1"/>
          </p:cNvPicPr>
          <p:nvPr/>
        </p:nvPicPr>
        <p:blipFill>
          <a:blip r:embed="rId3"/>
          <a:stretch>
            <a:fillRect/>
          </a:stretch>
        </p:blipFill>
        <p:spPr>
          <a:xfrm>
            <a:off x="5320927" y="941963"/>
            <a:ext cx="6316887" cy="3046988"/>
          </a:xfrm>
          <a:prstGeom prst="rect">
            <a:avLst/>
          </a:prstGeom>
        </p:spPr>
      </p:pic>
      <p:pic>
        <p:nvPicPr>
          <p:cNvPr id="7" name="Рисунок 6">
            <a:extLst>
              <a:ext uri="{FF2B5EF4-FFF2-40B4-BE49-F238E27FC236}">
                <a16:creationId xmlns:a16="http://schemas.microsoft.com/office/drawing/2014/main" id="{0F05478E-58D2-4730-B23E-401924A5DD3C}"/>
              </a:ext>
            </a:extLst>
          </p:cNvPr>
          <p:cNvPicPr>
            <a:picLocks noChangeAspect="1"/>
          </p:cNvPicPr>
          <p:nvPr/>
        </p:nvPicPr>
        <p:blipFill>
          <a:blip r:embed="rId4"/>
          <a:stretch>
            <a:fillRect/>
          </a:stretch>
        </p:blipFill>
        <p:spPr>
          <a:xfrm>
            <a:off x="8666933" y="4089861"/>
            <a:ext cx="3258365" cy="2558133"/>
          </a:xfrm>
          <a:prstGeom prst="rect">
            <a:avLst/>
          </a:prstGeom>
        </p:spPr>
      </p:pic>
      <p:pic>
        <p:nvPicPr>
          <p:cNvPr id="9" name="Рисунок 8">
            <a:extLst>
              <a:ext uri="{FF2B5EF4-FFF2-40B4-BE49-F238E27FC236}">
                <a16:creationId xmlns:a16="http://schemas.microsoft.com/office/drawing/2014/main" id="{F40F5D63-EDC8-4665-8AC0-11F37BA10AF9}"/>
              </a:ext>
            </a:extLst>
          </p:cNvPr>
          <p:cNvPicPr>
            <a:picLocks noChangeAspect="1"/>
          </p:cNvPicPr>
          <p:nvPr/>
        </p:nvPicPr>
        <p:blipFill>
          <a:blip r:embed="rId5"/>
          <a:stretch>
            <a:fillRect/>
          </a:stretch>
        </p:blipFill>
        <p:spPr>
          <a:xfrm>
            <a:off x="5424775" y="4089862"/>
            <a:ext cx="2984801" cy="2461294"/>
          </a:xfrm>
          <a:prstGeom prst="rect">
            <a:avLst/>
          </a:prstGeom>
        </p:spPr>
      </p:pic>
    </p:spTree>
    <p:extLst>
      <p:ext uri="{BB962C8B-B14F-4D97-AF65-F5344CB8AC3E}">
        <p14:creationId xmlns:p14="http://schemas.microsoft.com/office/powerpoint/2010/main" val="30044532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История изученности </a:t>
            </a:r>
            <a:endParaRPr sz="4400" b="1" dirty="0">
              <a:solidFill>
                <a:schemeClr val="bg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B0857109-ABB7-4232-85B0-CC13EE38F1D0}"/>
              </a:ext>
            </a:extLst>
          </p:cNvPr>
          <p:cNvPicPr>
            <a:picLocks noChangeAspect="1"/>
          </p:cNvPicPr>
          <p:nvPr/>
        </p:nvPicPr>
        <p:blipFill>
          <a:blip r:embed="rId2"/>
          <a:stretch>
            <a:fillRect/>
          </a:stretch>
        </p:blipFill>
        <p:spPr>
          <a:xfrm>
            <a:off x="133351" y="847725"/>
            <a:ext cx="4419600" cy="3188368"/>
          </a:xfrm>
          <a:prstGeom prst="rect">
            <a:avLst/>
          </a:prstGeom>
        </p:spPr>
      </p:pic>
      <p:sp>
        <p:nvSpPr>
          <p:cNvPr id="10" name="TextBox 9">
            <a:extLst>
              <a:ext uri="{FF2B5EF4-FFF2-40B4-BE49-F238E27FC236}">
                <a16:creationId xmlns:a16="http://schemas.microsoft.com/office/drawing/2014/main" id="{4376CF7B-ECE9-41B5-89B9-52768B660B1F}"/>
              </a:ext>
            </a:extLst>
          </p:cNvPr>
          <p:cNvSpPr txBox="1"/>
          <p:nvPr/>
        </p:nvSpPr>
        <p:spPr>
          <a:xfrm>
            <a:off x="133351" y="4036093"/>
            <a:ext cx="4800599" cy="2677656"/>
          </a:xfrm>
          <a:prstGeom prst="rect">
            <a:avLst/>
          </a:prstGeom>
          <a:noFill/>
        </p:spPr>
        <p:txBody>
          <a:bodyPr wrap="square">
            <a:spAutoFit/>
          </a:bodyPr>
          <a:lstStyle/>
          <a:p>
            <a:r>
              <a:rPr lang="ru-RU" sz="2400" b="1" dirty="0">
                <a:solidFill>
                  <a:srgbClr val="000099"/>
                </a:solidFill>
                <a:latin typeface="Arial" panose="020B0604020202020204" pitchFamily="34" charset="0"/>
                <a:cs typeface="Arial" panose="020B0604020202020204" pitchFamily="34" charset="0"/>
              </a:rPr>
              <a:t>Во время второго плавания Колумб открыл ряд других островов в Карибском море, в третьем — достиг побережья Южной Америки, </a:t>
            </a:r>
          </a:p>
          <a:p>
            <a:r>
              <a:rPr lang="ru-RU" sz="2400" b="1" dirty="0">
                <a:solidFill>
                  <a:srgbClr val="000099"/>
                </a:solidFill>
                <a:latin typeface="Arial" panose="020B0604020202020204" pitchFamily="34" charset="0"/>
                <a:cs typeface="Arial" panose="020B0604020202020204" pitchFamily="34" charset="0"/>
              </a:rPr>
              <a:t>в последнем — побережья Центральной Америки.</a:t>
            </a:r>
            <a:endParaRPr lang="en-US" sz="2400" b="1" dirty="0">
              <a:solidFill>
                <a:srgbClr val="000099"/>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E8F0056F-F85B-48E0-BA37-9B56F05651A9}"/>
              </a:ext>
            </a:extLst>
          </p:cNvPr>
          <p:cNvPicPr>
            <a:picLocks noChangeAspect="1"/>
          </p:cNvPicPr>
          <p:nvPr/>
        </p:nvPicPr>
        <p:blipFill>
          <a:blip r:embed="rId3"/>
          <a:stretch>
            <a:fillRect/>
          </a:stretch>
        </p:blipFill>
        <p:spPr>
          <a:xfrm>
            <a:off x="5067300" y="847725"/>
            <a:ext cx="6991349" cy="5866024"/>
          </a:xfrm>
          <a:prstGeom prst="rect">
            <a:avLst/>
          </a:prstGeom>
        </p:spPr>
      </p:pic>
      <p:cxnSp>
        <p:nvCxnSpPr>
          <p:cNvPr id="8" name="Прямая соединительная линия 7">
            <a:extLst>
              <a:ext uri="{FF2B5EF4-FFF2-40B4-BE49-F238E27FC236}">
                <a16:creationId xmlns:a16="http://schemas.microsoft.com/office/drawing/2014/main" id="{716C633C-D00C-49A8-BFB5-E05FAD1729F1}"/>
              </a:ext>
            </a:extLst>
          </p:cNvPr>
          <p:cNvCxnSpPr/>
          <p:nvPr/>
        </p:nvCxnSpPr>
        <p:spPr>
          <a:xfrm>
            <a:off x="4743450" y="944563"/>
            <a:ext cx="0" cy="55340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914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История изученности </a:t>
            </a:r>
            <a:endParaRPr sz="4400" b="1"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4376CF7B-ECE9-41B5-89B9-52768B660B1F}"/>
              </a:ext>
            </a:extLst>
          </p:cNvPr>
          <p:cNvSpPr txBox="1"/>
          <p:nvPr/>
        </p:nvSpPr>
        <p:spPr>
          <a:xfrm>
            <a:off x="133351" y="3890066"/>
            <a:ext cx="5037160" cy="2554545"/>
          </a:xfrm>
          <a:prstGeom prst="rect">
            <a:avLst/>
          </a:prstGeom>
          <a:noFill/>
        </p:spPr>
        <p:txBody>
          <a:bodyPr wrap="square">
            <a:spAutoFit/>
          </a:bodyPr>
          <a:lstStyle/>
          <a:p>
            <a:pPr algn="ctr"/>
            <a:r>
              <a:rPr lang="ru-RU" sz="2000" b="1" dirty="0">
                <a:solidFill>
                  <a:srgbClr val="000099"/>
                </a:solidFill>
                <a:latin typeface="Arial" panose="020B0604020202020204" pitchFamily="34" charset="0"/>
                <a:cs typeface="Arial" panose="020B0604020202020204" pitchFamily="34" charset="0"/>
              </a:rPr>
              <a:t>Америго Веспуччи – итальянец, служивший  в испанском флоте, по итогам двух своих путешествий в Южную Америку в 1499 - 1504 гг. высказал мнение, что открытые </a:t>
            </a:r>
          </a:p>
          <a:p>
            <a:pPr algn="ctr"/>
            <a:r>
              <a:rPr lang="ru-RU" sz="2000" b="1" dirty="0">
                <a:solidFill>
                  <a:srgbClr val="000099"/>
                </a:solidFill>
                <a:latin typeface="Arial" panose="020B0604020202020204" pitchFamily="34" charset="0"/>
                <a:cs typeface="Arial" panose="020B0604020202020204" pitchFamily="34" charset="0"/>
              </a:rPr>
              <a:t>Х. Колумбом земли – это не Индия, а неизвестная ранее европейцам часть света – Новый Свет. </a:t>
            </a:r>
            <a:endParaRPr lang="en-US" sz="2000" b="1" dirty="0">
              <a:solidFill>
                <a:srgbClr val="000099"/>
              </a:solidFill>
              <a:latin typeface="Arial" panose="020B0604020202020204" pitchFamily="34" charset="0"/>
              <a:cs typeface="Arial" panose="020B0604020202020204" pitchFamily="34" charset="0"/>
            </a:endParaRPr>
          </a:p>
        </p:txBody>
      </p:sp>
      <p:cxnSp>
        <p:nvCxnSpPr>
          <p:cNvPr id="8" name="Прямая соединительная линия 7">
            <a:extLst>
              <a:ext uri="{FF2B5EF4-FFF2-40B4-BE49-F238E27FC236}">
                <a16:creationId xmlns:a16="http://schemas.microsoft.com/office/drawing/2014/main" id="{716C633C-D00C-49A8-BFB5-E05FAD1729F1}"/>
              </a:ext>
            </a:extLst>
          </p:cNvPr>
          <p:cNvCxnSpPr/>
          <p:nvPr/>
        </p:nvCxnSpPr>
        <p:spPr>
          <a:xfrm>
            <a:off x="5491595" y="889841"/>
            <a:ext cx="0" cy="5534025"/>
          </a:xfrm>
          <a:prstGeom prst="line">
            <a:avLst/>
          </a:prstGeom>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9869E576-97F4-44FD-B013-775E485703BD}"/>
              </a:ext>
            </a:extLst>
          </p:cNvPr>
          <p:cNvPicPr>
            <a:picLocks noChangeAspect="1"/>
          </p:cNvPicPr>
          <p:nvPr/>
        </p:nvPicPr>
        <p:blipFill>
          <a:blip r:embed="rId2"/>
          <a:stretch>
            <a:fillRect/>
          </a:stretch>
        </p:blipFill>
        <p:spPr>
          <a:xfrm>
            <a:off x="133351" y="889841"/>
            <a:ext cx="5037163" cy="2954242"/>
          </a:xfrm>
          <a:prstGeom prst="rect">
            <a:avLst/>
          </a:prstGeom>
        </p:spPr>
      </p:pic>
      <p:pic>
        <p:nvPicPr>
          <p:cNvPr id="5" name="Рисунок 4">
            <a:extLst>
              <a:ext uri="{FF2B5EF4-FFF2-40B4-BE49-F238E27FC236}">
                <a16:creationId xmlns:a16="http://schemas.microsoft.com/office/drawing/2014/main" id="{0A8BE11C-48A4-4AB5-A480-13E727084D9B}"/>
              </a:ext>
            </a:extLst>
          </p:cNvPr>
          <p:cNvPicPr>
            <a:picLocks noChangeAspect="1"/>
          </p:cNvPicPr>
          <p:nvPr/>
        </p:nvPicPr>
        <p:blipFill>
          <a:blip r:embed="rId3"/>
          <a:stretch>
            <a:fillRect/>
          </a:stretch>
        </p:blipFill>
        <p:spPr>
          <a:xfrm>
            <a:off x="5812677" y="764821"/>
            <a:ext cx="5998323" cy="4621826"/>
          </a:xfrm>
          <a:prstGeom prst="rect">
            <a:avLst/>
          </a:prstGeom>
        </p:spPr>
      </p:pic>
      <p:sp>
        <p:nvSpPr>
          <p:cNvPr id="11" name="TextBox 10">
            <a:extLst>
              <a:ext uri="{FF2B5EF4-FFF2-40B4-BE49-F238E27FC236}">
                <a16:creationId xmlns:a16="http://schemas.microsoft.com/office/drawing/2014/main" id="{E3426B9A-5488-4B33-875B-BBB2C0340D4E}"/>
              </a:ext>
            </a:extLst>
          </p:cNvPr>
          <p:cNvSpPr txBox="1"/>
          <p:nvPr/>
        </p:nvSpPr>
        <p:spPr>
          <a:xfrm>
            <a:off x="5812677" y="5543641"/>
            <a:ext cx="6118166" cy="707886"/>
          </a:xfrm>
          <a:prstGeom prst="rect">
            <a:avLst/>
          </a:prstGeom>
          <a:noFill/>
        </p:spPr>
        <p:txBody>
          <a:bodyPr wrap="square">
            <a:spAutoFit/>
          </a:bodyPr>
          <a:lstStyle/>
          <a:p>
            <a:pPr algn="ctr"/>
            <a:r>
              <a:rPr lang="ru-RU" sz="2000" b="1" dirty="0">
                <a:solidFill>
                  <a:srgbClr val="000099"/>
                </a:solidFill>
                <a:latin typeface="Arial" panose="020B0604020202020204" pitchFamily="34" charset="0"/>
                <a:cs typeface="Arial" panose="020B0604020202020204" pitchFamily="34" charset="0"/>
              </a:rPr>
              <a:t>Новый Свет стали называть Америкой, начиная с 1507 года. </a:t>
            </a:r>
            <a:endParaRPr lang="en-US" sz="20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10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Геологическое строение</a:t>
            </a:r>
            <a:endParaRPr sz="4400" b="1" dirty="0">
              <a:solidFill>
                <a:schemeClr val="bg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2FB440CB-7DCE-4219-9110-2C53ED3B15A5}"/>
              </a:ext>
            </a:extLst>
          </p:cNvPr>
          <p:cNvSpPr txBox="1"/>
          <p:nvPr/>
        </p:nvSpPr>
        <p:spPr>
          <a:xfrm>
            <a:off x="6362447" y="857138"/>
            <a:ext cx="5590223" cy="3785652"/>
          </a:xfrm>
          <a:prstGeom prst="rect">
            <a:avLst/>
          </a:prstGeom>
          <a:noFill/>
        </p:spPr>
        <p:txBody>
          <a:bodyPr wrap="square">
            <a:spAutoFit/>
          </a:bodyPr>
          <a:lstStyle/>
          <a:p>
            <a:pPr algn="ctr"/>
            <a:r>
              <a:rPr lang="ru-RU" sz="2400" b="1" dirty="0">
                <a:solidFill>
                  <a:srgbClr val="000099"/>
                </a:solidFill>
                <a:latin typeface="Arial" panose="020B0604020202020204" pitchFamily="34" charset="0"/>
                <a:cs typeface="Arial" panose="020B0604020202020204" pitchFamily="34" charset="0"/>
              </a:rPr>
              <a:t> Восток и центр материка расположены на старой докембрийской Южно-Американской платформе. На ее опустившихся участках образовались низменности </a:t>
            </a:r>
          </a:p>
          <a:p>
            <a:pPr algn="ctr"/>
            <a:r>
              <a:rPr lang="ru-RU" sz="2400" b="1" dirty="0">
                <a:solidFill>
                  <a:srgbClr val="000099"/>
                </a:solidFill>
                <a:latin typeface="Arial" panose="020B0604020202020204" pitchFamily="34" charset="0"/>
                <a:cs typeface="Arial" panose="020B0604020202020204" pitchFamily="34" charset="0"/>
              </a:rPr>
              <a:t>( Амазонская, </a:t>
            </a:r>
            <a:r>
              <a:rPr lang="ru-RU" sz="2400" b="1" dirty="0" err="1">
                <a:solidFill>
                  <a:srgbClr val="000099"/>
                </a:solidFill>
                <a:latin typeface="Arial" panose="020B0604020202020204" pitchFamily="34" charset="0"/>
                <a:cs typeface="Arial" panose="020B0604020202020204" pitchFamily="34" charset="0"/>
              </a:rPr>
              <a:t>Оринокская</a:t>
            </a:r>
            <a:r>
              <a:rPr lang="ru-RU" sz="2400" b="1" dirty="0">
                <a:solidFill>
                  <a:srgbClr val="000099"/>
                </a:solidFill>
                <a:latin typeface="Arial" panose="020B0604020202020204" pitchFamily="34" charset="0"/>
                <a:cs typeface="Arial" panose="020B0604020202020204" pitchFamily="34" charset="0"/>
              </a:rPr>
              <a:t>, Ла-</a:t>
            </a:r>
            <a:r>
              <a:rPr lang="ru-RU" sz="2400" b="1" dirty="0" err="1">
                <a:solidFill>
                  <a:srgbClr val="000099"/>
                </a:solidFill>
                <a:latin typeface="Arial" panose="020B0604020202020204" pitchFamily="34" charset="0"/>
                <a:cs typeface="Arial" panose="020B0604020202020204" pitchFamily="34" charset="0"/>
              </a:rPr>
              <a:t>Платская</a:t>
            </a:r>
            <a:r>
              <a:rPr lang="ru-RU" sz="2400" b="1" dirty="0">
                <a:solidFill>
                  <a:srgbClr val="000099"/>
                </a:solidFill>
                <a:latin typeface="Arial" panose="020B0604020202020204" pitchFamily="34" charset="0"/>
                <a:cs typeface="Arial" panose="020B0604020202020204" pitchFamily="34" charset="0"/>
              </a:rPr>
              <a:t>), а на поднявшихся участках платформы  – </a:t>
            </a:r>
            <a:r>
              <a:rPr lang="ru-RU" sz="2400" b="1" dirty="0" err="1">
                <a:solidFill>
                  <a:srgbClr val="000099"/>
                </a:solidFill>
                <a:latin typeface="Arial" panose="020B0604020202020204" pitchFamily="34" charset="0"/>
                <a:cs typeface="Arial" panose="020B0604020202020204" pitchFamily="34" charset="0"/>
              </a:rPr>
              <a:t>Гвианское</a:t>
            </a:r>
            <a:r>
              <a:rPr lang="ru-RU" sz="2400" b="1" dirty="0">
                <a:solidFill>
                  <a:srgbClr val="000099"/>
                </a:solidFill>
                <a:latin typeface="Arial" panose="020B0604020202020204" pitchFamily="34" charset="0"/>
                <a:cs typeface="Arial" panose="020B0604020202020204" pitchFamily="34" charset="0"/>
              </a:rPr>
              <a:t> и Бразильское плоскогорья.</a:t>
            </a:r>
            <a:endParaRPr lang="en-US" sz="2400" b="1" dirty="0">
              <a:solidFill>
                <a:srgbClr val="000099"/>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3AE9ECF5-6CAD-45C2-B5C6-78058FE2041E}"/>
              </a:ext>
            </a:extLst>
          </p:cNvPr>
          <p:cNvPicPr>
            <a:picLocks noChangeAspect="1"/>
          </p:cNvPicPr>
          <p:nvPr/>
        </p:nvPicPr>
        <p:blipFill>
          <a:blip r:embed="rId2"/>
          <a:stretch>
            <a:fillRect/>
          </a:stretch>
        </p:blipFill>
        <p:spPr>
          <a:xfrm>
            <a:off x="239330" y="857138"/>
            <a:ext cx="6123117" cy="5848462"/>
          </a:xfrm>
          <a:prstGeom prst="rect">
            <a:avLst/>
          </a:prstGeom>
        </p:spPr>
      </p:pic>
      <p:pic>
        <p:nvPicPr>
          <p:cNvPr id="2" name="Рисунок 1">
            <a:extLst>
              <a:ext uri="{FF2B5EF4-FFF2-40B4-BE49-F238E27FC236}">
                <a16:creationId xmlns:a16="http://schemas.microsoft.com/office/drawing/2014/main" id="{F95BA4D4-4E59-45F0-939E-B999479F4B0A}"/>
              </a:ext>
            </a:extLst>
          </p:cNvPr>
          <p:cNvPicPr>
            <a:picLocks noChangeAspect="1"/>
          </p:cNvPicPr>
          <p:nvPr/>
        </p:nvPicPr>
        <p:blipFill>
          <a:blip r:embed="rId3"/>
          <a:stretch>
            <a:fillRect/>
          </a:stretch>
        </p:blipFill>
        <p:spPr>
          <a:xfrm>
            <a:off x="9299454" y="4642790"/>
            <a:ext cx="2653216" cy="2148609"/>
          </a:xfrm>
          <a:prstGeom prst="rect">
            <a:avLst/>
          </a:prstGeom>
        </p:spPr>
      </p:pic>
      <p:pic>
        <p:nvPicPr>
          <p:cNvPr id="4" name="Рисунок 3">
            <a:extLst>
              <a:ext uri="{FF2B5EF4-FFF2-40B4-BE49-F238E27FC236}">
                <a16:creationId xmlns:a16="http://schemas.microsoft.com/office/drawing/2014/main" id="{4CCF9A7E-9FF7-4E3C-AB05-8782D59B3AF7}"/>
              </a:ext>
            </a:extLst>
          </p:cNvPr>
          <p:cNvPicPr>
            <a:picLocks noChangeAspect="1"/>
          </p:cNvPicPr>
          <p:nvPr/>
        </p:nvPicPr>
        <p:blipFill>
          <a:blip r:embed="rId4"/>
          <a:stretch>
            <a:fillRect/>
          </a:stretch>
        </p:blipFill>
        <p:spPr>
          <a:xfrm>
            <a:off x="6504342" y="4642790"/>
            <a:ext cx="2653216" cy="2148609"/>
          </a:xfrm>
          <a:prstGeom prst="rect">
            <a:avLst/>
          </a:prstGeom>
        </p:spPr>
      </p:pic>
    </p:spTree>
    <p:extLst>
      <p:ext uri="{BB962C8B-B14F-4D97-AF65-F5344CB8AC3E}">
        <p14:creationId xmlns:p14="http://schemas.microsoft.com/office/powerpoint/2010/main" val="7021306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7528</TotalTime>
  <Words>986</Words>
  <Application>Microsoft Office PowerPoint</Application>
  <PresentationFormat>Широкоэкранный</PresentationFormat>
  <Paragraphs>152</Paragraphs>
  <Slides>21</Slides>
  <Notes>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21</vt:i4>
      </vt:variant>
    </vt:vector>
  </HeadingPairs>
  <TitlesOfParts>
    <vt:vector size="26" baseType="lpstr">
      <vt:lpstr>Arial</vt:lpstr>
      <vt:lpstr>Calibri</vt:lpstr>
      <vt:lpstr>Calibri Light</vt:lpstr>
      <vt:lpstr>Tahoma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Yevrosiyo hududining tabiiy geografik o‘lkalarga bo‘linishi</dc:title>
  <dc:creator>Admin</dc:creator>
  <cp:lastModifiedBy>WINDOWS 10</cp:lastModifiedBy>
  <cp:revision>1371</cp:revision>
  <dcterms:created xsi:type="dcterms:W3CDTF">2020-04-09T12:18:10Z</dcterms:created>
  <dcterms:modified xsi:type="dcterms:W3CDTF">2020-12-02T21:00:05Z</dcterms:modified>
</cp:coreProperties>
</file>