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641" r:id="rId2"/>
    <p:sldId id="418" r:id="rId3"/>
    <p:sldId id="624" r:id="rId4"/>
    <p:sldId id="657" r:id="rId5"/>
    <p:sldId id="643" r:id="rId6"/>
    <p:sldId id="642" r:id="rId7"/>
    <p:sldId id="658" r:id="rId8"/>
    <p:sldId id="659" r:id="rId9"/>
    <p:sldId id="667" r:id="rId10"/>
    <p:sldId id="644" r:id="rId11"/>
    <p:sldId id="661" r:id="rId12"/>
    <p:sldId id="660" r:id="rId13"/>
    <p:sldId id="558" r:id="rId14"/>
    <p:sldId id="646" r:id="rId15"/>
    <p:sldId id="662" r:id="rId16"/>
    <p:sldId id="668" r:id="rId17"/>
    <p:sldId id="647" r:id="rId18"/>
    <p:sldId id="41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641"/>
            <p14:sldId id="418"/>
            <p14:sldId id="624"/>
            <p14:sldId id="657"/>
            <p14:sldId id="643"/>
            <p14:sldId id="642"/>
            <p14:sldId id="658"/>
            <p14:sldId id="659"/>
            <p14:sldId id="667"/>
            <p14:sldId id="644"/>
            <p14:sldId id="661"/>
            <p14:sldId id="660"/>
            <p14:sldId id="558"/>
            <p14:sldId id="646"/>
            <p14:sldId id="662"/>
            <p14:sldId id="668"/>
            <p14:sldId id="647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149C2E"/>
    <a:srgbClr val="19C139"/>
    <a:srgbClr val="A80058"/>
    <a:srgbClr val="0033CC"/>
    <a:srgbClr val="008000"/>
    <a:srgbClr val="000000"/>
    <a:srgbClr val="0066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89871" autoAdjust="0"/>
  </p:normalViewPr>
  <p:slideViewPr>
    <p:cSldViewPr snapToGrid="0">
      <p:cViewPr varScale="1">
        <p:scale>
          <a:sx n="61" d="100"/>
          <a:sy n="61" d="100"/>
        </p:scale>
        <p:origin x="1254" y="108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ОСНОВНЫМИ СВОЙСТВАМИ</a:t>
          </a: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130079-A0C2-4938-9CFB-C129C55DE706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ГЕОГРАФИЧЕСКИМ ПОЛОЖЕНИЕМ</a:t>
          </a: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059AA3A-DBF7-489F-861D-539C63A992FD}">
      <dgm:prSet phldrT="[Текст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ИСТОРИЯ ИЗУЧЕННОСТИ</a:t>
          </a: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BD29492-7057-4B4E-9D84-E739C8ABB464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ГЕОЛОГИЧЕСКОЕ СТРОЕНИЕ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ПОЛЕЗНЫМИ ИСКОПАЕМЫМИ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РЕЛЬЕФОМ</a:t>
          </a: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3E2A0C7-492D-4F99-9FBD-DB626D169721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КЛИМАТОМ И ВНУТРЕННИМИ ВОДАМИ</a:t>
          </a: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</dgm:pt>
    <dgm:pt modelId="{0ED54BC2-CFB8-4CE3-835B-7CC0ACF4EC60}" type="pres">
      <dgm:prSet presAssocID="{4C2C47F5-6AAC-4341-A3BC-3AF22EB431B0}" presName="Name1" presStyleCnt="0"/>
      <dgm:spPr/>
    </dgm:pt>
    <dgm:pt modelId="{4CBC4C8F-0C14-4FFA-A1EB-68031F2094B5}" type="pres">
      <dgm:prSet presAssocID="{4C2C47F5-6AAC-4341-A3BC-3AF22EB431B0}" presName="cycle" presStyleCnt="0"/>
      <dgm:spPr/>
    </dgm:pt>
    <dgm:pt modelId="{2BE2DDFF-D336-41AD-B2B0-5CA8294810DF}" type="pres">
      <dgm:prSet presAssocID="{4C2C47F5-6AAC-4341-A3BC-3AF22EB431B0}" presName="srcNode" presStyleLbl="node1" presStyleIdx="0" presStyleCnt="5"/>
      <dgm:spPr/>
    </dgm:pt>
    <dgm:pt modelId="{6C71938F-0DD3-4BCE-8772-5B33F44F5AC6}" type="pres">
      <dgm:prSet presAssocID="{4C2C47F5-6AAC-4341-A3BC-3AF22EB431B0}" presName="conn" presStyleLbl="parChTrans1D2" presStyleIdx="0" presStyleCnt="1"/>
      <dgm:spPr/>
    </dgm:pt>
    <dgm:pt modelId="{C1B5F98C-42B3-4225-9695-C004CEC37CAC}" type="pres">
      <dgm:prSet presAssocID="{4C2C47F5-6AAC-4341-A3BC-3AF22EB431B0}" presName="extraNode" presStyleLbl="node1" presStyleIdx="0" presStyleCnt="5"/>
      <dgm:spPr/>
    </dgm:pt>
    <dgm:pt modelId="{1F1A7FA3-1418-4703-B01A-F581247AE70C}" type="pres">
      <dgm:prSet presAssocID="{4C2C47F5-6AAC-4341-A3BC-3AF22EB431B0}" presName="dstNode" presStyleLbl="node1" presStyleIdx="0" presStyleCnt="5"/>
      <dgm:spPr/>
    </dgm:pt>
    <dgm:pt modelId="{49DB3445-41D2-403E-A9A8-15195F48272B}" type="pres">
      <dgm:prSet presAssocID="{9CF7AC78-8664-43E7-95C3-2E69F6978AFF}" presName="text_1" presStyleLbl="node1" presStyleIdx="0" presStyleCnt="5">
        <dgm:presLayoutVars>
          <dgm:bulletEnabled val="1"/>
        </dgm:presLayoutVars>
      </dgm:prSet>
      <dgm:spPr/>
    </dgm:pt>
    <dgm:pt modelId="{2771E5FD-696C-47C3-8458-1DFCFC5A8FE6}" type="pres">
      <dgm:prSet presAssocID="{9CF7AC78-8664-43E7-95C3-2E69F6978AFF}" presName="accent_1" presStyleCnt="0"/>
      <dgm:spPr/>
    </dgm:pt>
    <dgm:pt modelId="{DD2C4514-8196-44F3-AEFD-C878E137F15F}" type="pres">
      <dgm:prSet presAssocID="{9CF7AC78-8664-43E7-95C3-2E69F6978AFF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44D6FA-4D64-40D0-B130-A3FC5146E0D6}" type="pres">
      <dgm:prSet presAssocID="{B4130079-A0C2-4938-9CFB-C129C55DE706}" presName="text_2" presStyleLbl="node1" presStyleIdx="1" presStyleCnt="5" custScaleX="98984" custScaleY="100809">
        <dgm:presLayoutVars>
          <dgm:bulletEnabled val="1"/>
        </dgm:presLayoutVars>
      </dgm:prSet>
      <dgm:spPr/>
    </dgm:pt>
    <dgm:pt modelId="{5FD3551A-4E05-4735-B34B-4CC3AA299F3E}" type="pres">
      <dgm:prSet presAssocID="{B4130079-A0C2-4938-9CFB-C129C55DE706}" presName="accent_2" presStyleCnt="0"/>
      <dgm:spPr/>
    </dgm:pt>
    <dgm:pt modelId="{3FF523FB-8E08-4A14-B93E-E824CD441555}" type="pres">
      <dgm:prSet presAssocID="{B4130079-A0C2-4938-9CFB-C129C55DE706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B07D9ED-17A7-4E68-A041-6E0350DF7893}" type="pres">
      <dgm:prSet presAssocID="{9059AA3A-DBF7-489F-861D-539C63A992FD}" presName="text_3" presStyleLbl="node1" presStyleIdx="2" presStyleCnt="5">
        <dgm:presLayoutVars>
          <dgm:bulletEnabled val="1"/>
        </dgm:presLayoutVars>
      </dgm:prSet>
      <dgm:spPr/>
    </dgm:pt>
    <dgm:pt modelId="{2AB91F75-EBEC-44E6-BE78-43A6658762A3}" type="pres">
      <dgm:prSet presAssocID="{9059AA3A-DBF7-489F-861D-539C63A992FD}" presName="accent_3" presStyleCnt="0"/>
      <dgm:spPr/>
    </dgm:pt>
    <dgm:pt modelId="{AFBCFC25-00CE-4DD9-B468-38B567D3D019}" type="pres">
      <dgm:prSet presAssocID="{9059AA3A-DBF7-489F-861D-539C63A992FD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76DD715-9F2E-4732-9558-05104E925C2E}" type="pres">
      <dgm:prSet presAssocID="{1BD29492-7057-4B4E-9D84-E739C8ABB464}" presName="text_4" presStyleLbl="node1" presStyleIdx="3" presStyleCnt="5">
        <dgm:presLayoutVars>
          <dgm:bulletEnabled val="1"/>
        </dgm:presLayoutVars>
      </dgm:prSet>
      <dgm:spPr/>
    </dgm:pt>
    <dgm:pt modelId="{84180D8D-85C0-4945-A225-369A097D20AB}" type="pres">
      <dgm:prSet presAssocID="{1BD29492-7057-4B4E-9D84-E739C8ABB464}" presName="accent_4" presStyleCnt="0"/>
      <dgm:spPr/>
    </dgm:pt>
    <dgm:pt modelId="{0D28CA85-B0AC-48AA-B73D-2FEAF2306343}" type="pres">
      <dgm:prSet presAssocID="{1BD29492-7057-4B4E-9D84-E739C8ABB46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A533CB2-2C18-45DD-B513-29A32E9D9434}" type="pres">
      <dgm:prSet presAssocID="{C3E2A0C7-492D-4F99-9FBD-DB626D169721}" presName="text_5" presStyleLbl="node1" presStyleIdx="4" presStyleCnt="5" custScaleY="98550">
        <dgm:presLayoutVars>
          <dgm:bulletEnabled val="1"/>
        </dgm:presLayoutVars>
      </dgm:prSet>
      <dgm:spPr/>
    </dgm:pt>
    <dgm:pt modelId="{DF4A57A2-B99D-4E0E-BD49-FCBDA8D0D652}" type="pres">
      <dgm:prSet presAssocID="{C3E2A0C7-492D-4F99-9FBD-DB626D169721}" presName="accent_5" presStyleCnt="0"/>
      <dgm:spPr/>
    </dgm:pt>
    <dgm:pt modelId="{28C03092-EE96-40C8-9447-915F9EC99FB1}" type="pres">
      <dgm:prSet presAssocID="{C3E2A0C7-492D-4F99-9FBD-DB626D169721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673197" y="-1020450"/>
          <a:ext cx="7942354" cy="7942354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554330" y="368722"/>
          <a:ext cx="6733903" cy="7379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7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ОСНОВНЫМИ СВОЙСТВАМИ</a:t>
          </a:r>
        </a:p>
      </dsp:txBody>
      <dsp:txXfrm>
        <a:off x="554330" y="368722"/>
        <a:ext cx="6733903" cy="737917"/>
      </dsp:txXfrm>
    </dsp:sp>
    <dsp:sp modelId="{DD2C4514-8196-44F3-AEFD-C878E137F15F}">
      <dsp:nvSpPr>
        <dsp:cNvPr id="0" name=""/>
        <dsp:cNvSpPr/>
      </dsp:nvSpPr>
      <dsp:spPr>
        <a:xfrm>
          <a:off x="93131" y="276483"/>
          <a:ext cx="922397" cy="9223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1114622" y="1472260"/>
          <a:ext cx="6142089" cy="743887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7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ГЕОГРАФИЧЕСКИМ ПОЛОЖЕНИЕМ</a:t>
          </a:r>
        </a:p>
      </dsp:txBody>
      <dsp:txXfrm>
        <a:off x="1114622" y="1472260"/>
        <a:ext cx="6142089" cy="743887"/>
      </dsp:txXfrm>
    </dsp:sp>
    <dsp:sp modelId="{3FF523FB-8E08-4A14-B93E-E824CD441555}">
      <dsp:nvSpPr>
        <dsp:cNvPr id="0" name=""/>
        <dsp:cNvSpPr/>
      </dsp:nvSpPr>
      <dsp:spPr>
        <a:xfrm>
          <a:off x="621901" y="1383005"/>
          <a:ext cx="922397" cy="92239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245390" y="2581768"/>
          <a:ext cx="6042843" cy="737917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7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ИСТОРИЯ ИЗУЧЕННОСТИ</a:t>
          </a:r>
        </a:p>
      </dsp:txBody>
      <dsp:txXfrm>
        <a:off x="1245390" y="2581768"/>
        <a:ext cx="6042843" cy="737917"/>
      </dsp:txXfrm>
    </dsp:sp>
    <dsp:sp modelId="{AFBCFC25-00CE-4DD9-B468-38B567D3D019}">
      <dsp:nvSpPr>
        <dsp:cNvPr id="0" name=""/>
        <dsp:cNvSpPr/>
      </dsp:nvSpPr>
      <dsp:spPr>
        <a:xfrm>
          <a:off x="784191" y="2489528"/>
          <a:ext cx="922397" cy="9223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083100" y="3688290"/>
          <a:ext cx="6205133" cy="737917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7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ГЕОЛОГИЧЕСКОЕ СТРОЕНИЕ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ПОЛЕЗНЫМИ ИСКОПАЕМЫМИ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РЕЛЬЕФОМ</a:t>
          </a:r>
        </a:p>
      </dsp:txBody>
      <dsp:txXfrm>
        <a:off x="1083100" y="3688290"/>
        <a:ext cx="6205133" cy="737917"/>
      </dsp:txXfrm>
    </dsp:sp>
    <dsp:sp modelId="{0D28CA85-B0AC-48AA-B73D-2FEAF2306343}">
      <dsp:nvSpPr>
        <dsp:cNvPr id="0" name=""/>
        <dsp:cNvSpPr/>
      </dsp:nvSpPr>
      <dsp:spPr>
        <a:xfrm>
          <a:off x="621901" y="3596050"/>
          <a:ext cx="922397" cy="92239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554330" y="4800163"/>
          <a:ext cx="6733903" cy="72721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7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КЛИМАТОМ И ВНУТРЕННИМИ ВОДАМИ</a:t>
          </a:r>
        </a:p>
      </dsp:txBody>
      <dsp:txXfrm>
        <a:off x="554330" y="4800163"/>
        <a:ext cx="6733903" cy="727217"/>
      </dsp:txXfrm>
    </dsp:sp>
    <dsp:sp modelId="{28C03092-EE96-40C8-9447-915F9EC99FB1}">
      <dsp:nvSpPr>
        <dsp:cNvPr id="0" name=""/>
        <dsp:cNvSpPr/>
      </dsp:nvSpPr>
      <dsp:spPr>
        <a:xfrm>
          <a:off x="93131" y="4702573"/>
          <a:ext cx="922397" cy="92239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236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85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1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2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916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19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2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10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99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93600" y="2815885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93600" y="4637906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41622" y="295880"/>
            <a:ext cx="6444404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126932"/>
            <a:ext cx="2171700" cy="1710601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9115015" y="171436"/>
            <a:ext cx="2048285" cy="1549678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lang="ru-RU" sz="4800" b="1" spc="21" dirty="0">
              <a:solidFill>
                <a:srgbClr val="FEFEFE"/>
              </a:solidFill>
              <a:latin typeface="Arial"/>
              <a:cs typeface="Arial"/>
            </a:endParaRPr>
          </a:p>
          <a:p>
            <a:pPr algn="ctr" defTabSz="1218848">
              <a:spcBef>
                <a:spcPts val="265"/>
              </a:spcBef>
              <a:defRPr/>
            </a:pPr>
            <a:r>
              <a:rPr lang="ru-RU" sz="4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33188" y="2496046"/>
            <a:ext cx="7335767" cy="372313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99"/>
                </a:solidFill>
                <a:latin typeface="Arial"/>
                <a:cs typeface="Arial"/>
              </a:rPr>
              <a:t>Географическое положение, история изученности, геологическое строение, полезные ископаемые. Рельеф Северной Америки. Климат и внутренние воды.</a:t>
            </a:r>
            <a:endParaRPr sz="40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D6C5B-057D-47F2-9753-9A613302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814" y="2838210"/>
            <a:ext cx="3146980" cy="30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ГЕОЛОГИЧЕСКОЕ СТРОЕНИЕ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440CB-7DCE-4219-9110-2C53ED3B15A5}"/>
              </a:ext>
            </a:extLst>
          </p:cNvPr>
          <p:cNvSpPr txBox="1"/>
          <p:nvPr/>
        </p:nvSpPr>
        <p:spPr>
          <a:xfrm>
            <a:off x="7157544" y="697832"/>
            <a:ext cx="48925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на западе материка омолодились, т.е. заново поднялись. В эпоху новейшей складчатости – альпийской. В этой части материка периодически случаются сильные землетрясения, извергаются действующие вулканы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B140F3-009B-4C78-961A-BA110680E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6" y="835572"/>
            <a:ext cx="6637598" cy="56598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69215A-1222-4F56-BEB6-323547373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544" y="4114153"/>
            <a:ext cx="4703380" cy="23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ПОЛЕЗНЫЕ ИСКОПАЕМЫЕ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440CB-7DCE-4219-9110-2C53ED3B15A5}"/>
              </a:ext>
            </a:extLst>
          </p:cNvPr>
          <p:cNvSpPr txBox="1"/>
          <p:nvPr/>
        </p:nvSpPr>
        <p:spPr>
          <a:xfrm>
            <a:off x="6059488" y="697832"/>
            <a:ext cx="612311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Америка богата полезными ископаемыми. В горах </a:t>
            </a:r>
          </a:p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плоскогорьях, сложенных магматическими и метаморфическими породами обнаружены залежи железа, урана, меди, никеля, золота, серебра. Особенно богаты рудными металлами горя Аппалачи. В осадочных породах равнин материка обнаружены значительные запасы нефти, газа, угля, солей.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1797C4-61ED-4A9E-A64E-2C4B628E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7" y="861303"/>
            <a:ext cx="5541287" cy="5870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671E4-2AC8-476E-BF58-959D8684A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448" y="4852816"/>
            <a:ext cx="2844614" cy="18790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AC97BA-A8D3-4DB1-AE8A-0E455909C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804" y="4852816"/>
            <a:ext cx="2644058" cy="18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Полезные ископаемые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A522E-B425-4FC6-BA35-FA05D64A112C}"/>
              </a:ext>
            </a:extLst>
          </p:cNvPr>
          <p:cNvSpPr txBox="1"/>
          <p:nvPr/>
        </p:nvSpPr>
        <p:spPr>
          <a:xfrm>
            <a:off x="6700345" y="1040523"/>
            <a:ext cx="566476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рельефу Северная Америка разделена на две крупные части: горную и равнинную.</a:t>
            </a:r>
          </a:p>
          <a:p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горные системы материка – </a:t>
            </a:r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Кордильеры и Скалистые горы</a:t>
            </a: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Высочайшая точка – </a:t>
            </a:r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</a:t>
            </a:r>
            <a:r>
              <a:rPr lang="ru-RU" sz="32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Денали</a:t>
            </a:r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до 2015 года носила название Мак – </a:t>
            </a:r>
            <a:r>
              <a:rPr lang="ru-RU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Кинли</a:t>
            </a: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– 6194 м, и самая низкая точка </a:t>
            </a:r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долина Смерти </a:t>
            </a:r>
          </a:p>
          <a:p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-86 м)</a:t>
            </a:r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77CE34-7A6C-4CDE-B4AA-BF7EC6E3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52" y="819807"/>
            <a:ext cx="6325069" cy="59041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74CDF-2B75-481B-844C-BACB0F366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08" y="835572"/>
            <a:ext cx="6319813" cy="58884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CE3135-DC03-4DD8-B0F0-38CB61D9F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51" y="835572"/>
            <a:ext cx="6325069" cy="590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079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36482" y="3248"/>
            <a:ext cx="12722772" cy="58521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3600" kern="0" spc="21" dirty="0">
                <a:solidFill>
                  <a:sysClr val="window" lastClr="FFFFFF"/>
                </a:solidFill>
              </a:rPr>
              <a:t>Равнины преобладают в восточной части материка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4CEBC-98B0-4DAD-A5E4-9BCEDF8A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3" y="930165"/>
            <a:ext cx="6542690" cy="5754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19683-CB0D-4841-A6CA-E84FB6B83087}"/>
              </a:ext>
            </a:extLst>
          </p:cNvPr>
          <p:cNvSpPr txBox="1"/>
          <p:nvPr/>
        </p:nvSpPr>
        <p:spPr>
          <a:xfrm>
            <a:off x="6968360" y="930165"/>
            <a:ext cx="5076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Лаврентийская</a:t>
            </a:r>
            <a:r>
              <a:rPr lang="ru-RU" sz="28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возвышенность</a:t>
            </a:r>
          </a:p>
          <a:p>
            <a:pPr algn="ctr"/>
            <a:r>
              <a:rPr lang="ru-RU" sz="28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Миссисипская</a:t>
            </a:r>
            <a:r>
              <a:rPr lang="ru-RU" sz="28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низменность</a:t>
            </a:r>
          </a:p>
          <a:p>
            <a:pPr algn="ctr"/>
            <a:r>
              <a:rPr lang="ru-RU" sz="28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Центральные равнины</a:t>
            </a:r>
          </a:p>
          <a:p>
            <a:pPr algn="ctr"/>
            <a:r>
              <a:rPr lang="ru-RU" sz="28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Великие равнины</a:t>
            </a:r>
            <a:endParaRPr lang="en-US" sz="28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CE6CC-011F-4D9E-A6F3-BD4F4DB52140}"/>
              </a:ext>
            </a:extLst>
          </p:cNvPr>
          <p:cNvSpPr txBox="1"/>
          <p:nvPr/>
        </p:nvSpPr>
        <p:spPr>
          <a:xfrm>
            <a:off x="6968360" y="4099033"/>
            <a:ext cx="507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Аппалачи, наивысшей точкой которых является гора Митчелл – 2037 м</a:t>
            </a:r>
          </a:p>
          <a:p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юго-западном склоне этих гор находится самая длинная пещера Флинт – Мамонт.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7083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>
                <a:solidFill>
                  <a:sysClr val="window" lastClr="FFFFFF"/>
                </a:solidFill>
              </a:rPr>
              <a:t>КЛИМАТ 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571036D-5478-4BA7-B402-0D5EC467E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443142"/>
              </p:ext>
            </p:extLst>
          </p:nvPr>
        </p:nvGraphicFramePr>
        <p:xfrm>
          <a:off x="169005" y="782096"/>
          <a:ext cx="6720525" cy="594658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817450">
                  <a:extLst>
                    <a:ext uri="{9D8B030D-6E8A-4147-A177-3AD203B41FA5}">
                      <a16:colId xmlns:a16="http://schemas.microsoft.com/office/drawing/2014/main" val="1058199867"/>
                    </a:ext>
                  </a:extLst>
                </a:gridCol>
                <a:gridCol w="1264560">
                  <a:extLst>
                    <a:ext uri="{9D8B030D-6E8A-4147-A177-3AD203B41FA5}">
                      <a16:colId xmlns:a16="http://schemas.microsoft.com/office/drawing/2014/main" val="1673118058"/>
                    </a:ext>
                  </a:extLst>
                </a:gridCol>
                <a:gridCol w="1158383">
                  <a:extLst>
                    <a:ext uri="{9D8B030D-6E8A-4147-A177-3AD203B41FA5}">
                      <a16:colId xmlns:a16="http://schemas.microsoft.com/office/drawing/2014/main" val="1715648463"/>
                    </a:ext>
                  </a:extLst>
                </a:gridCol>
                <a:gridCol w="1136027">
                  <a:extLst>
                    <a:ext uri="{9D8B030D-6E8A-4147-A177-3AD203B41FA5}">
                      <a16:colId xmlns:a16="http://schemas.microsoft.com/office/drawing/2014/main" val="3627395795"/>
                    </a:ext>
                  </a:extLst>
                </a:gridCol>
                <a:gridCol w="1344105">
                  <a:extLst>
                    <a:ext uri="{9D8B030D-6E8A-4147-A177-3AD203B41FA5}">
                      <a16:colId xmlns:a16="http://schemas.microsoft.com/office/drawing/2014/main" val="2140539293"/>
                    </a:ext>
                  </a:extLst>
                </a:gridCol>
              </a:tblGrid>
              <a:tr h="69210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Климатический пояс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Воздушные массы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t°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январе, 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 в июле, 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Годовое количество осадков, мм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604982946"/>
                  </a:ext>
                </a:extLst>
              </a:tr>
              <a:tr h="89544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Субарктический пояс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Умеренные – летом, арктические - зимой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-25…-30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+ 5…+7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600 мм до 300 мм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847568197"/>
                  </a:ext>
                </a:extLst>
              </a:tr>
              <a:tr h="130810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Умеренный пояс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Морской тип климата, влияние арктических воздушных масс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+25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– 1000 мм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3721791351"/>
                  </a:ext>
                </a:extLst>
              </a:tr>
              <a:tr h="8232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Субтропический пояс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Жаркое лето и теплая, влажная зима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6..+8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Выше +25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1102040189"/>
                  </a:ext>
                </a:extLst>
              </a:tr>
              <a:tr h="15144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Тропический</a:t>
                      </a:r>
                    </a:p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Жаркий климат в течении всего лета, воздушные массы с Атлантического океана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+25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+15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Лето дождливое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1368798241"/>
                  </a:ext>
                </a:extLst>
              </a:tr>
              <a:tr h="69210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Субэкваториальный пояс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Умеренная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1500 - 2000 мм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321815024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888B70-0145-4CBA-AB0B-9D4FD1993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83" y="782097"/>
            <a:ext cx="4928512" cy="59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Внутренние воды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5082F-4B16-4DE7-96A1-A3AF0DB53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0" y="1003031"/>
            <a:ext cx="5499675" cy="56184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E708A-7626-4F22-928C-83AEBB530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284" y="1003031"/>
            <a:ext cx="3124336" cy="3206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AFCDC-A71F-44BB-A138-E5848E8B0D04}"/>
              </a:ext>
            </a:extLst>
          </p:cNvPr>
          <p:cNvSpPr txBox="1"/>
          <p:nvPr/>
        </p:nvSpPr>
        <p:spPr>
          <a:xfrm>
            <a:off x="5946090" y="4230290"/>
            <a:ext cx="6403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Миссисипи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с языка индейцев означает «Большая река»</a:t>
            </a:r>
          </a:p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течении в нее впадает </a:t>
            </a:r>
            <a:r>
              <a:rPr lang="ru-RU" sz="3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Миссури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«мутная река»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BB22C1-911F-445E-B410-930F6D80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401" y="1003031"/>
            <a:ext cx="3077042" cy="32063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921403-8CD3-4488-8F9A-DEEDB1754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96" y="2180297"/>
            <a:ext cx="5490180" cy="32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079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36482" y="3248"/>
            <a:ext cx="12722772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ВНУТРЕННИЕ ВОДЫ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4CEBC-98B0-4DAD-A5E4-9BCEDF8A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3" y="930165"/>
            <a:ext cx="5628290" cy="5754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84E9C-B4DE-43E1-BB52-D2E88A21DEF1}"/>
              </a:ext>
            </a:extLst>
          </p:cNvPr>
          <p:cNvSpPr txBox="1"/>
          <p:nvPr/>
        </p:nvSpPr>
        <p:spPr>
          <a:xfrm>
            <a:off x="6109794" y="867103"/>
            <a:ext cx="5044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Великие озера: </a:t>
            </a:r>
          </a:p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Верхнее</a:t>
            </a:r>
          </a:p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Гурон, </a:t>
            </a:r>
          </a:p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Мичиган</a:t>
            </a:r>
          </a:p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Эри</a:t>
            </a:r>
          </a:p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Онтарио 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BCF870-F3C3-4DB7-988D-85A99D855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124" y="1090448"/>
            <a:ext cx="2653863" cy="16867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357505-F2D4-48D1-AE98-493E5DF2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124" y="2937496"/>
            <a:ext cx="2653863" cy="16867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F24752-1CD5-4110-A29B-CE8837C1E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124" y="4757646"/>
            <a:ext cx="2653863" cy="19269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E78A01-34EB-4F11-A757-E02AE2DF6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488" y="3544759"/>
            <a:ext cx="3134052" cy="15632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756683-1F4F-47E5-B13D-3BF51FC9A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488" y="5121310"/>
            <a:ext cx="3134053" cy="15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lang="en-US"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ВНУТРЕННИЕ ВОДЫ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EC5B-5889-489D-BC80-9580F63F26FC}"/>
              </a:ext>
            </a:extLst>
          </p:cNvPr>
          <p:cNvSpPr txBox="1"/>
          <p:nvPr/>
        </p:nvSpPr>
        <p:spPr>
          <a:xfrm>
            <a:off x="5508402" y="3919952"/>
            <a:ext cx="6668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Гренландия, Канадский Арктический архипелаг и вершины Кордильер покрыты вечными снегами и ледниками, общая площадь которых превышает 2,2 млн. км². Протяженность  горно-долинного ледника </a:t>
            </a:r>
            <a:r>
              <a:rPr lang="ru-RU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Хабборт</a:t>
            </a: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Аляске – самого длинного на Земле составляет.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8C1C2-D03C-41F1-9EEF-353C40539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" y="4004441"/>
            <a:ext cx="5102498" cy="2737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E81FE-4C70-4E66-8BF9-2B58CE6D6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7" y="1119350"/>
            <a:ext cx="3730898" cy="27160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BBF6F7-51B8-4720-BCBE-D7A5042DC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258" y="1098246"/>
            <a:ext cx="3957143" cy="27371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2DBB69-3F51-4F1E-9FCA-C9A89042A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883" y="1119350"/>
            <a:ext cx="3957144" cy="27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361892" y="5397167"/>
            <a:ext cx="6666216" cy="1193126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912812" y="1322946"/>
            <a:ext cx="9058526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>
              <a:buFontTx/>
              <a:buAutoNum type="arabicPeriod"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 Прочитать параграфы 43 – 44</a:t>
            </a:r>
          </a:p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Географическое положение, история изученности, геологическое строение, полезные ископаемые, рельеф.  Климат и внутренние воды.</a:t>
            </a:r>
          </a:p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  2. Выполнить : практическое задание стр. 104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Задание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32" y="4763956"/>
            <a:ext cx="1564068" cy="159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2234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CC"/>
              </a:solidFill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76200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23008724"/>
              </p:ext>
            </p:extLst>
          </p:nvPr>
        </p:nvGraphicFramePr>
        <p:xfrm>
          <a:off x="873784" y="938936"/>
          <a:ext cx="7372441" cy="590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81167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ПОЗНАКОМИМСЯ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" y="2743200"/>
            <a:ext cx="1348558" cy="24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25D69-3633-4A53-B2CD-E9672F029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225" y="1341862"/>
            <a:ext cx="3746270" cy="51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25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ОСОБЕННОСТИ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BB492E-39B9-4030-83CF-8D90F4DDFC6A}"/>
              </a:ext>
            </a:extLst>
          </p:cNvPr>
          <p:cNvSpPr/>
          <p:nvPr/>
        </p:nvSpPr>
        <p:spPr>
          <a:xfrm>
            <a:off x="229747" y="2827653"/>
            <a:ext cx="38566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149C2E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САМАЯ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62924-A1AB-402E-8CD2-D8C20871F087}"/>
              </a:ext>
            </a:extLst>
          </p:cNvPr>
          <p:cNvSpPr txBox="1"/>
          <p:nvPr/>
        </p:nvSpPr>
        <p:spPr>
          <a:xfrm>
            <a:off x="536887" y="1097912"/>
            <a:ext cx="35495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</a:t>
            </a:r>
            <a:endParaRPr lang="en-US" sz="6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6B6D0C-F433-48E7-8277-D42E780F1C87}"/>
              </a:ext>
            </a:extLst>
          </p:cNvPr>
          <p:cNvSpPr txBox="1"/>
          <p:nvPr/>
        </p:nvSpPr>
        <p:spPr>
          <a:xfrm>
            <a:off x="536887" y="4557394"/>
            <a:ext cx="38566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19C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CBE0BB-7440-45BF-8363-DC18D88A2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6"/>
          <a:stretch/>
        </p:blipFill>
        <p:spPr>
          <a:xfrm>
            <a:off x="4583754" y="914400"/>
            <a:ext cx="7378499" cy="5707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7F453-6849-4605-A5EE-3DB35D0D8E50}"/>
              </a:ext>
            </a:extLst>
          </p:cNvPr>
          <p:cNvSpPr txBox="1"/>
          <p:nvPr/>
        </p:nvSpPr>
        <p:spPr>
          <a:xfrm>
            <a:off x="5279590" y="6159853"/>
            <a:ext cx="668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остров Гренландия (2,2 млн. км²)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6DA8DB-1C60-45CA-A72B-D003B7FD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021" y="906517"/>
            <a:ext cx="7472232" cy="5715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A5A21F-03EE-46AA-9142-D77297C92E61}"/>
              </a:ext>
            </a:extLst>
          </p:cNvPr>
          <p:cNvSpPr txBox="1"/>
          <p:nvPr/>
        </p:nvSpPr>
        <p:spPr>
          <a:xfrm>
            <a:off x="4966138" y="1052875"/>
            <a:ext cx="6867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Большой архипелаг – Канадский архипелаг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D69A05-BE37-4880-A008-EAC584C7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05" y="906517"/>
            <a:ext cx="7624295" cy="5715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4B8494-7820-45A3-A701-2BFA31B4300F}"/>
              </a:ext>
            </a:extLst>
          </p:cNvPr>
          <p:cNvSpPr txBox="1"/>
          <p:nvPr/>
        </p:nvSpPr>
        <p:spPr>
          <a:xfrm>
            <a:off x="4775946" y="5636553"/>
            <a:ext cx="6879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Глубокое ущелье – каньон Колорадо, глубина – 2 км, протяженность – 320 км.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B9073F-4762-43F2-87A3-71860450B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562" y="914401"/>
            <a:ext cx="7699538" cy="5715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01F56E-8D71-4399-BEA4-BD5BF432D64E}"/>
              </a:ext>
            </a:extLst>
          </p:cNvPr>
          <p:cNvSpPr txBox="1"/>
          <p:nvPr/>
        </p:nvSpPr>
        <p:spPr>
          <a:xfrm>
            <a:off x="4468805" y="5713537"/>
            <a:ext cx="6145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Длинная пещера – Мамонтова, </a:t>
            </a:r>
          </a:p>
          <a:p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– 500 км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14A156C-0B7A-4467-83A3-B94246CBE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989" y="881947"/>
            <a:ext cx="7733926" cy="57799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D52102-87F0-4D76-9F76-09DE3B8D94AA}"/>
              </a:ext>
            </a:extLst>
          </p:cNvPr>
          <p:cNvSpPr txBox="1"/>
          <p:nvPr/>
        </p:nvSpPr>
        <p:spPr>
          <a:xfrm>
            <a:off x="4521631" y="1085329"/>
            <a:ext cx="7472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Ниагарский водопад – один красивейших водопадов мира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BA4E1F8-A291-46CD-9347-C21BF6803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156" y="854895"/>
            <a:ext cx="7783759" cy="58137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E5409C-C89A-4C03-9401-9DB7B2C0DBC9}"/>
              </a:ext>
            </a:extLst>
          </p:cNvPr>
          <p:cNvSpPr txBox="1"/>
          <p:nvPr/>
        </p:nvSpPr>
        <p:spPr>
          <a:xfrm>
            <a:off x="6274285" y="6126946"/>
            <a:ext cx="4434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Высокие приливы – Фанди, 18 м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8" grpId="0"/>
      <p:bldP spid="22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ГЕОГРАФИЧЕСКОЕ ПОЛОЖЕНИЕ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19556-07DA-4FF3-A4F3-3DC45D81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31" y="697832"/>
            <a:ext cx="8293767" cy="6160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0F81F-838E-4106-96B3-A2F42AFC4AB1}"/>
              </a:ext>
            </a:extLst>
          </p:cNvPr>
          <p:cNvSpPr txBox="1"/>
          <p:nvPr/>
        </p:nvSpPr>
        <p:spPr>
          <a:xfrm>
            <a:off x="112295" y="795499"/>
            <a:ext cx="4412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14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НАХОДИТСЯ В ЗАПАДНОМ И СЕВЕРНОМ ПОЛУШАРИЯХ</a:t>
            </a:r>
            <a:endParaRPr lang="en-US" sz="2200" b="1" dirty="0">
              <a:solidFill>
                <a:srgbClr val="149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0C2E9-CDAF-426B-9019-8A2D78970B16}"/>
              </a:ext>
            </a:extLst>
          </p:cNvPr>
          <p:cNvSpPr txBox="1"/>
          <p:nvPr/>
        </p:nvSpPr>
        <p:spPr>
          <a:xfrm>
            <a:off x="300789" y="1564940"/>
            <a:ext cx="336884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14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АМЕРИКА СОЕДИНЯЛАСЬ ПО СУШЕ С ЮЖНОЙ АМЕРИКОЙ ПАНАМСКИМ ПЕРЕШЕЙКОМ ШИРИНА КОТОРОГО В САМОМ УЗКОМ МЕСТЕ РАВНА 48 КМ. </a:t>
            </a:r>
          </a:p>
          <a:p>
            <a:pPr algn="ctr"/>
            <a:r>
              <a:rPr lang="ru-RU" sz="2200" b="1" dirty="0">
                <a:solidFill>
                  <a:srgbClr val="14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ЕВРАЗИИ МАТЕРИК ОТДЕЛЯЕТСЯ БЕРИНГОВЫМ ПРОЛИВОМ, ШИРИНА – 85 КМ</a:t>
            </a:r>
            <a:endParaRPr lang="en-US" sz="2200" b="1" dirty="0">
              <a:solidFill>
                <a:srgbClr val="149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78C95D0-032D-4E44-A4B6-8F7B1B879BA7}"/>
              </a:ext>
            </a:extLst>
          </p:cNvPr>
          <p:cNvCxnSpPr/>
          <p:nvPr/>
        </p:nvCxnSpPr>
        <p:spPr>
          <a:xfrm flipV="1">
            <a:off x="7892715" y="795499"/>
            <a:ext cx="0" cy="50999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D827F83-7D1B-425D-93B8-48992626E1C9}"/>
              </a:ext>
            </a:extLst>
          </p:cNvPr>
          <p:cNvCxnSpPr/>
          <p:nvPr/>
        </p:nvCxnSpPr>
        <p:spPr>
          <a:xfrm>
            <a:off x="4000500" y="3344721"/>
            <a:ext cx="81153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1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ГЕОГРАФИЧЕСКОЕ ПОЛОЖЕНИЕ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0A5BE-59E0-4985-B5E9-2A3CF15CAE75}"/>
              </a:ext>
            </a:extLst>
          </p:cNvPr>
          <p:cNvSpPr txBox="1"/>
          <p:nvPr/>
        </p:nvSpPr>
        <p:spPr>
          <a:xfrm>
            <a:off x="7520152" y="865041"/>
            <a:ext cx="4538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РАЗМЕРАМ ЗАНИМАЕТ </a:t>
            </a:r>
          </a:p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 СРЕДИ МАТЕРИКОВ, ПОСЛЕ ЕВРАЗИИ И АФРИКИ, ЗАНИМАЯ ПЛОЩАДЬ 24,2 МЛН КМ².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5A427-BEAC-4AFC-B2E3-14382BC4AAAF}"/>
              </a:ext>
            </a:extLst>
          </p:cNvPr>
          <p:cNvSpPr txBox="1"/>
          <p:nvPr/>
        </p:nvSpPr>
        <p:spPr>
          <a:xfrm>
            <a:off x="7520152" y="3173365"/>
            <a:ext cx="435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 ОМЫВАЕТСЯ ТРЕМЯ ОКЕАНАМИ.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909BEE-CCC7-4D1D-97C6-A18EE78A6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8" y="697832"/>
            <a:ext cx="7386804" cy="61601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5B2E9C-C51A-45C4-BE0E-EC86EB337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52" y="4008219"/>
            <a:ext cx="4538499" cy="26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изученности 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6CF7B-ECE9-41B5-89B9-52768B660B1F}"/>
              </a:ext>
            </a:extLst>
          </p:cNvPr>
          <p:cNvSpPr txBox="1"/>
          <p:nvPr/>
        </p:nvSpPr>
        <p:spPr>
          <a:xfrm>
            <a:off x="68319" y="3894083"/>
            <a:ext cx="54338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конце х века остров Гренландия посетил скандинавский мореплаватель Эрик Раунда, по прозвищу «Эрик Рыжий», а позже его сын </a:t>
            </a:r>
            <a:r>
              <a:rPr lang="ru-RU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Лейф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Эрикссон, побывал и на северо-восточном побережье Северной Америки.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0C154C-8C40-4946-AC51-56FDFFE4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843102"/>
            <a:ext cx="5576067" cy="3050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C5587-09DF-4D8D-B8EE-EF51ED28C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726" y="843102"/>
            <a:ext cx="5291958" cy="3839257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53697C6-98F3-4B2A-8B1E-27F895258F3F}"/>
              </a:ext>
            </a:extLst>
          </p:cNvPr>
          <p:cNvCxnSpPr/>
          <p:nvPr/>
        </p:nvCxnSpPr>
        <p:spPr>
          <a:xfrm>
            <a:off x="6059488" y="843102"/>
            <a:ext cx="0" cy="5447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9D1B1E-CBC6-4E5C-A74C-333A45A8189D}"/>
              </a:ext>
            </a:extLst>
          </p:cNvPr>
          <p:cNvSpPr txBox="1"/>
          <p:nvPr/>
        </p:nvSpPr>
        <p:spPr>
          <a:xfrm>
            <a:off x="6558455" y="4961507"/>
            <a:ext cx="5565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Джон Кабот в конце Х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 открыл остров Ньюфаундленд и полуостров Лабрадор.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8827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изученности 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16C633C-D00C-49A8-BFB5-E05FAD1729F1}"/>
              </a:ext>
            </a:extLst>
          </p:cNvPr>
          <p:cNvCxnSpPr>
            <a:cxnSpLocks/>
          </p:cNvCxnSpPr>
          <p:nvPr/>
        </p:nvCxnSpPr>
        <p:spPr>
          <a:xfrm>
            <a:off x="6059488" y="1023390"/>
            <a:ext cx="0" cy="4273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B68A97-250D-403A-83A3-697F20AB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04" y="858536"/>
            <a:ext cx="5766895" cy="47313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069D8D-0607-41AA-BAFC-B2E87D62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04" y="858537"/>
            <a:ext cx="1640119" cy="1553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673B8E-9CCB-415D-A964-C9219F5A6EC6}"/>
              </a:ext>
            </a:extLst>
          </p:cNvPr>
          <p:cNvSpPr txBox="1"/>
          <p:nvPr/>
        </p:nvSpPr>
        <p:spPr>
          <a:xfrm>
            <a:off x="461469" y="5705421"/>
            <a:ext cx="11573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веке Г. Гудзон, а в 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веке А. Маккензи исследовали восточные и северные районы материка.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717CB2-7E5B-46F4-BB16-BDA2E2C35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3" y="881175"/>
            <a:ext cx="5766896" cy="47313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BCDC3D-2123-4286-B806-A40C46A13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410" y="903814"/>
            <a:ext cx="1691886" cy="15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77907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ИЗУЧЕННОСТИ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26B9A-5488-4B33-875B-BBB2C0340D4E}"/>
              </a:ext>
            </a:extLst>
          </p:cNvPr>
          <p:cNvSpPr txBox="1"/>
          <p:nvPr/>
        </p:nvSpPr>
        <p:spPr>
          <a:xfrm>
            <a:off x="7945821" y="780408"/>
            <a:ext cx="393772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1732 году северо-западное побережье исследовали русские путешественники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Федоров и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Гвоздев.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Беринг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А. Чириков в 1741 году изучили и нанесли на карту Алеутские острова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побережье полуострова Аляска.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945D5D-D784-4ED9-8F3E-00D4A3F4B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8"/>
          <a:stretch/>
        </p:blipFill>
        <p:spPr>
          <a:xfrm>
            <a:off x="145543" y="930031"/>
            <a:ext cx="7800278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238980" cy="6978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ГЕОЛОГИЧЕСКОЕ СТРОЕНИЕ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440CB-7DCE-4219-9110-2C53ED3B15A5}"/>
              </a:ext>
            </a:extLst>
          </p:cNvPr>
          <p:cNvSpPr txBox="1"/>
          <p:nvPr/>
        </p:nvSpPr>
        <p:spPr>
          <a:xfrm>
            <a:off x="5662863" y="891279"/>
            <a:ext cx="657611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мезозойской эры Северная Америка отделилась от Евразии. За последний миллион лет расстояние между этими материками выросло на 40 км. В основании северо-восточной, равнинной, части Северной Америки лежит древняя платформа. Горы Северной Америки ( Аппалачи, Скалистые горы, Кордильеры) поднялись в различные эпохи горообразования – каледонскую, герцинскую, мезозойскую.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267F32-0835-4BDC-BD72-94B05ED07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31" y="705715"/>
            <a:ext cx="5551870" cy="59630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833C63-B503-4BAA-A8F1-1FB3F6216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4246942"/>
            <a:ext cx="3069020" cy="24326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F86C8-60E5-4AC3-97E0-AAC3FA6EB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922" y="4246942"/>
            <a:ext cx="3001747" cy="24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7853</TotalTime>
  <Words>757</Words>
  <Application>Microsoft Office PowerPoint</Application>
  <PresentationFormat>Широкоэкранный</PresentationFormat>
  <Paragraphs>114</Paragraphs>
  <Slides>18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1406</cp:revision>
  <dcterms:created xsi:type="dcterms:W3CDTF">2020-04-09T12:18:10Z</dcterms:created>
  <dcterms:modified xsi:type="dcterms:W3CDTF">2020-12-16T19:22:01Z</dcterms:modified>
</cp:coreProperties>
</file>