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05" r:id="rId2"/>
    <p:sldId id="423" r:id="rId3"/>
    <p:sldId id="374" r:id="rId4"/>
    <p:sldId id="377" r:id="rId5"/>
    <p:sldId id="424" r:id="rId6"/>
    <p:sldId id="427" r:id="rId7"/>
    <p:sldId id="426" r:id="rId8"/>
    <p:sldId id="428" r:id="rId9"/>
    <p:sldId id="429" r:id="rId10"/>
    <p:sldId id="425" r:id="rId11"/>
    <p:sldId id="404" r:id="rId12"/>
    <p:sldId id="390" r:id="rId13"/>
    <p:sldId id="431" r:id="rId14"/>
    <p:sldId id="435" r:id="rId15"/>
    <p:sldId id="430" r:id="rId16"/>
    <p:sldId id="432" r:id="rId17"/>
    <p:sldId id="434" r:id="rId18"/>
    <p:sldId id="392" r:id="rId19"/>
    <p:sldId id="436" r:id="rId20"/>
    <p:sldId id="437" r:id="rId21"/>
    <p:sldId id="409" r:id="rId22"/>
    <p:sldId id="33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423"/>
            <p14:sldId id="374"/>
            <p14:sldId id="377"/>
            <p14:sldId id="424"/>
            <p14:sldId id="427"/>
            <p14:sldId id="426"/>
            <p14:sldId id="428"/>
            <p14:sldId id="429"/>
            <p14:sldId id="425"/>
            <p14:sldId id="404"/>
            <p14:sldId id="390"/>
            <p14:sldId id="431"/>
            <p14:sldId id="435"/>
            <p14:sldId id="430"/>
            <p14:sldId id="432"/>
            <p14:sldId id="434"/>
            <p14:sldId id="392"/>
            <p14:sldId id="436"/>
            <p14:sldId id="437"/>
            <p14:sldId id="409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294" y="6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ОСНОВНЫМИ ОСОБЕННОСТЯМИ АНТАРКТИДЫ</a:t>
          </a: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130079-A0C2-4938-9CFB-C129C55DE706}">
      <dgm:prSet phldrT="[Текст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ГЕОГРАФИЧЕСКИМ ПОЛОЖЕНИЕМ</a:t>
          </a: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059AA3A-DBF7-489F-861D-539C63A992FD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ГЕОЛОГИЧЕСКИМ СТРОЕНИЕМ</a:t>
          </a: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D29492-7057-4B4E-9D84-E739C8ABB464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ПОЛЕЗНЫМИ ИСКОПАЕМЫМИ И РЕЛЬЕФОМ</a:t>
          </a: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E2A0C7-492D-4F99-9FBD-DB626D169721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КЛИМАТОМ  </a:t>
          </a: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B73165C-8E17-4B12-B343-B3E902D0A277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ОРГАНИЧЕСКИМ МИРОМ</a:t>
          </a: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6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</dgm:pt>
    <dgm:pt modelId="{C1B5F98C-42B3-4225-9695-C004CEC37CAC}" type="pres">
      <dgm:prSet presAssocID="{4C2C47F5-6AAC-4341-A3BC-3AF22EB431B0}" presName="extraNode" presStyleLbl="node1" presStyleIdx="0" presStyleCnt="6"/>
      <dgm:spPr/>
    </dgm:pt>
    <dgm:pt modelId="{1F1A7FA3-1418-4703-B01A-F581247AE70C}" type="pres">
      <dgm:prSet presAssocID="{4C2C47F5-6AAC-4341-A3BC-3AF22EB431B0}" presName="dstNode" presStyleLbl="node1" presStyleIdx="0" presStyleCnt="6"/>
      <dgm:spPr/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</dgm:pt>
    <dgm:pt modelId="{84180D8D-85C0-4945-A225-369A097D20AB}" type="pres">
      <dgm:prSet presAssocID="{1BD29492-7057-4B4E-9D84-E739C8ABB464}" presName="accent_4" presStyleCnt="0"/>
      <dgm:spPr/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A533CB2-2C18-45DD-B513-29A32E9D9434}" type="pres">
      <dgm:prSet presAssocID="{C3E2A0C7-492D-4F99-9FBD-DB626D169721}" presName="text_5" presStyleLbl="node1" presStyleIdx="4" presStyleCnt="6" custScaleY="117722">
        <dgm:presLayoutVars>
          <dgm:bulletEnabled val="1"/>
        </dgm:presLayoutVars>
      </dgm:prSet>
      <dgm:spPr/>
    </dgm:pt>
    <dgm:pt modelId="{DF4A57A2-B99D-4E0E-BD49-FCBDA8D0D652}" type="pres">
      <dgm:prSet presAssocID="{C3E2A0C7-492D-4F99-9FBD-DB626D169721}" presName="accent_5" presStyleCnt="0"/>
      <dgm:spPr/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673086" y="-1020450"/>
          <a:ext cx="7942354" cy="7942354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72411" y="310770"/>
          <a:ext cx="6707308" cy="621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ОСНОВНЫМИ ОСОБЕННОСТЯМИ АНТАРКТИДЫ</a:t>
          </a:r>
        </a:p>
      </dsp:txBody>
      <dsp:txXfrm>
        <a:off x="472411" y="310770"/>
        <a:ext cx="6707308" cy="621305"/>
      </dsp:txXfrm>
    </dsp:sp>
    <dsp:sp modelId="{DD2C4514-8196-44F3-AEFD-C878E137F15F}">
      <dsp:nvSpPr>
        <dsp:cNvPr id="0" name=""/>
        <dsp:cNvSpPr/>
      </dsp:nvSpPr>
      <dsp:spPr>
        <a:xfrm>
          <a:off x="84095" y="233107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014954" y="1240096"/>
          <a:ext cx="6133289" cy="626331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ГЕОГРАФИЧЕСКИМ ПОЛОЖЕНИЕМ</a:t>
          </a:r>
        </a:p>
      </dsp:txBody>
      <dsp:txXfrm>
        <a:off x="1014954" y="1240096"/>
        <a:ext cx="6133289" cy="626331"/>
      </dsp:txXfrm>
    </dsp:sp>
    <dsp:sp modelId="{3FF523FB-8E08-4A14-B93E-E824CD441555}">
      <dsp:nvSpPr>
        <dsp:cNvPr id="0" name=""/>
        <dsp:cNvSpPr/>
      </dsp:nvSpPr>
      <dsp:spPr>
        <a:xfrm>
          <a:off x="595161" y="1164947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217174" y="2174449"/>
          <a:ext cx="5962545" cy="621305"/>
        </a:xfrm>
        <a:prstGeom prst="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ГЕОЛОГИЧЕСКИМ СТРОЕНИЕМ</a:t>
          </a:r>
        </a:p>
      </dsp:txBody>
      <dsp:txXfrm>
        <a:off x="1217174" y="2174449"/>
        <a:ext cx="5962545" cy="621305"/>
      </dsp:txXfrm>
    </dsp:sp>
    <dsp:sp modelId="{AFBCFC25-00CE-4DD9-B468-38B567D3D019}">
      <dsp:nvSpPr>
        <dsp:cNvPr id="0" name=""/>
        <dsp:cNvSpPr/>
      </dsp:nvSpPr>
      <dsp:spPr>
        <a:xfrm>
          <a:off x="828859" y="2096786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217174" y="3105699"/>
          <a:ext cx="5962545" cy="621305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ПОЛЕЗНЫМИ ИСКОПАЕМЫМИ И РЕЛЬЕФОМ</a:t>
          </a:r>
        </a:p>
      </dsp:txBody>
      <dsp:txXfrm>
        <a:off x="1217174" y="3105699"/>
        <a:ext cx="5962545" cy="621305"/>
      </dsp:txXfrm>
    </dsp:sp>
    <dsp:sp modelId="{0D28CA85-B0AC-48AA-B73D-2FEAF2306343}">
      <dsp:nvSpPr>
        <dsp:cNvPr id="0" name=""/>
        <dsp:cNvSpPr/>
      </dsp:nvSpPr>
      <dsp:spPr>
        <a:xfrm>
          <a:off x="828859" y="3028036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83477" y="3982484"/>
          <a:ext cx="6196242" cy="731412"/>
        </a:xfrm>
        <a:prstGeom prst="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КЛИМАТОМ  </a:t>
          </a:r>
        </a:p>
      </dsp:txBody>
      <dsp:txXfrm>
        <a:off x="983477" y="3982484"/>
        <a:ext cx="6196242" cy="731412"/>
      </dsp:txXfrm>
    </dsp:sp>
    <dsp:sp modelId="{28C03092-EE96-40C8-9447-915F9EC99FB1}">
      <dsp:nvSpPr>
        <dsp:cNvPr id="0" name=""/>
        <dsp:cNvSpPr/>
      </dsp:nvSpPr>
      <dsp:spPr>
        <a:xfrm>
          <a:off x="595161" y="3959875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72411" y="4969378"/>
          <a:ext cx="6707308" cy="62130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ОРГАНИЧЕСКИМ МИРОМ</a:t>
          </a:r>
        </a:p>
      </dsp:txBody>
      <dsp:txXfrm>
        <a:off x="472411" y="4969378"/>
        <a:ext cx="6707308" cy="621305"/>
      </dsp:txXfrm>
    </dsp:sp>
    <dsp:sp modelId="{7D5CA92C-475A-427C-92DC-923B8509B835}">
      <dsp:nvSpPr>
        <dsp:cNvPr id="0" name=""/>
        <dsp:cNvSpPr/>
      </dsp:nvSpPr>
      <dsp:spPr>
        <a:xfrm>
          <a:off x="84095" y="4891715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96981" y="-65395"/>
            <a:ext cx="12288982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53933" y="2395193"/>
            <a:ext cx="6783466" cy="616770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6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73291" y="2395192"/>
            <a:ext cx="644552" cy="37000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1136" y="985050"/>
            <a:ext cx="1276470" cy="456636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67599" y="373557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436253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1F982-C2CC-478B-9666-B7B40DED7B03}"/>
              </a:ext>
            </a:extLst>
          </p:cNvPr>
          <p:cNvSpPr txBox="1"/>
          <p:nvPr/>
        </p:nvSpPr>
        <p:spPr>
          <a:xfrm>
            <a:off x="695567" y="2187877"/>
            <a:ext cx="775525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положение, история изученности, геологическое строение, полезные ископаемые </a:t>
            </a:r>
          </a:p>
          <a:p>
            <a:pPr algn="ctr"/>
            <a:r>
              <a:rPr 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и рельеф. </a:t>
            </a:r>
          </a:p>
          <a:p>
            <a:pPr algn="ctr"/>
            <a:r>
              <a:rPr 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Климат и органический мир Антарктиды.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61CC8-C9EB-4699-9C63-F5F62B03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463" y="2296130"/>
            <a:ext cx="3720750" cy="36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E7B29-7200-439E-A283-11E845AB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0600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A52DC-ED11-49C4-8B5B-0D4242DA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019550"/>
            <a:ext cx="5924550" cy="26600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B1859D-9643-4D60-A15F-007E7CF80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8" b="2978"/>
          <a:stretch/>
        </p:blipFill>
        <p:spPr>
          <a:xfrm>
            <a:off x="6667499" y="1186667"/>
            <a:ext cx="5191125" cy="2966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62B5B-948C-4BED-8D78-5A8987B11241}"/>
              </a:ext>
            </a:extLst>
          </p:cNvPr>
          <p:cNvSpPr txBox="1"/>
          <p:nvPr/>
        </p:nvSpPr>
        <p:spPr>
          <a:xfrm>
            <a:off x="6610350" y="4411682"/>
            <a:ext cx="5581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основании Восточной Антарктиды лежит древняя Антарктическая платформа, входившая в состав Гондваны. Платформе соответствует равнинный рельеф.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BDA0C-937B-4EC7-937E-C1AA2AD10AE1}"/>
              </a:ext>
            </a:extLst>
          </p:cNvPr>
          <p:cNvSpPr txBox="1"/>
          <p:nvPr/>
        </p:nvSpPr>
        <p:spPr>
          <a:xfrm>
            <a:off x="152400" y="972562"/>
            <a:ext cx="6286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древней геологической истории Антарктиды были периоды, когда её климат был умеренным и теплым, она была покрыта густыми лесами, например, в каменноугольный период. Оледенение началось 360 млн. лет назад. Возраст современного ледяного покрова насчитывает 20 млн. лет.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6E27C-4077-4F25-B5BE-D4399D9A9D71}"/>
              </a:ext>
            </a:extLst>
          </p:cNvPr>
          <p:cNvCxnSpPr/>
          <p:nvPr/>
        </p:nvCxnSpPr>
        <p:spPr>
          <a:xfrm>
            <a:off x="6438900" y="1186667"/>
            <a:ext cx="0" cy="53093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2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0870" y="3247"/>
            <a:ext cx="12244170" cy="101566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88911-50C3-43E8-8E6B-9D6759DF01EF}"/>
              </a:ext>
            </a:extLst>
          </p:cNvPr>
          <p:cNvSpPr txBox="1"/>
          <p:nvPr/>
        </p:nvSpPr>
        <p:spPr>
          <a:xfrm>
            <a:off x="300038" y="1181011"/>
            <a:ext cx="613886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оценкам учёных, недра Антарктиды содержат значительное количество черных и цветных металлов, каменного угля, медной руды, молибдена, слюды, графита, никеля, свинца, цинка и прочего сырья. Имеются признаки наличия в недрах Антарктиды нефти, газа, горного хрусталя.</a:t>
            </a:r>
            <a:endParaRPr lang="en-US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D8412-0A1F-4632-9249-186B0067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181010"/>
            <a:ext cx="5829300" cy="38862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1071BE-6F3B-448E-AF0D-E6F7DE0AF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5229400"/>
            <a:ext cx="2971800" cy="1547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13A191-B314-44C7-869D-EDD4EBE4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025" y="5229399"/>
            <a:ext cx="2714625" cy="15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Рельеф</a:t>
            </a:r>
          </a:p>
          <a:p>
            <a:pPr algn="ctr"/>
            <a:endParaRPr sz="6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E10B-8093-437F-9894-3DC848E1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3" y="1238250"/>
            <a:ext cx="5896707" cy="546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235CA-F28A-4A70-8323-CAC45F74C055}"/>
              </a:ext>
            </a:extLst>
          </p:cNvPr>
          <p:cNvSpPr txBox="1"/>
          <p:nvPr/>
        </p:nvSpPr>
        <p:spPr>
          <a:xfrm>
            <a:off x="6258657" y="1714500"/>
            <a:ext cx="57340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мощность ледникового покрова – 2 000 м, а максимальная – </a:t>
            </a:r>
          </a:p>
          <a:p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4 500 м, почти 70% подледной поверхности находиться ниже уровня океана, и её средняя высота – 110 м над уровнем океана.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Абсолютная высота впадины Бентли на равнине Берд -   - 2 555 м. </a:t>
            </a:r>
          </a:p>
          <a:p>
            <a:r>
              <a:rPr lang="ru-RU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Высочайшая точка  -  массив </a:t>
            </a:r>
            <a:r>
              <a:rPr lang="ru-RU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Винсон</a:t>
            </a:r>
            <a:r>
              <a:rPr lang="ru-RU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горах </a:t>
            </a:r>
            <a:r>
              <a:rPr lang="ru-RU" sz="2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Элсуэрт</a:t>
            </a:r>
            <a:r>
              <a:rPr lang="ru-RU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5140 м.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2B8F3-24B1-42AB-B500-97030A341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1226938"/>
            <a:ext cx="5744308" cy="5478662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Рельеф</a:t>
            </a:r>
          </a:p>
          <a:p>
            <a:pPr algn="ctr"/>
            <a:endParaRPr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35CA-F28A-4A70-8323-CAC45F74C055}"/>
              </a:ext>
            </a:extLst>
          </p:cNvPr>
          <p:cNvSpPr txBox="1"/>
          <p:nvPr/>
        </p:nvSpPr>
        <p:spPr>
          <a:xfrm>
            <a:off x="6258658" y="1070810"/>
            <a:ext cx="5734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Трансантарктический хребет, являющийся продолжением гор Анд в Южной Америке, делит материк на две части – равнинную восточную и горную западную. Расположены три действующих вулкана. Самый высокий  - вулкан Эребус (3 794 м)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F61587-A7F1-416C-B537-8B101379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8" y="3853480"/>
            <a:ext cx="2933467" cy="267765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0FEBDD-A8BA-4FC0-8E8C-07ADF0A4D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421" y="3853480"/>
            <a:ext cx="2729160" cy="2677656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id="{F53FC2FA-8190-4933-BCBE-669611933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2289" y="4309088"/>
            <a:ext cx="657724" cy="6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Рельеф</a:t>
            </a:r>
          </a:p>
          <a:p>
            <a:pPr algn="ctr"/>
            <a:endParaRPr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9A283-3AB2-4A25-8223-5775049CD7E6}"/>
              </a:ext>
            </a:extLst>
          </p:cNvPr>
          <p:cNvSpPr txBox="1"/>
          <p:nvPr/>
        </p:nvSpPr>
        <p:spPr>
          <a:xfrm>
            <a:off x="120316" y="1184247"/>
            <a:ext cx="11951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Нуната́к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гренл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nunataaq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полностью окружённый льдом скалистый пик, горный гребень или холм, выступающий над поверхностью ледникового покрова или горного ледника. </a:t>
            </a:r>
            <a:r>
              <a:rPr lang="ru-RU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Нунатаки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типичны для периферийных районов Антарктиды.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D2AE7-D0BE-400D-9796-F3BE9841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7" y="2498013"/>
            <a:ext cx="3941345" cy="41301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5DB76-5949-40C6-89F3-F6131FA6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8" y="2498013"/>
            <a:ext cx="3941345" cy="41301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327953-82A7-499B-81AA-F90180D9F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976" y="2498013"/>
            <a:ext cx="3698708" cy="41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8983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</a:t>
            </a:r>
          </a:p>
          <a:p>
            <a:pPr algn="ctr"/>
            <a:endParaRPr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58257-9773-4BC7-9C0F-C10E41E22024}"/>
              </a:ext>
            </a:extLst>
          </p:cNvPr>
          <p:cNvSpPr txBox="1"/>
          <p:nvPr/>
        </p:nvSpPr>
        <p:spPr>
          <a:xfrm>
            <a:off x="128337" y="898358"/>
            <a:ext cx="11855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 — самый холодный материк нашей планеты. В Восточной Антарктиде зафиксирована самая низкая температура воздуха —  −89,2  °С (российская станция «Восток»,  21  июля  1983  г.)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944D4-1F43-4495-9004-76A4E4058916}"/>
              </a:ext>
            </a:extLst>
          </p:cNvPr>
          <p:cNvSpPr txBox="1"/>
          <p:nvPr/>
        </p:nvSpPr>
        <p:spPr>
          <a:xfrm>
            <a:off x="128337" y="5194954"/>
            <a:ext cx="118551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материком из-за сильного постоянного охлаждения воздуха формируется огромная область высокого давления, а над менее холодными водами Антарктики образуется область низкого давления. Холодные воздушные массы стекают с высоких центральных областей к окраинам материка, образуя сильные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стоковые ветры </a:t>
            </a:r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  30 – 35  м/с). Максимальная скорость ветра в Антарктиде —  90  м/с.</a:t>
            </a:r>
          </a:p>
          <a:p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0B69A0-7FA2-4B42-A1BA-2AAF2C6C1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9503"/>
            <a:ext cx="3972344" cy="34266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CDA102-0DE3-40CB-ADA8-343EE394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452" y="1796716"/>
            <a:ext cx="3810000" cy="32361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788FF3-2052-45B8-99BC-46ADB7DA6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452" y="1796715"/>
            <a:ext cx="3647659" cy="32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8983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</a:t>
            </a:r>
          </a:p>
          <a:p>
            <a:pPr algn="ctr"/>
            <a:endParaRPr sz="6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5161F0-7B2D-49B2-B313-D6670C19F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1061637"/>
            <a:ext cx="4427621" cy="32376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3DDC1B-B7FF-45FF-91E8-1349BB7B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13" y="3667683"/>
            <a:ext cx="4427619" cy="3066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532DD9-BBB4-4833-903A-B2CF77271A50}"/>
              </a:ext>
            </a:extLst>
          </p:cNvPr>
          <p:cNvSpPr txBox="1"/>
          <p:nvPr/>
        </p:nvSpPr>
        <p:spPr>
          <a:xfrm>
            <a:off x="208548" y="4369168"/>
            <a:ext cx="56307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года в Антарктиде господствуют низкие температуры. Средние зимние июльские температуры колеблются от  −60  °С (внутри материка) до  −32  °С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побережье)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723EB-12A1-4B6B-ACD5-85ADDBF2EF85}"/>
              </a:ext>
            </a:extLst>
          </p:cNvPr>
          <p:cNvSpPr txBox="1"/>
          <p:nvPr/>
        </p:nvSpPr>
        <p:spPr>
          <a:xfrm>
            <a:off x="5839326" y="990027"/>
            <a:ext cx="61922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январские температуры тоже отрицательные и колеблются от  −32  °С до  −16  °С. На побережье зимой температура практически не понижается до  −40  °С, а летом поднимается до  0  °С. Самая тёплая часть материка — Антарктический полуостров.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4F40E6-D11A-4478-839E-08B4D0F3C0BA}"/>
              </a:ext>
            </a:extLst>
          </p:cNvPr>
          <p:cNvCxnSpPr/>
          <p:nvPr/>
        </p:nvCxnSpPr>
        <p:spPr>
          <a:xfrm>
            <a:off x="5454316" y="1061637"/>
            <a:ext cx="0" cy="3093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E2FF200-4042-4957-8843-2C36530AB909}"/>
              </a:ext>
            </a:extLst>
          </p:cNvPr>
          <p:cNvCxnSpPr/>
          <p:nvPr/>
        </p:nvCxnSpPr>
        <p:spPr>
          <a:xfrm>
            <a:off x="6256421" y="3834063"/>
            <a:ext cx="0" cy="2711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34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81814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климат</a:t>
            </a:r>
          </a:p>
          <a:p>
            <a:pPr algn="ctr"/>
            <a:endParaRPr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6091C-4F0A-4957-BC9B-DF1873736160}"/>
              </a:ext>
            </a:extLst>
          </p:cNvPr>
          <p:cNvSpPr txBox="1"/>
          <p:nvPr/>
        </p:nvSpPr>
        <p:spPr>
          <a:xfrm>
            <a:off x="128337" y="818147"/>
            <a:ext cx="11823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центральной части материка выпадает мало атмосферных осадков </a:t>
            </a:r>
          </a:p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 – 100  мм). Это связано с высоким давлением и низкими температурами. Большее количество осадков выпадает на побережье и на антарктических островах (400 – 700  мм), которые расположены в субантарктическом климатическом поясе.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8A7E49-8C27-4304-89C2-610C36FD8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390" y="2962817"/>
            <a:ext cx="6927432" cy="3639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E880D9-8EBF-41F2-B9A9-96792D72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2962817"/>
            <a:ext cx="4478507" cy="36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53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Органический мир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3FB47-9C28-429B-AD6C-2A17C802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6" y="1038618"/>
            <a:ext cx="4488629" cy="32285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328B45-C48B-4E9B-A95E-3006BE077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20"/>
          <a:stretch/>
        </p:blipFill>
        <p:spPr>
          <a:xfrm>
            <a:off x="4848832" y="889950"/>
            <a:ext cx="2277785" cy="2162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991379-E25C-422C-A8AC-070BA85771D1}"/>
              </a:ext>
            </a:extLst>
          </p:cNvPr>
          <p:cNvSpPr txBox="1"/>
          <p:nvPr/>
        </p:nvSpPr>
        <p:spPr>
          <a:xfrm>
            <a:off x="4805399" y="2664824"/>
            <a:ext cx="16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Пингвин Адели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D2DE0-A538-4D8A-ACA8-23EC10FC5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21"/>
          <a:stretch/>
        </p:blipFill>
        <p:spPr>
          <a:xfrm>
            <a:off x="7226656" y="901358"/>
            <a:ext cx="2527342" cy="2162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EA551C-240E-410A-B34E-A8FCB958A7B1}"/>
              </a:ext>
            </a:extLst>
          </p:cNvPr>
          <p:cNvSpPr txBox="1"/>
          <p:nvPr/>
        </p:nvSpPr>
        <p:spPr>
          <a:xfrm>
            <a:off x="7226656" y="867283"/>
            <a:ext cx="260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Императорский пингвин</a:t>
            </a:r>
            <a:endParaRPr lang="en-US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5AF3ED-C855-474D-BE79-88604035B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021"/>
          <a:stretch/>
        </p:blipFill>
        <p:spPr>
          <a:xfrm>
            <a:off x="60855" y="4465698"/>
            <a:ext cx="2233167" cy="23233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992850-49D9-4186-9F41-AEBA69BCBD3B}"/>
              </a:ext>
            </a:extLst>
          </p:cNvPr>
          <p:cNvSpPr txBox="1"/>
          <p:nvPr/>
        </p:nvSpPr>
        <p:spPr>
          <a:xfrm>
            <a:off x="181246" y="6419734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Синий кит</a:t>
            </a:r>
            <a:endParaRPr lang="en-US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E913DD-F1B2-435D-9E49-7843951423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021"/>
          <a:stretch/>
        </p:blipFill>
        <p:spPr>
          <a:xfrm>
            <a:off x="2428758" y="4465698"/>
            <a:ext cx="2233167" cy="23233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700D1-CADB-4F0D-B735-60DBC0889904}"/>
              </a:ext>
            </a:extLst>
          </p:cNvPr>
          <p:cNvSpPr txBox="1"/>
          <p:nvPr/>
        </p:nvSpPr>
        <p:spPr>
          <a:xfrm>
            <a:off x="2444485" y="6419734"/>
            <a:ext cx="102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Кашалот</a:t>
            </a:r>
            <a:endParaRPr lang="en-US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082809-6F9B-47A0-8A2C-12752446F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021"/>
          <a:stretch/>
        </p:blipFill>
        <p:spPr>
          <a:xfrm>
            <a:off x="4805399" y="4465698"/>
            <a:ext cx="2277784" cy="23233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AD8019-2E4B-4A47-B8D9-875AC9D61C44}"/>
              </a:ext>
            </a:extLst>
          </p:cNvPr>
          <p:cNvSpPr txBox="1"/>
          <p:nvPr/>
        </p:nvSpPr>
        <p:spPr>
          <a:xfrm>
            <a:off x="4805399" y="4466027"/>
            <a:ext cx="98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Касатка </a:t>
            </a:r>
            <a:endParaRPr lang="en-US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54C1E2-45C5-4458-B2F1-26C05762B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021"/>
          <a:stretch/>
        </p:blipFill>
        <p:spPr>
          <a:xfrm>
            <a:off x="7226656" y="4465698"/>
            <a:ext cx="2320311" cy="23498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9D90AF-04A8-49D0-A124-D92D59C535C7}"/>
              </a:ext>
            </a:extLst>
          </p:cNvPr>
          <p:cNvSpPr txBox="1"/>
          <p:nvPr/>
        </p:nvSpPr>
        <p:spPr>
          <a:xfrm flipH="1">
            <a:off x="7364818" y="6405143"/>
            <a:ext cx="17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Морской лев</a:t>
            </a:r>
            <a:endParaRPr lang="en-US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E6F33A7-0E30-4213-983E-B9C3A482B8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021"/>
          <a:stretch/>
        </p:blipFill>
        <p:spPr>
          <a:xfrm>
            <a:off x="9690441" y="4451756"/>
            <a:ext cx="2320311" cy="23233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224299-1760-4522-A452-10643392CD46}"/>
              </a:ext>
            </a:extLst>
          </p:cNvPr>
          <p:cNvSpPr txBox="1"/>
          <p:nvPr/>
        </p:nvSpPr>
        <p:spPr>
          <a:xfrm flipH="1">
            <a:off x="10376254" y="6405143"/>
            <a:ext cx="220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Морской слон</a:t>
            </a:r>
            <a:endParaRPr lang="en-US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3A43AD-60EE-46A6-9242-0C5EF33483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021"/>
          <a:stretch/>
        </p:blipFill>
        <p:spPr>
          <a:xfrm>
            <a:off x="9828587" y="901358"/>
            <a:ext cx="2320311" cy="21327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6E2F6A-AE70-41AC-B5B6-103058F71149}"/>
              </a:ext>
            </a:extLst>
          </p:cNvPr>
          <p:cNvSpPr txBox="1"/>
          <p:nvPr/>
        </p:nvSpPr>
        <p:spPr>
          <a:xfrm>
            <a:off x="9928626" y="867283"/>
            <a:ext cx="188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Тюлень Уэдделла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F80C11-6F5F-4976-AF92-54D648DF567C}"/>
              </a:ext>
            </a:extLst>
          </p:cNvPr>
          <p:cNvSpPr txBox="1"/>
          <p:nvPr/>
        </p:nvSpPr>
        <p:spPr>
          <a:xfrm>
            <a:off x="4861762" y="3190002"/>
            <a:ext cx="7148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берегам Антарктиды гнездятся буревестники, серые чайки, или поморники. Питаются они рыбой или мелкими морскими животными.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E0CB26-724E-45C5-97C7-871769510DFE}"/>
              </a:ext>
            </a:extLst>
          </p:cNvPr>
          <p:cNvSpPr txBox="1"/>
          <p:nvPr/>
        </p:nvSpPr>
        <p:spPr>
          <a:xfrm>
            <a:off x="166256" y="25212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крупные моря, названные в честь исследователей, омывают территорию Антарктиды?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Беллинсгаузена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Берингово море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Росса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Бофорта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52DD-1385-4BB0-92F2-9E8D8F15C4BC}"/>
              </a:ext>
            </a:extLst>
          </p:cNvPr>
          <p:cNvSpPr txBox="1"/>
          <p:nvPr/>
        </p:nvSpPr>
        <p:spPr>
          <a:xfrm>
            <a:off x="6109855" y="34445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 процентов солнечной радиации отражается от ледникового покрова Антарктиды и уходит обратно в атмосферу?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60  %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80  %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90  %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A448F-4A6F-47CF-9352-5A0B882DF81D}"/>
              </a:ext>
            </a:extLst>
          </p:cNvPr>
          <p:cNvSpPr txBox="1"/>
          <p:nvPr/>
        </p:nvSpPr>
        <p:spPr>
          <a:xfrm>
            <a:off x="360219" y="4020557"/>
            <a:ext cx="6276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 — это самый _____ материк.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влажный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сухой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F0162-2152-453C-9536-9D51627FD9B2}"/>
              </a:ext>
            </a:extLst>
          </p:cNvPr>
          <p:cNvSpPr txBox="1"/>
          <p:nvPr/>
        </p:nvSpPr>
        <p:spPr>
          <a:xfrm>
            <a:off x="6096000" y="4020557"/>
            <a:ext cx="59990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каких полушариях расположена территория Антарктиды?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Северном и Восточном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Северном и Южном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Южном и Восточном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C02EF-A1AF-43C6-B8C2-5A518083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64" y="1033272"/>
            <a:ext cx="4057129" cy="565327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2234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99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76200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6325720"/>
              </p:ext>
            </p:extLst>
          </p:nvPr>
        </p:nvGraphicFramePr>
        <p:xfrm>
          <a:off x="665748" y="785096"/>
          <a:ext cx="7263816" cy="590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60370" y="17610"/>
            <a:ext cx="8116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ПОЗНАКОМИМСЯ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" y="2793913"/>
            <a:ext cx="1391623" cy="2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E0CB26-724E-45C5-97C7-871769510DFE}"/>
              </a:ext>
            </a:extLst>
          </p:cNvPr>
          <p:cNvSpPr txBox="1"/>
          <p:nvPr/>
        </p:nvSpPr>
        <p:spPr>
          <a:xfrm>
            <a:off x="166256" y="25212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Какие крупные моря, названные в честь исследователей, омывают территорию Антарктиды?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(Несколько вариантов ответа.)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Беллинсгаузена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Берингово море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Росса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море Бофорта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52DD-1385-4BB0-92F2-9E8D8F15C4BC}"/>
              </a:ext>
            </a:extLst>
          </p:cNvPr>
          <p:cNvSpPr txBox="1"/>
          <p:nvPr/>
        </p:nvSpPr>
        <p:spPr>
          <a:xfrm>
            <a:off x="6109855" y="34445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Сколько процентов солнечной радиации отражается от ледникового покрова Антарктиды и уходит обратно в атмосферу?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60  %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80  %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90  %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A448F-4A6F-47CF-9352-5A0B882DF81D}"/>
              </a:ext>
            </a:extLst>
          </p:cNvPr>
          <p:cNvSpPr txBox="1"/>
          <p:nvPr/>
        </p:nvSpPr>
        <p:spPr>
          <a:xfrm>
            <a:off x="360219" y="4020557"/>
            <a:ext cx="6276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Антарктида — это самый _____ материк.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влажный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сухой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F0162-2152-453C-9536-9D51627FD9B2}"/>
              </a:ext>
            </a:extLst>
          </p:cNvPr>
          <p:cNvSpPr txBox="1"/>
          <p:nvPr/>
        </p:nvSpPr>
        <p:spPr>
          <a:xfrm>
            <a:off x="6096000" y="4020557"/>
            <a:ext cx="59990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каких полушариях расположена территория Антарктиды?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Северном и Восточном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Северном и Южном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Южном и Восточном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6502" y="226705"/>
            <a:ext cx="5427570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87563" y="603895"/>
            <a:ext cx="8304438" cy="6006682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1. </a:t>
            </a:r>
            <a:r>
              <a:rPr lang="ru-RU" sz="3200" b="1" dirty="0">
                <a:solidFill>
                  <a:srgbClr val="00A650"/>
                </a:solidFill>
                <a:latin typeface="Arial"/>
                <a:cs typeface="Arial"/>
              </a:rPr>
              <a:t>Прочитать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§ 36-37. 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географическое положение, история изученности, геологическое строение, полезные ископаемые и рельеф. Климат и органический мир Австралии.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Выполнить  </a:t>
            </a:r>
          </a:p>
          <a:p>
            <a:pPr marL="26841" marR="10735">
              <a:spcBef>
                <a:spcPts val="360"/>
              </a:spcBef>
            </a:pP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Практические задания  стр. 86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435265" y="5227777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790316"/>
              </p:ext>
            </p:extLst>
          </p:nvPr>
        </p:nvGraphicFramePr>
        <p:xfrm>
          <a:off x="210055" y="2277534"/>
          <a:ext cx="11771890" cy="26800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13503866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684729269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477659402"/>
                    </a:ext>
                  </a:extLst>
                </a:gridCol>
              </a:tblGrid>
              <a:tr h="10110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Реки Африки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устье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питание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Хозяйственное значение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Реки Африки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особенности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C45A6-4D9F-44EA-B168-591C5BB807BB}"/>
              </a:ext>
            </a:extLst>
          </p:cNvPr>
          <p:cNvSpPr txBox="1"/>
          <p:nvPr/>
        </p:nvSpPr>
        <p:spPr>
          <a:xfrm>
            <a:off x="138546" y="1011568"/>
            <a:ext cx="4814020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материк, поверхность которого скрыта под мощной толщей покровных ледников </a:t>
            </a:r>
            <a:endParaRPr lang="en-US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9CA41-B787-42B6-8170-9C4E6E73C2E3}"/>
              </a:ext>
            </a:extLst>
          </p:cNvPr>
          <p:cNvSpPr txBox="1"/>
          <p:nvPr/>
        </p:nvSpPr>
        <p:spPr>
          <a:xfrm>
            <a:off x="138546" y="2116030"/>
            <a:ext cx="4814020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самый холодный  и имеющий наибольшую среднюю высоту (2040) материк Земли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77DF0-74DF-4AB9-8980-7BED8709709E}"/>
              </a:ext>
            </a:extLst>
          </p:cNvPr>
          <p:cNvSpPr txBox="1"/>
          <p:nvPr/>
        </p:nvSpPr>
        <p:spPr>
          <a:xfrm>
            <a:off x="138546" y="3282048"/>
            <a:ext cx="4814020" cy="707886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единственный крупный полуостров - Антарктический</a:t>
            </a:r>
            <a:endParaRPr lang="en-US" sz="20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5F9AE-5C5A-4844-B376-D4C5BF902A97}"/>
              </a:ext>
            </a:extLst>
          </p:cNvPr>
          <p:cNvSpPr txBox="1"/>
          <p:nvPr/>
        </p:nvSpPr>
        <p:spPr>
          <a:xfrm>
            <a:off x="138546" y="4140289"/>
            <a:ext cx="4814020" cy="132343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Восход и закат солнца наблюдается один раз в году,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полярный день и ночь длятся ровно полгода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2C0DB5-CD11-42DF-8546-5AE80A482063}"/>
              </a:ext>
            </a:extLst>
          </p:cNvPr>
          <p:cNvSpPr txBox="1"/>
          <p:nvPr/>
        </p:nvSpPr>
        <p:spPr>
          <a:xfrm>
            <a:off x="138546" y="5520093"/>
            <a:ext cx="4814020" cy="132343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принадлежит ни одному  из государств мира. Это материк – объект международных научных исследований</a:t>
            </a:r>
            <a:endParaRPr lang="en-US" sz="20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F20E6D-A10C-4D9F-9D24-9E8B3B2B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91" y="1011568"/>
            <a:ext cx="6899563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1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8" y="-199532"/>
            <a:ext cx="12176942" cy="100231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779B77-BF5A-46F8-858D-B7D54951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73" y="4026347"/>
            <a:ext cx="3020290" cy="2696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B9DAA8-BE25-4B9C-B604-41829B9F5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" t="1616" r="979" b="2222"/>
          <a:stretch/>
        </p:blipFill>
        <p:spPr>
          <a:xfrm>
            <a:off x="6414654" y="1178418"/>
            <a:ext cx="5635336" cy="55442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26973A-C392-452E-9EA4-C307324B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10" y="4026347"/>
            <a:ext cx="3058390" cy="269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A9C6F0-24B0-4E1A-981C-4BD7C3CF0181}"/>
              </a:ext>
            </a:extLst>
          </p:cNvPr>
          <p:cNvSpPr txBox="1"/>
          <p:nvPr/>
        </p:nvSpPr>
        <p:spPr>
          <a:xfrm>
            <a:off x="72737" y="1109927"/>
            <a:ext cx="634191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«Антарктика» происходит от греческих слов и означает область, противоположную Арктике, от др.-греч. </a:t>
            </a:r>
            <a:r>
              <a:rPr lang="ru-RU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ἀντί</a:t>
            </a:r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</a:t>
            </a:r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против и (</a:t>
            </a:r>
            <a:r>
              <a:rPr lang="ru-RU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arktikos</a:t>
            </a:r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северный (</a:t>
            </a:r>
            <a:r>
              <a:rPr lang="ru-RU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ἄρκτος</a:t>
            </a:r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arctos</a:t>
            </a:r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медведь, по созвездию Большая Медведица)</a:t>
            </a:r>
            <a:endParaRPr lang="en-US" sz="25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Географическое положение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5469E6-A080-49D4-84F8-1EB27E1D0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45" y="1011569"/>
            <a:ext cx="6276108" cy="5721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6BD09-5586-468C-9146-B021F4E7181F}"/>
              </a:ext>
            </a:extLst>
          </p:cNvPr>
          <p:cNvSpPr txBox="1"/>
          <p:nvPr/>
        </p:nvSpPr>
        <p:spPr>
          <a:xfrm>
            <a:off x="138546" y="1011569"/>
            <a:ext cx="563879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 омывается водами всех океанов, кроме Северного Ледовитого. Ближе всего к Антарктиде находится Южная Америка (около  1000  км). Береговая линия материка слабо изрезана. Моря неглубоко вдаются в континент. Наиболее крупные из них: Росса, Уэдделла, Беллинсгаузена, Амундсена, названные в честь исследователей Антарктиды.</a:t>
            </a:r>
            <a:endParaRPr lang="en-US" sz="28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исследования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6BD09-5586-468C-9146-B021F4E7181F}"/>
              </a:ext>
            </a:extLst>
          </p:cNvPr>
          <p:cNvSpPr txBox="1"/>
          <p:nvPr/>
        </p:nvSpPr>
        <p:spPr>
          <a:xfrm>
            <a:off x="152404" y="1311095"/>
            <a:ext cx="54725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Честь открытия континента принадлежит русским морякам — первой русской антарктической экспедиции 1819-1821 гг.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шлюпах “Восток” и “Мирный”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командованием </a:t>
            </a:r>
          </a:p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Ф.Ф. Беллинсгаузена </a:t>
            </a:r>
          </a:p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М.П. Лазарева.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Непосредственное открытие побережья Антарктиды произошло </a:t>
            </a:r>
          </a:p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января 1820 года.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1CC6D-2D7C-4501-9CEB-CD6CE5E7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09" y="1311095"/>
            <a:ext cx="5472542" cy="49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исследования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6BD09-5586-468C-9146-B021F4E7181F}"/>
              </a:ext>
            </a:extLst>
          </p:cNvPr>
          <p:cNvSpPr txBox="1"/>
          <p:nvPr/>
        </p:nvSpPr>
        <p:spPr>
          <a:xfrm>
            <a:off x="138548" y="1128532"/>
            <a:ext cx="6580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7372D4-74DB-4A8C-80E0-BDAF766C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235" y="977047"/>
            <a:ext cx="2646217" cy="23484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3857E5-AF3E-4A61-8D30-6B18E191D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t="3803" r="4039" b="2163"/>
          <a:stretch/>
        </p:blipFill>
        <p:spPr>
          <a:xfrm>
            <a:off x="5562800" y="3500438"/>
            <a:ext cx="2864628" cy="31370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9B005D-0D10-4803-9D49-100E9504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" t="456" r="1221" b="2066"/>
          <a:stretch/>
        </p:blipFill>
        <p:spPr>
          <a:xfrm>
            <a:off x="138549" y="977047"/>
            <a:ext cx="5306287" cy="57562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7B0A41-EA52-4E7B-AE5D-E2CF6232F910}"/>
              </a:ext>
            </a:extLst>
          </p:cNvPr>
          <p:cNvSpPr txBox="1"/>
          <p:nvPr/>
        </p:nvSpPr>
        <p:spPr>
          <a:xfrm>
            <a:off x="5444836" y="977048"/>
            <a:ext cx="396239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lain" startAt="19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октября  1911  года  </a:t>
            </a: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5  человек во главе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 Амундсеном отправились к Южному полюсу на четырёх собачьих упряжках.  14  декабря экспедиция достигла Южного полюса, проделав путь в  1500  км, водрузила флаг Норвегии.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D93EE-7696-47EC-BF59-55062712F918}"/>
              </a:ext>
            </a:extLst>
          </p:cNvPr>
          <p:cNvSpPr txBox="1"/>
          <p:nvPr/>
        </p:nvSpPr>
        <p:spPr>
          <a:xfrm>
            <a:off x="8427428" y="3532546"/>
            <a:ext cx="376823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Состав экспедиции: Оскар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Вистинг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Хелмер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Хансен,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Сверре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Хассель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Олаф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Бьоланд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Руаль Амундсен- </a:t>
            </a:r>
            <a:r>
              <a:rPr lang="ru-RU" sz="20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2000" b="0" i="0" dirty="0">
                <a:effectLst/>
                <a:latin typeface="Open Sans"/>
              </a:rPr>
              <a:t>норвежский полярный путешественник и рекордсмен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. Весь поход на дистанцию  3000  км при постоянной температуре свыше  −40°  и сильных ветрах занял  99  дней.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A22CC8-B6A5-42E7-9447-AE4CE0171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11" y="4677389"/>
            <a:ext cx="1371067" cy="19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исследования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6BD09-5586-468C-9146-B021F4E7181F}"/>
              </a:ext>
            </a:extLst>
          </p:cNvPr>
          <p:cNvSpPr txBox="1"/>
          <p:nvPr/>
        </p:nvSpPr>
        <p:spPr>
          <a:xfrm>
            <a:off x="138548" y="1128532"/>
            <a:ext cx="6580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6557A3-A607-42A8-B048-004AAE13C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3" r="12862" b="5546"/>
          <a:stretch/>
        </p:blipFill>
        <p:spPr>
          <a:xfrm>
            <a:off x="9130147" y="4099206"/>
            <a:ext cx="2798617" cy="25232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698F18-A4F5-4C45-8C62-B663B083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2" y="4099204"/>
            <a:ext cx="3366649" cy="25232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E9DAFA-A854-43E7-B27B-1F17224A5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" t="1480" r="1470" b="1004"/>
          <a:stretch/>
        </p:blipFill>
        <p:spPr>
          <a:xfrm>
            <a:off x="263236" y="1004469"/>
            <a:ext cx="5112327" cy="5618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4AD59-47EF-44D2-A4EC-30F3AB073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36" y="4142510"/>
            <a:ext cx="1620982" cy="1967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D974D-A234-40E7-B76B-4288F1835FA3}"/>
              </a:ext>
            </a:extLst>
          </p:cNvPr>
          <p:cNvSpPr txBox="1"/>
          <p:nvPr/>
        </p:nvSpPr>
        <p:spPr>
          <a:xfrm>
            <a:off x="5611093" y="100446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второй экспедиции Роберт Скотт -  капитан королевского флота Великобритании вместе с ещё четырьмя участниками похода достиг Южного полюса  17  января  1912  года, но обнаружил, что их на несколько недель опередила норвежская экспедиция Руаля Амундсена. Роберт Скотт и его товарищи погибли на обратном пути от холода, голода и физического истощения.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8497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исследования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6BD09-5586-468C-9146-B021F4E7181F}"/>
              </a:ext>
            </a:extLst>
          </p:cNvPr>
          <p:cNvSpPr txBox="1"/>
          <p:nvPr/>
        </p:nvSpPr>
        <p:spPr>
          <a:xfrm>
            <a:off x="138548" y="1128532"/>
            <a:ext cx="6580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32406-0861-4857-A9E5-4C55CC8D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9" y="990600"/>
            <a:ext cx="7024252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09844C-53A8-423C-AD19-1CA49F360707}"/>
              </a:ext>
            </a:extLst>
          </p:cNvPr>
          <p:cNvSpPr txBox="1"/>
          <p:nvPr/>
        </p:nvSpPr>
        <p:spPr>
          <a:xfrm>
            <a:off x="7467600" y="3848100"/>
            <a:ext cx="458585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  1959  года в Антарктиде появились постоянные научные станции. Они принадлежали различным государствам, из-за чего Антарктиду называют «материком мира».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CFAEB-BECB-4794-BCF1-34DFE92135FD}"/>
              </a:ext>
            </a:extLst>
          </p:cNvPr>
          <p:cNvSpPr txBox="1"/>
          <p:nvPr/>
        </p:nvSpPr>
        <p:spPr>
          <a:xfrm>
            <a:off x="7334250" y="990600"/>
            <a:ext cx="47192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Широкомасштабное изучение Антарктиды  началось  с исследований в рамках Международного геофизического года (1957-1958). В 1959 году 11 государств подписали «Договор об Антарктиде».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1175</Words>
  <Application>Microsoft Office PowerPoint</Application>
  <PresentationFormat>Широкоэкранный</PresentationFormat>
  <Paragraphs>142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Open Sans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Геологическое строение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911</cp:revision>
  <dcterms:created xsi:type="dcterms:W3CDTF">2020-04-09T12:18:10Z</dcterms:created>
  <dcterms:modified xsi:type="dcterms:W3CDTF">2020-12-02T21:14:00Z</dcterms:modified>
</cp:coreProperties>
</file>