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05" r:id="rId2"/>
    <p:sldId id="374" r:id="rId3"/>
    <p:sldId id="416" r:id="rId4"/>
    <p:sldId id="377" r:id="rId5"/>
    <p:sldId id="404" r:id="rId6"/>
    <p:sldId id="417" r:id="rId7"/>
    <p:sldId id="392" r:id="rId8"/>
    <p:sldId id="348" r:id="rId9"/>
    <p:sldId id="407" r:id="rId10"/>
    <p:sldId id="418" r:id="rId11"/>
    <p:sldId id="385" r:id="rId12"/>
    <p:sldId id="419" r:id="rId13"/>
    <p:sldId id="410" r:id="rId14"/>
    <p:sldId id="421" r:id="rId15"/>
    <p:sldId id="422" r:id="rId16"/>
    <p:sldId id="423" r:id="rId17"/>
    <p:sldId id="420" r:id="rId18"/>
    <p:sldId id="386" r:id="rId19"/>
    <p:sldId id="40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5"/>
            <p14:sldId id="374"/>
            <p14:sldId id="416"/>
            <p14:sldId id="377"/>
            <p14:sldId id="404"/>
            <p14:sldId id="417"/>
            <p14:sldId id="392"/>
            <p14:sldId id="348"/>
            <p14:sldId id="407"/>
            <p14:sldId id="418"/>
            <p14:sldId id="385"/>
            <p14:sldId id="419"/>
            <p14:sldId id="410"/>
            <p14:sldId id="421"/>
            <p14:sldId id="422"/>
            <p14:sldId id="423"/>
            <p14:sldId id="420"/>
            <p14:sldId id="386"/>
            <p14:sldId id="4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19C139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258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64AF85-62B9-448E-BC21-0B9E3CB4A0F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E65F9F-7F4F-48BC-A34F-1F67AE1E4937}">
      <dgm:prSet phldrT="[Текст]" custT="1"/>
      <dgm:spPr/>
      <dgm:t>
        <a:bodyPr/>
        <a:lstStyle/>
        <a:p>
          <a:r>
            <a:rPr lang="ru-RU" sz="2800" b="1" i="1" dirty="0">
              <a:latin typeface="Arial" panose="020B0604020202020204" pitchFamily="34" charset="0"/>
              <a:cs typeface="Arial" panose="020B0604020202020204" pitchFamily="34" charset="0"/>
            </a:rPr>
            <a:t>Северную Африку</a:t>
          </a:r>
          <a:endParaRPr lang="en-US" sz="28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90256A-E516-4E63-BB89-E2821EE18B5E}" type="parTrans" cxnId="{53EE79A6-6F42-411A-A6FA-49C60345D004}">
      <dgm:prSet/>
      <dgm:spPr/>
      <dgm:t>
        <a:bodyPr/>
        <a:lstStyle/>
        <a:p>
          <a:endParaRPr lang="en-US"/>
        </a:p>
      </dgm:t>
    </dgm:pt>
    <dgm:pt modelId="{72FEEB51-3D60-42C0-B707-21763223C1A6}" type="sibTrans" cxnId="{53EE79A6-6F42-411A-A6FA-49C60345D004}">
      <dgm:prSet/>
      <dgm:spPr/>
      <dgm:t>
        <a:bodyPr/>
        <a:lstStyle/>
        <a:p>
          <a:endParaRPr lang="en-US"/>
        </a:p>
      </dgm:t>
    </dgm:pt>
    <dgm:pt modelId="{312DA7E9-85A9-4C0C-AB69-A014595FE959}">
      <dgm:prSet phldrT="[Текст]" custT="1"/>
      <dgm:spPr/>
      <dgm:t>
        <a:bodyPr/>
        <a:lstStyle/>
        <a:p>
          <a:r>
            <a:rPr lang="ru-RU" sz="2800" b="1" i="1" dirty="0">
              <a:latin typeface="Arial" panose="020B0604020202020204" pitchFamily="34" charset="0"/>
              <a:cs typeface="Arial" panose="020B0604020202020204" pitchFamily="34" charset="0"/>
            </a:rPr>
            <a:t>Центральную Африку</a:t>
          </a:r>
          <a:endParaRPr lang="en-US" sz="28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CA5506-4B01-438C-B849-C8EFE2E0C400}" type="parTrans" cxnId="{4F68756E-2EED-4977-AC16-FD08463EDCAE}">
      <dgm:prSet/>
      <dgm:spPr/>
      <dgm:t>
        <a:bodyPr/>
        <a:lstStyle/>
        <a:p>
          <a:endParaRPr lang="en-US"/>
        </a:p>
      </dgm:t>
    </dgm:pt>
    <dgm:pt modelId="{E0AB52B8-110F-4F95-8D6B-9AA67BE81423}" type="sibTrans" cxnId="{4F68756E-2EED-4977-AC16-FD08463EDCAE}">
      <dgm:prSet/>
      <dgm:spPr/>
      <dgm:t>
        <a:bodyPr/>
        <a:lstStyle/>
        <a:p>
          <a:endParaRPr lang="en-US"/>
        </a:p>
      </dgm:t>
    </dgm:pt>
    <dgm:pt modelId="{6016220B-D3A9-4BA0-B86C-AA84327A9E51}">
      <dgm:prSet phldrT="[Текст]" custT="1"/>
      <dgm:spPr/>
      <dgm:t>
        <a:bodyPr/>
        <a:lstStyle/>
        <a:p>
          <a:r>
            <a:rPr lang="ru-RU" sz="2800" b="1" i="1" dirty="0">
              <a:latin typeface="Arial" panose="020B0604020202020204" pitchFamily="34" charset="0"/>
              <a:cs typeface="Arial" panose="020B0604020202020204" pitchFamily="34" charset="0"/>
            </a:rPr>
            <a:t>Восточную Африку</a:t>
          </a:r>
          <a:endParaRPr lang="en-US" sz="28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9B42D3-E751-4BB0-A515-06C9D39F5A56}" type="parTrans" cxnId="{5D03F77D-86E4-415D-BBE0-5B63E1E65C14}">
      <dgm:prSet/>
      <dgm:spPr/>
      <dgm:t>
        <a:bodyPr/>
        <a:lstStyle/>
        <a:p>
          <a:endParaRPr lang="en-US"/>
        </a:p>
      </dgm:t>
    </dgm:pt>
    <dgm:pt modelId="{1550F4A0-F8DF-42A1-A953-490FBFA70867}" type="sibTrans" cxnId="{5D03F77D-86E4-415D-BBE0-5B63E1E65C14}">
      <dgm:prSet/>
      <dgm:spPr/>
      <dgm:t>
        <a:bodyPr/>
        <a:lstStyle/>
        <a:p>
          <a:endParaRPr lang="en-US"/>
        </a:p>
      </dgm:t>
    </dgm:pt>
    <dgm:pt modelId="{C7394A92-8B50-44C1-A530-0D9A7290A3B5}">
      <dgm:prSet phldrT="[Текст]" custT="1"/>
      <dgm:spPr/>
      <dgm:t>
        <a:bodyPr/>
        <a:lstStyle/>
        <a:p>
          <a:r>
            <a:rPr lang="ru-RU" sz="2800" b="1" i="1" dirty="0">
              <a:latin typeface="Arial" panose="020B0604020202020204" pitchFamily="34" charset="0"/>
              <a:cs typeface="Arial" panose="020B0604020202020204" pitchFamily="34" charset="0"/>
            </a:rPr>
            <a:t>Южную Африку</a:t>
          </a:r>
          <a:endParaRPr lang="en-US" sz="28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EDCFCB-C1F1-4E21-87DC-1CC86D681E11}" type="parTrans" cxnId="{39D748EA-C5D7-42BA-ABA4-EDFF302F9E61}">
      <dgm:prSet/>
      <dgm:spPr/>
      <dgm:t>
        <a:bodyPr/>
        <a:lstStyle/>
        <a:p>
          <a:endParaRPr lang="en-US"/>
        </a:p>
      </dgm:t>
    </dgm:pt>
    <dgm:pt modelId="{8C866F96-C076-4519-ABD6-0075A9046128}" type="sibTrans" cxnId="{39D748EA-C5D7-42BA-ABA4-EDFF302F9E61}">
      <dgm:prSet/>
      <dgm:spPr/>
      <dgm:t>
        <a:bodyPr/>
        <a:lstStyle/>
        <a:p>
          <a:endParaRPr lang="en-US"/>
        </a:p>
      </dgm:t>
    </dgm:pt>
    <dgm:pt modelId="{3176D43A-F693-475F-A12B-527FA8279E95}" type="pres">
      <dgm:prSet presAssocID="{5564AF85-62B9-448E-BC21-0B9E3CB4A0F0}" presName="Name0" presStyleCnt="0">
        <dgm:presLayoutVars>
          <dgm:dir/>
          <dgm:resizeHandles val="exact"/>
        </dgm:presLayoutVars>
      </dgm:prSet>
      <dgm:spPr/>
    </dgm:pt>
    <dgm:pt modelId="{6D6235CB-1173-4507-B9F4-455C2EE00CE8}" type="pres">
      <dgm:prSet presAssocID="{7CE65F9F-7F4F-48BC-A34F-1F67AE1E4937}" presName="compNode" presStyleCnt="0"/>
      <dgm:spPr/>
    </dgm:pt>
    <dgm:pt modelId="{F355811D-70AC-495D-9DC9-023040967EA1}" type="pres">
      <dgm:prSet presAssocID="{7CE65F9F-7F4F-48BC-A34F-1F67AE1E4937}" presName="pictRect" presStyleLbl="node1" presStyleIdx="0" presStyleCnt="4" custScaleY="135266" custLinFactNeighborX="3451" custLinFactNeighborY="-30771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6676866A-EEAE-4B5A-88CA-8E76DAEF0ABF}" type="pres">
      <dgm:prSet presAssocID="{7CE65F9F-7F4F-48BC-A34F-1F67AE1E4937}" presName="textRect" presStyleLbl="revTx" presStyleIdx="0" presStyleCnt="4">
        <dgm:presLayoutVars>
          <dgm:bulletEnabled val="1"/>
        </dgm:presLayoutVars>
      </dgm:prSet>
      <dgm:spPr/>
    </dgm:pt>
    <dgm:pt modelId="{156999BF-78B3-418B-B706-7DD7591FC184}" type="pres">
      <dgm:prSet presAssocID="{72FEEB51-3D60-42C0-B707-21763223C1A6}" presName="sibTrans" presStyleLbl="sibTrans2D1" presStyleIdx="0" presStyleCnt="0"/>
      <dgm:spPr/>
    </dgm:pt>
    <dgm:pt modelId="{DD633739-8318-4AE2-982B-351802C43BDE}" type="pres">
      <dgm:prSet presAssocID="{312DA7E9-85A9-4C0C-AB69-A014595FE959}" presName="compNode" presStyleCnt="0"/>
      <dgm:spPr/>
    </dgm:pt>
    <dgm:pt modelId="{8DCBA99D-3F8A-4C56-8B53-A963BF3BA9C3}" type="pres">
      <dgm:prSet presAssocID="{312DA7E9-85A9-4C0C-AB69-A014595FE959}" presName="pictRect" presStyleLbl="node1" presStyleIdx="1" presStyleCnt="4" custScaleY="130708" custLinFactNeighborX="-1972" custLinFactNeighborY="-27909"/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873DAC44-E7D9-4988-8D40-25FA0A952CBD}" type="pres">
      <dgm:prSet presAssocID="{312DA7E9-85A9-4C0C-AB69-A014595FE959}" presName="textRect" presStyleLbl="revTx" presStyleIdx="1" presStyleCnt="4" custScaleX="113953" custLinFactNeighborX="-3756" custLinFactNeighborY="1372">
        <dgm:presLayoutVars>
          <dgm:bulletEnabled val="1"/>
        </dgm:presLayoutVars>
      </dgm:prSet>
      <dgm:spPr/>
    </dgm:pt>
    <dgm:pt modelId="{A07DC9F4-5352-4A67-BF13-110666931EEE}" type="pres">
      <dgm:prSet presAssocID="{E0AB52B8-110F-4F95-8D6B-9AA67BE81423}" presName="sibTrans" presStyleLbl="sibTrans2D1" presStyleIdx="0" presStyleCnt="0"/>
      <dgm:spPr/>
    </dgm:pt>
    <dgm:pt modelId="{72AA184F-6288-4B07-BF4C-1D898D7E07F6}" type="pres">
      <dgm:prSet presAssocID="{6016220B-D3A9-4BA0-B86C-AA84327A9E51}" presName="compNode" presStyleCnt="0"/>
      <dgm:spPr/>
    </dgm:pt>
    <dgm:pt modelId="{85E20378-65C7-4699-ABA5-C8561740DC6C}" type="pres">
      <dgm:prSet presAssocID="{6016220B-D3A9-4BA0-B86C-AA84327A9E51}" presName="pictRect" presStyleLbl="node1" presStyleIdx="2" presStyleCnt="4" custScaleY="129536" custLinFactNeighborX="-6093" custLinFactNeighborY="-26454"/>
      <dgm:spPr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90C71DEC-68BF-4128-9933-DEEF3D083594}" type="pres">
      <dgm:prSet presAssocID="{6016220B-D3A9-4BA0-B86C-AA84327A9E51}" presName="textRect" presStyleLbl="revTx" presStyleIdx="2" presStyleCnt="4">
        <dgm:presLayoutVars>
          <dgm:bulletEnabled val="1"/>
        </dgm:presLayoutVars>
      </dgm:prSet>
      <dgm:spPr/>
    </dgm:pt>
    <dgm:pt modelId="{13A5809C-854F-4082-9BC2-489A34206ECF}" type="pres">
      <dgm:prSet presAssocID="{1550F4A0-F8DF-42A1-A953-490FBFA70867}" presName="sibTrans" presStyleLbl="sibTrans2D1" presStyleIdx="0" presStyleCnt="0"/>
      <dgm:spPr/>
    </dgm:pt>
    <dgm:pt modelId="{E81FA28E-8700-4881-88BF-3F3D167C3AEE}" type="pres">
      <dgm:prSet presAssocID="{C7394A92-8B50-44C1-A530-0D9A7290A3B5}" presName="compNode" presStyleCnt="0"/>
      <dgm:spPr/>
    </dgm:pt>
    <dgm:pt modelId="{3AA539D3-D4CE-46B0-BEDA-9AD713789597}" type="pres">
      <dgm:prSet presAssocID="{C7394A92-8B50-44C1-A530-0D9A7290A3B5}" presName="pictRect" presStyleLbl="node1" presStyleIdx="3" presStyleCnt="4" custScaleY="128690" custLinFactNeighborX="-3976" custLinFactNeighborY="-26454"/>
      <dgm:spPr>
        <a:blipFill rotWithShape="1">
          <a:blip xmlns:r="http://schemas.openxmlformats.org/officeDocument/2006/relationships" r:embed="rId4"/>
          <a:srcRect/>
          <a:stretch>
            <a:fillRect l="-11000" r="-11000"/>
          </a:stretch>
        </a:blipFill>
      </dgm:spPr>
    </dgm:pt>
    <dgm:pt modelId="{C98B7A2F-8CDA-42A8-83E9-4BD07C840236}" type="pres">
      <dgm:prSet presAssocID="{C7394A92-8B50-44C1-A530-0D9A7290A3B5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4458BC28-6F5B-4D91-88B5-623BF9CAA359}" type="presOf" srcId="{C7394A92-8B50-44C1-A530-0D9A7290A3B5}" destId="{C98B7A2F-8CDA-42A8-83E9-4BD07C840236}" srcOrd="0" destOrd="0" presId="urn:microsoft.com/office/officeart/2005/8/layout/pList1"/>
    <dgm:cxn modelId="{4F68756E-2EED-4977-AC16-FD08463EDCAE}" srcId="{5564AF85-62B9-448E-BC21-0B9E3CB4A0F0}" destId="{312DA7E9-85A9-4C0C-AB69-A014595FE959}" srcOrd="1" destOrd="0" parTransId="{76CA5506-4B01-438C-B849-C8EFE2E0C400}" sibTransId="{E0AB52B8-110F-4F95-8D6B-9AA67BE81423}"/>
    <dgm:cxn modelId="{88DDB773-C8DA-4E13-B736-F9529F656152}" type="presOf" srcId="{E0AB52B8-110F-4F95-8D6B-9AA67BE81423}" destId="{A07DC9F4-5352-4A67-BF13-110666931EEE}" srcOrd="0" destOrd="0" presId="urn:microsoft.com/office/officeart/2005/8/layout/pList1"/>
    <dgm:cxn modelId="{C5E5B158-86F0-4A3C-97E6-7CC469F83F26}" type="presOf" srcId="{6016220B-D3A9-4BA0-B86C-AA84327A9E51}" destId="{90C71DEC-68BF-4128-9933-DEEF3D083594}" srcOrd="0" destOrd="0" presId="urn:microsoft.com/office/officeart/2005/8/layout/pList1"/>
    <dgm:cxn modelId="{5D03F77D-86E4-415D-BBE0-5B63E1E65C14}" srcId="{5564AF85-62B9-448E-BC21-0B9E3CB4A0F0}" destId="{6016220B-D3A9-4BA0-B86C-AA84327A9E51}" srcOrd="2" destOrd="0" parTransId="{209B42D3-E751-4BB0-A515-06C9D39F5A56}" sibTransId="{1550F4A0-F8DF-42A1-A953-490FBFA70867}"/>
    <dgm:cxn modelId="{37720F94-17E8-4316-8178-C0B1758471FD}" type="presOf" srcId="{1550F4A0-F8DF-42A1-A953-490FBFA70867}" destId="{13A5809C-854F-4082-9BC2-489A34206ECF}" srcOrd="0" destOrd="0" presId="urn:microsoft.com/office/officeart/2005/8/layout/pList1"/>
    <dgm:cxn modelId="{A838FA95-93A3-4CC2-97CE-5F6AE9B5E4A0}" type="presOf" srcId="{7CE65F9F-7F4F-48BC-A34F-1F67AE1E4937}" destId="{6676866A-EEAE-4B5A-88CA-8E76DAEF0ABF}" srcOrd="0" destOrd="0" presId="urn:microsoft.com/office/officeart/2005/8/layout/pList1"/>
    <dgm:cxn modelId="{53EE79A6-6F42-411A-A6FA-49C60345D004}" srcId="{5564AF85-62B9-448E-BC21-0B9E3CB4A0F0}" destId="{7CE65F9F-7F4F-48BC-A34F-1F67AE1E4937}" srcOrd="0" destOrd="0" parTransId="{B690256A-E516-4E63-BB89-E2821EE18B5E}" sibTransId="{72FEEB51-3D60-42C0-B707-21763223C1A6}"/>
    <dgm:cxn modelId="{EB45DFD3-5823-4036-97D7-8C9EDCBD288C}" type="presOf" srcId="{312DA7E9-85A9-4C0C-AB69-A014595FE959}" destId="{873DAC44-E7D9-4988-8D40-25FA0A952CBD}" srcOrd="0" destOrd="0" presId="urn:microsoft.com/office/officeart/2005/8/layout/pList1"/>
    <dgm:cxn modelId="{39D748EA-C5D7-42BA-ABA4-EDFF302F9E61}" srcId="{5564AF85-62B9-448E-BC21-0B9E3CB4A0F0}" destId="{C7394A92-8B50-44C1-A530-0D9A7290A3B5}" srcOrd="3" destOrd="0" parTransId="{3AEDCFCB-C1F1-4E21-87DC-1CC86D681E11}" sibTransId="{8C866F96-C076-4519-ABD6-0075A9046128}"/>
    <dgm:cxn modelId="{BE9A1EF2-C26A-4ECC-ABCE-A7720EA428A2}" type="presOf" srcId="{72FEEB51-3D60-42C0-B707-21763223C1A6}" destId="{156999BF-78B3-418B-B706-7DD7591FC184}" srcOrd="0" destOrd="0" presId="urn:microsoft.com/office/officeart/2005/8/layout/pList1"/>
    <dgm:cxn modelId="{5CB8DEFF-6FAC-45B2-BC61-44DEED20E95A}" type="presOf" srcId="{5564AF85-62B9-448E-BC21-0B9E3CB4A0F0}" destId="{3176D43A-F693-475F-A12B-527FA8279E95}" srcOrd="0" destOrd="0" presId="urn:microsoft.com/office/officeart/2005/8/layout/pList1"/>
    <dgm:cxn modelId="{027CFC6B-049B-44D6-B328-DD853AFEF1F0}" type="presParOf" srcId="{3176D43A-F693-475F-A12B-527FA8279E95}" destId="{6D6235CB-1173-4507-B9F4-455C2EE00CE8}" srcOrd="0" destOrd="0" presId="urn:microsoft.com/office/officeart/2005/8/layout/pList1"/>
    <dgm:cxn modelId="{0D1A947C-F728-44B3-BB39-7DED30E05E20}" type="presParOf" srcId="{6D6235CB-1173-4507-B9F4-455C2EE00CE8}" destId="{F355811D-70AC-495D-9DC9-023040967EA1}" srcOrd="0" destOrd="0" presId="urn:microsoft.com/office/officeart/2005/8/layout/pList1"/>
    <dgm:cxn modelId="{2AAF185F-D487-4875-BDAF-03F4F51B1BC4}" type="presParOf" srcId="{6D6235CB-1173-4507-B9F4-455C2EE00CE8}" destId="{6676866A-EEAE-4B5A-88CA-8E76DAEF0ABF}" srcOrd="1" destOrd="0" presId="urn:microsoft.com/office/officeart/2005/8/layout/pList1"/>
    <dgm:cxn modelId="{493867A1-6880-4915-AF13-4F785CC5BA57}" type="presParOf" srcId="{3176D43A-F693-475F-A12B-527FA8279E95}" destId="{156999BF-78B3-418B-B706-7DD7591FC184}" srcOrd="1" destOrd="0" presId="urn:microsoft.com/office/officeart/2005/8/layout/pList1"/>
    <dgm:cxn modelId="{004891CE-5706-446D-905F-E00D7F11C598}" type="presParOf" srcId="{3176D43A-F693-475F-A12B-527FA8279E95}" destId="{DD633739-8318-4AE2-982B-351802C43BDE}" srcOrd="2" destOrd="0" presId="urn:microsoft.com/office/officeart/2005/8/layout/pList1"/>
    <dgm:cxn modelId="{84FAAC7B-0912-49EE-90DC-80658341FABB}" type="presParOf" srcId="{DD633739-8318-4AE2-982B-351802C43BDE}" destId="{8DCBA99D-3F8A-4C56-8B53-A963BF3BA9C3}" srcOrd="0" destOrd="0" presId="urn:microsoft.com/office/officeart/2005/8/layout/pList1"/>
    <dgm:cxn modelId="{1B38BF94-2A1C-4CA9-A4B1-A0FEE1F89ACB}" type="presParOf" srcId="{DD633739-8318-4AE2-982B-351802C43BDE}" destId="{873DAC44-E7D9-4988-8D40-25FA0A952CBD}" srcOrd="1" destOrd="0" presId="urn:microsoft.com/office/officeart/2005/8/layout/pList1"/>
    <dgm:cxn modelId="{DE0828CD-4766-4C5B-92CA-7487EC63251D}" type="presParOf" srcId="{3176D43A-F693-475F-A12B-527FA8279E95}" destId="{A07DC9F4-5352-4A67-BF13-110666931EEE}" srcOrd="3" destOrd="0" presId="urn:microsoft.com/office/officeart/2005/8/layout/pList1"/>
    <dgm:cxn modelId="{85432886-4625-453B-9243-FCCE02E18A0D}" type="presParOf" srcId="{3176D43A-F693-475F-A12B-527FA8279E95}" destId="{72AA184F-6288-4B07-BF4C-1D898D7E07F6}" srcOrd="4" destOrd="0" presId="urn:microsoft.com/office/officeart/2005/8/layout/pList1"/>
    <dgm:cxn modelId="{49FD0973-D291-405E-B565-B6716FA8988F}" type="presParOf" srcId="{72AA184F-6288-4B07-BF4C-1D898D7E07F6}" destId="{85E20378-65C7-4699-ABA5-C8561740DC6C}" srcOrd="0" destOrd="0" presId="urn:microsoft.com/office/officeart/2005/8/layout/pList1"/>
    <dgm:cxn modelId="{637B36A5-3CEE-46FD-A1B5-C6478B2B3E02}" type="presParOf" srcId="{72AA184F-6288-4B07-BF4C-1D898D7E07F6}" destId="{90C71DEC-68BF-4128-9933-DEEF3D083594}" srcOrd="1" destOrd="0" presId="urn:microsoft.com/office/officeart/2005/8/layout/pList1"/>
    <dgm:cxn modelId="{0A37C50A-5BF0-4A6C-9EBA-349FFC3EBAB7}" type="presParOf" srcId="{3176D43A-F693-475F-A12B-527FA8279E95}" destId="{13A5809C-854F-4082-9BC2-489A34206ECF}" srcOrd="5" destOrd="0" presId="urn:microsoft.com/office/officeart/2005/8/layout/pList1"/>
    <dgm:cxn modelId="{E0363D06-1CE9-4583-A3DF-7A263BF4D227}" type="presParOf" srcId="{3176D43A-F693-475F-A12B-527FA8279E95}" destId="{E81FA28E-8700-4881-88BF-3F3D167C3AEE}" srcOrd="6" destOrd="0" presId="urn:microsoft.com/office/officeart/2005/8/layout/pList1"/>
    <dgm:cxn modelId="{5D5B4AE1-0FA7-4513-A1EB-F1F77B4B8AE4}" type="presParOf" srcId="{E81FA28E-8700-4881-88BF-3F3D167C3AEE}" destId="{3AA539D3-D4CE-46B0-BEDA-9AD713789597}" srcOrd="0" destOrd="0" presId="urn:microsoft.com/office/officeart/2005/8/layout/pList1"/>
    <dgm:cxn modelId="{3B98BBE1-47BB-4344-903C-1BB8B9CAA6D5}" type="presParOf" srcId="{E81FA28E-8700-4881-88BF-3F3D167C3AEE}" destId="{C98B7A2F-8CDA-42A8-83E9-4BD07C84023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5811D-70AC-495D-9DC9-023040967EA1}">
      <dsp:nvSpPr>
        <dsp:cNvPr id="0" name=""/>
        <dsp:cNvSpPr/>
      </dsp:nvSpPr>
      <dsp:spPr>
        <a:xfrm>
          <a:off x="95985" y="619679"/>
          <a:ext cx="2603094" cy="2426038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6866A-EEAE-4B5A-88CA-8E76DAEF0ABF}">
      <dsp:nvSpPr>
        <dsp:cNvPr id="0" name=""/>
        <dsp:cNvSpPr/>
      </dsp:nvSpPr>
      <dsp:spPr>
        <a:xfrm>
          <a:off x="6152" y="3281352"/>
          <a:ext cx="2603094" cy="96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latin typeface="Arial" panose="020B0604020202020204" pitchFamily="34" charset="0"/>
              <a:cs typeface="Arial" panose="020B0604020202020204" pitchFamily="34" charset="0"/>
            </a:rPr>
            <a:t>Северную Африку</a:t>
          </a:r>
          <a:endParaRPr lang="en-US" sz="28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52" y="3281352"/>
        <a:ext cx="2603094" cy="965747"/>
      </dsp:txXfrm>
    </dsp:sp>
    <dsp:sp modelId="{8DCBA99D-3F8A-4C56-8B53-A963BF3BA9C3}">
      <dsp:nvSpPr>
        <dsp:cNvPr id="0" name=""/>
        <dsp:cNvSpPr/>
      </dsp:nvSpPr>
      <dsp:spPr>
        <a:xfrm>
          <a:off x="2999936" y="691447"/>
          <a:ext cx="2603094" cy="2344289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DAC44-E7D9-4988-8D40-25FA0A952CBD}">
      <dsp:nvSpPr>
        <dsp:cNvPr id="0" name=""/>
        <dsp:cNvSpPr/>
      </dsp:nvSpPr>
      <dsp:spPr>
        <a:xfrm>
          <a:off x="2771892" y="3274164"/>
          <a:ext cx="2966303" cy="96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latin typeface="Arial" panose="020B0604020202020204" pitchFamily="34" charset="0"/>
              <a:cs typeface="Arial" panose="020B0604020202020204" pitchFamily="34" charset="0"/>
            </a:rPr>
            <a:t>Центральную Африку</a:t>
          </a:r>
          <a:endParaRPr lang="en-US" sz="28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71892" y="3274164"/>
        <a:ext cx="2966303" cy="965747"/>
      </dsp:txXfrm>
    </dsp:sp>
    <dsp:sp modelId="{85E20378-65C7-4699-ABA5-C8561740DC6C}">
      <dsp:nvSpPr>
        <dsp:cNvPr id="0" name=""/>
        <dsp:cNvSpPr/>
      </dsp:nvSpPr>
      <dsp:spPr>
        <a:xfrm>
          <a:off x="5937781" y="722798"/>
          <a:ext cx="2603094" cy="2323269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71DEC-68BF-4128-9933-DEEF3D083594}">
      <dsp:nvSpPr>
        <dsp:cNvPr id="0" name=""/>
        <dsp:cNvSpPr/>
      </dsp:nvSpPr>
      <dsp:spPr>
        <a:xfrm>
          <a:off x="6096387" y="3255659"/>
          <a:ext cx="2603094" cy="96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latin typeface="Arial" panose="020B0604020202020204" pitchFamily="34" charset="0"/>
              <a:cs typeface="Arial" panose="020B0604020202020204" pitchFamily="34" charset="0"/>
            </a:rPr>
            <a:t>Восточную Африку</a:t>
          </a:r>
          <a:endParaRPr lang="en-US" sz="28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6387" y="3255659"/>
        <a:ext cx="2603094" cy="965747"/>
      </dsp:txXfrm>
    </dsp:sp>
    <dsp:sp modelId="{3AA539D3-D4CE-46B0-BEDA-9AD713789597}">
      <dsp:nvSpPr>
        <dsp:cNvPr id="0" name=""/>
        <dsp:cNvSpPr/>
      </dsp:nvSpPr>
      <dsp:spPr>
        <a:xfrm>
          <a:off x="8856401" y="726591"/>
          <a:ext cx="2603094" cy="2308096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B7A2F-8CDA-42A8-83E9-4BD07C840236}">
      <dsp:nvSpPr>
        <dsp:cNvPr id="0" name=""/>
        <dsp:cNvSpPr/>
      </dsp:nvSpPr>
      <dsp:spPr>
        <a:xfrm>
          <a:off x="8959900" y="3251866"/>
          <a:ext cx="2603094" cy="96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latin typeface="Arial" panose="020B0604020202020204" pitchFamily="34" charset="0"/>
              <a:cs typeface="Arial" panose="020B0604020202020204" pitchFamily="34" charset="0"/>
            </a:rPr>
            <a:t>Южную Африку</a:t>
          </a:r>
          <a:endParaRPr lang="en-US" sz="28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59900" y="3251866"/>
        <a:ext cx="2603094" cy="965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48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96981" y="-65395"/>
            <a:ext cx="12288982" cy="17840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297449" y="2157611"/>
            <a:ext cx="6969013" cy="3992438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 algn="ctr">
              <a:lnSpc>
                <a:spcPts val="4132"/>
              </a:lnSpc>
              <a:spcBef>
                <a:spcPts val="233"/>
              </a:spcBef>
            </a:pPr>
            <a:endParaRPr lang="en-US" sz="5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20" algn="ctr">
              <a:spcBef>
                <a:spcPts val="233"/>
              </a:spcBef>
            </a:pPr>
            <a:r>
              <a:rPr lang="ru-RU" sz="4400" b="1" dirty="0">
                <a:solidFill>
                  <a:srgbClr val="002060"/>
                </a:solidFill>
                <a:latin typeface="Arial"/>
                <a:cs typeface="Arial"/>
              </a:rPr>
              <a:t>Физико-географические страны. </a:t>
            </a:r>
          </a:p>
          <a:p>
            <a:pPr marL="38920" algn="ctr">
              <a:spcBef>
                <a:spcPts val="233"/>
              </a:spcBef>
            </a:pPr>
            <a:r>
              <a:rPr lang="ru-RU" sz="4400" b="1" dirty="0">
                <a:solidFill>
                  <a:srgbClr val="002060"/>
                </a:solidFill>
                <a:latin typeface="Arial"/>
                <a:cs typeface="Arial"/>
              </a:rPr>
              <a:t>Население материка и его воздействие на природу</a:t>
            </a:r>
            <a:endParaRPr lang="ru-RU" sz="115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06326" y="2817192"/>
            <a:ext cx="583428" cy="333285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1136" y="228231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1136" y="240627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842" y="252349"/>
            <a:ext cx="366432" cy="787798"/>
          </a:xfrm>
          <a:prstGeom prst="rect">
            <a:avLst/>
          </a:prstGeom>
        </p:spPr>
        <p:txBody>
          <a:bodyPr vert="horz" wrap="square" lIns="0" tIns="33554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1136" y="985050"/>
            <a:ext cx="1276470" cy="456636"/>
          </a:xfrm>
          <a:prstGeom prst="rect">
            <a:avLst/>
          </a:prstGeom>
        </p:spPr>
        <p:txBody>
          <a:bodyPr vert="horz" wrap="square" lIns="0" tIns="25500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167599" y="373557"/>
            <a:ext cx="6098864" cy="1139210"/>
          </a:xfrm>
          <a:prstGeom prst="rect">
            <a:avLst/>
          </a:prstGeom>
        </p:spPr>
        <p:txBody>
          <a:bodyPr vert="horz" wrap="square" lIns="0" tIns="30912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2" defTabSz="1935510">
              <a:spcBef>
                <a:spcPts val="241"/>
              </a:spcBef>
              <a:defRPr/>
            </a:pPr>
            <a:r>
              <a:rPr lang="ru-RU" sz="7200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239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5817" y="436253"/>
            <a:ext cx="709744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5717" y="893261"/>
            <a:ext cx="131733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6CCAD8-2655-4714-B582-4D82624D69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6235" r="16235"/>
          <a:stretch>
            <a:fillRect/>
          </a:stretch>
        </p:blipFill>
        <p:spPr>
          <a:xfrm>
            <a:off x="8574157" y="2204310"/>
            <a:ext cx="3210288" cy="383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2189"/>
            <a:ext cx="12192000" cy="962526"/>
          </a:xfrm>
          <a:solidFill>
            <a:srgbClr val="0000CC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Восточная Африка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9AE17B-ECD8-433D-B257-C627CD9C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987" y="1103036"/>
            <a:ext cx="4876800" cy="2660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877613-FBAB-49DF-ACD2-D6057A483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987" y="3935750"/>
            <a:ext cx="4902772" cy="27755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71C0D-A749-4ADE-80CD-0A93C7795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41" y="3969846"/>
            <a:ext cx="3102281" cy="27149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779AB0-31B2-484F-AAFD-8F35D148A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398" y="3969846"/>
            <a:ext cx="3522741" cy="27149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64AA5-6290-4F30-9215-333B12612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41" y="1103036"/>
            <a:ext cx="3419594" cy="26605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312AE3-617F-4A2C-964C-F98C98EEF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0603" y="1103036"/>
            <a:ext cx="3233536" cy="266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0896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Африка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84D2F-4840-4D90-872A-2392BEA6DB39}"/>
              </a:ext>
            </a:extLst>
          </p:cNvPr>
          <p:cNvSpPr txBox="1"/>
          <p:nvPr/>
        </p:nvSpPr>
        <p:spPr>
          <a:xfrm>
            <a:off x="4731025" y="865200"/>
            <a:ext cx="7199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край называют также </a:t>
            </a:r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«Африкой в миниатюре».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Из-за внутренних различий климата природные условия изменяются как по долготе так и по широте. В горах отмечается высотная поясность ландшафтов.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BF8B07-08B0-4978-9BBF-9107DEE6B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3" y="957791"/>
            <a:ext cx="4367793" cy="28190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BF1CCB-20A2-42F0-A835-96B267DB2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3" y="3922446"/>
            <a:ext cx="4367793" cy="28190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BF5583-6C0C-4271-83AA-F5A5A09E4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896" y="3922446"/>
            <a:ext cx="3397417" cy="2804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85CA39-D0EC-427C-A1A1-5A8C5A857418}"/>
              </a:ext>
            </a:extLst>
          </p:cNvPr>
          <p:cNvSpPr txBox="1"/>
          <p:nvPr/>
        </p:nvSpPr>
        <p:spPr>
          <a:xfrm>
            <a:off x="4731025" y="3050014"/>
            <a:ext cx="7306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Остров Мадагаскар – крупный остров материкового происхождения.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702585-F23A-45BA-92FC-C98B0808D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742" y="3922446"/>
            <a:ext cx="3852341" cy="28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Население Африки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F151203-66E4-4058-8B70-E59F2DA0FCBD}"/>
              </a:ext>
            </a:extLst>
          </p:cNvPr>
          <p:cNvSpPr/>
          <p:nvPr/>
        </p:nvSpPr>
        <p:spPr>
          <a:xfrm>
            <a:off x="136478" y="1136415"/>
            <a:ext cx="6810231" cy="22925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Африка — прародина человека. На территории современных Эфиопии, Кении и Танзании были обнаружены останки человека и его орудия труда, возраст которых — более  20  млн лет.</a:t>
            </a:r>
          </a:p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Африки насчитывает более  1  млрд 203 млн  человек. 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CC56CB-F564-4F87-AB9B-D70411D00C1A}"/>
              </a:ext>
            </a:extLst>
          </p:cNvPr>
          <p:cNvSpPr txBox="1"/>
          <p:nvPr/>
        </p:nvSpPr>
        <p:spPr>
          <a:xfrm>
            <a:off x="926088" y="3429000"/>
            <a:ext cx="6696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Африки расположено более 50 независимых государств.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383256-14B1-49A6-BC3F-C3EE56BCF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975" y="1136416"/>
            <a:ext cx="4741547" cy="55373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F096F1-608F-4685-AF18-86C83CAA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4" y="4414279"/>
            <a:ext cx="3299823" cy="22594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952E5B-8D9B-45FF-B6DA-DD5143B4F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975" y="4397696"/>
            <a:ext cx="3625695" cy="22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Население Африки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1336BC-9D19-4078-AB85-D45AFD971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643" y="1212458"/>
            <a:ext cx="5713680" cy="56422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F6D067-16F0-4240-9DFC-CDA87F456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96" y="1035119"/>
            <a:ext cx="3081130" cy="25543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0ED7FA-B3CA-4EEB-B994-43A3BFE47A75}"/>
              </a:ext>
            </a:extLst>
          </p:cNvPr>
          <p:cNvSpPr txBox="1"/>
          <p:nvPr/>
        </p:nvSpPr>
        <p:spPr>
          <a:xfrm>
            <a:off x="3329120" y="1380900"/>
            <a:ext cx="27608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Берберы: самый загадочный и древний народ из всех живущих на Земле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E0501B-6550-45EA-9990-BBADEBBD0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96" y="3922642"/>
            <a:ext cx="3081130" cy="25543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ED6135-13EF-439C-9082-4B2B0FF7D0AF}"/>
              </a:ext>
            </a:extLst>
          </p:cNvPr>
          <p:cNvSpPr txBox="1"/>
          <p:nvPr/>
        </p:nvSpPr>
        <p:spPr>
          <a:xfrm>
            <a:off x="3194362" y="3907158"/>
            <a:ext cx="30303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Чисто кочевые арабы занимаются преимущественно верблюдоводством (бедуины). В прошлом важнейшим занятием кочевников было обслуживание караванных путей.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Население Африки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1336BC-9D19-4078-AB85-D45AFD971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643" y="1212458"/>
            <a:ext cx="5713680" cy="5642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6297E0-B8D3-44E7-BD73-1F4A7C85C314}"/>
              </a:ext>
            </a:extLst>
          </p:cNvPr>
          <p:cNvSpPr txBox="1"/>
          <p:nvPr/>
        </p:nvSpPr>
        <p:spPr>
          <a:xfrm>
            <a:off x="3379304" y="1120676"/>
            <a:ext cx="30303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Тутси (также упоминаются как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вату́тси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бату́тси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) — народ в центральной Африке численностью около 3 млн человек,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5AE813-BD78-4F7F-BC0C-784E179F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96" y="1212458"/>
            <a:ext cx="3108580" cy="21982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2A1D6A-4834-47C4-9489-CE0DE399F4F6}"/>
              </a:ext>
            </a:extLst>
          </p:cNvPr>
          <p:cNvSpPr txBox="1"/>
          <p:nvPr/>
        </p:nvSpPr>
        <p:spPr>
          <a:xfrm>
            <a:off x="3379304" y="2819182"/>
            <a:ext cx="2902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самые высокие люди планеты – 180-200см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E848AC-DB04-42DE-8155-BB1989F67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96" y="3703696"/>
            <a:ext cx="3108580" cy="27370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7D04A0-B5F6-4D64-BCD1-17324A676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304" y="3703696"/>
            <a:ext cx="2699054" cy="27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0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Население Африки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1336BC-9D19-4078-AB85-D45AFD971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643" y="1212458"/>
            <a:ext cx="5713680" cy="5642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ADDF43-4288-4412-A3F8-E785546090AC}"/>
              </a:ext>
            </a:extLst>
          </p:cNvPr>
          <p:cNvSpPr txBox="1"/>
          <p:nvPr/>
        </p:nvSpPr>
        <p:spPr>
          <a:xfrm>
            <a:off x="251792" y="113513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Пигмеи Африки —  самые маленькие люди планеты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CC9222-1002-4730-AE56-9F03EB521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9" y="2119123"/>
            <a:ext cx="2879300" cy="1922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2A6CB9-609E-4CC6-8C33-8BB8554487F2}"/>
              </a:ext>
            </a:extLst>
          </p:cNvPr>
          <p:cNvSpPr txBox="1"/>
          <p:nvPr/>
        </p:nvSpPr>
        <p:spPr>
          <a:xfrm>
            <a:off x="3083285" y="1950518"/>
            <a:ext cx="30303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Пигмеи – народ, который живет в экваториальных лесах Африки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66533-F925-42A5-867D-3FF23DED7EA1}"/>
              </a:ext>
            </a:extLst>
          </p:cNvPr>
          <p:cNvSpPr txBox="1"/>
          <p:nvPr/>
        </p:nvSpPr>
        <p:spPr>
          <a:xfrm>
            <a:off x="3083285" y="3843801"/>
            <a:ext cx="30303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греческого название племени переводится, как «человек величиной с кулак».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Рост пигмеев составляет от 140 до 150 сантиметров для мужчин и около 120 см для женщин.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34E938-8F3C-4BEF-AF10-76EBB8EC1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69" y="4250870"/>
            <a:ext cx="2879300" cy="24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5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Население Африки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1336BC-9D19-4078-AB85-D45AFD971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390" y="1365962"/>
            <a:ext cx="5043449" cy="5642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ADDF43-4288-4412-A3F8-E785546090AC}"/>
              </a:ext>
            </a:extLst>
          </p:cNvPr>
          <p:cNvSpPr txBox="1"/>
          <p:nvPr/>
        </p:nvSpPr>
        <p:spPr>
          <a:xfrm>
            <a:off x="251792" y="11351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Бушмены и готтентоты Африки — 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4815E8-DE86-4FEA-B0CA-921588AC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2" y="1596796"/>
            <a:ext cx="3339547" cy="23523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49A443-410D-4F78-BE65-AA965A0AB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92" y="4161183"/>
            <a:ext cx="3339547" cy="25709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4138D1-F04D-438B-A1F8-F38B171D7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273" y="1596795"/>
            <a:ext cx="3172117" cy="23523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E7B21E-4A50-4140-B691-30AF15B08B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846"/>
          <a:stretch/>
        </p:blipFill>
        <p:spPr>
          <a:xfrm>
            <a:off x="3825033" y="4179493"/>
            <a:ext cx="3132358" cy="255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6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5" y="-49737"/>
            <a:ext cx="11183033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Население Африки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064D9F-2F60-455A-BF94-F712209C2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4" y="1182501"/>
            <a:ext cx="6268277" cy="5436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3FF996-7525-4EF8-A0BD-0293D033EB29}"/>
              </a:ext>
            </a:extLst>
          </p:cNvPr>
          <p:cNvSpPr txBox="1"/>
          <p:nvPr/>
        </p:nvSpPr>
        <p:spPr>
          <a:xfrm>
            <a:off x="7116416" y="1490008"/>
            <a:ext cx="4852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Густо населены долина дельта Нила, побережье Средиземного моря и Гвинейского залива, юго-восточная часть материка.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ED5465-4289-4322-AA48-B5F771C5C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997" y="3792964"/>
            <a:ext cx="4852671" cy="28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7944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0777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5400" kern="0" spc="21" dirty="0">
                <a:solidFill>
                  <a:sysClr val="window" lastClr="FFFFFF"/>
                </a:solidFill>
              </a:rPr>
              <a:t>Воздействие человека на природу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94C621-CB1C-4F23-A144-E3535E355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15" y="1378424"/>
            <a:ext cx="4558351" cy="5254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30AD4E-DCDB-40FC-9440-76C2056E58C1}"/>
              </a:ext>
            </a:extLst>
          </p:cNvPr>
          <p:cNvSpPr txBox="1"/>
          <p:nvPr/>
        </p:nvSpPr>
        <p:spPr>
          <a:xfrm>
            <a:off x="5343552" y="2454056"/>
            <a:ext cx="6697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Охраняемые территории играют важную роль в сохранении фауны и флоры Африки, над которыми нависла большая угроза, способствуют развитию рекреации и туризма. </a:t>
            </a:r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0A7DD-11E0-4FDE-8E66-1C2A82AD6811}"/>
              </a:ext>
            </a:extLst>
          </p:cNvPr>
          <p:cNvSpPr txBox="1"/>
          <p:nvPr/>
        </p:nvSpPr>
        <p:spPr>
          <a:xfrm>
            <a:off x="5380383" y="1378424"/>
            <a:ext cx="6557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392 заповедника и национальных парков насчитывается на территории Африки.</a:t>
            </a:r>
            <a:endParaRPr lang="en-US" sz="2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8E39D0-5071-404E-828D-FC27F340D8CE}"/>
              </a:ext>
            </a:extLst>
          </p:cNvPr>
          <p:cNvSpPr txBox="1"/>
          <p:nvPr/>
        </p:nvSpPr>
        <p:spPr>
          <a:xfrm>
            <a:off x="5251173" y="6263480"/>
            <a:ext cx="32434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парк Крюгер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9F898C-DB20-46DC-A559-8A4595D7C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173" y="3839051"/>
            <a:ext cx="2978427" cy="24503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6E18C9-C373-4BBB-B43D-0A59C6A0A288}"/>
              </a:ext>
            </a:extLst>
          </p:cNvPr>
          <p:cNvSpPr txBox="1"/>
          <p:nvPr/>
        </p:nvSpPr>
        <p:spPr>
          <a:xfrm>
            <a:off x="8659381" y="3654385"/>
            <a:ext cx="34183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парк Серенгети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15B02D6-EB7F-4052-9CB6-7AD2E7DBD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643" y="4081555"/>
            <a:ext cx="3546226" cy="252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6502" y="226705"/>
            <a:ext cx="5427570" cy="816987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Задание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887562" y="603895"/>
            <a:ext cx="8696639" cy="5144907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1. </a:t>
            </a:r>
            <a:r>
              <a:rPr lang="ru-RU" sz="3200" b="1" dirty="0">
                <a:solidFill>
                  <a:srgbClr val="00A650"/>
                </a:solidFill>
                <a:latin typeface="Arial"/>
                <a:cs typeface="Arial"/>
              </a:rPr>
              <a:t>Прочитать</a:t>
            </a: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§ 25 -26.  </a:t>
            </a: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Физико-географические страны. Население и его воздействия на природу</a:t>
            </a:r>
          </a:p>
          <a:p>
            <a:pPr marL="26841" marR="10735">
              <a:spcBef>
                <a:spcPts val="360"/>
              </a:spcBef>
            </a:pPr>
            <a:r>
              <a:rPr lang="ru-RU" sz="3600" b="1" dirty="0">
                <a:solidFill>
                  <a:srgbClr val="00A650"/>
                </a:solidFill>
                <a:latin typeface="Arial"/>
                <a:cs typeface="Arial"/>
              </a:rPr>
              <a:t>2. </a:t>
            </a: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Выполнить  </a:t>
            </a:r>
          </a:p>
          <a:p>
            <a:pPr marL="26841" marR="10735">
              <a:spcBef>
                <a:spcPts val="360"/>
              </a:spcBef>
            </a:pPr>
            <a:r>
              <a:rPr lang="ru-RU" sz="2800" b="1" dirty="0">
                <a:solidFill>
                  <a:srgbClr val="00A650"/>
                </a:solidFill>
                <a:latin typeface="Arial"/>
                <a:cs typeface="Arial"/>
              </a:rPr>
              <a:t>Практические задания  стр. 62</a:t>
            </a: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6841" marR="10735">
              <a:spcBef>
                <a:spcPts val="360"/>
              </a:spcBef>
            </a:pPr>
            <a:endParaRPr lang="ru-RU" sz="3600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79607" y="6327881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4012642" y="4151698"/>
            <a:ext cx="5211275" cy="58553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  <p:extLst>
      <p:ext uri="{BB962C8B-B14F-4D97-AF65-F5344CB8AC3E}">
        <p14:creationId xmlns:p14="http://schemas.microsoft.com/office/powerpoint/2010/main" val="3160666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247"/>
            <a:ext cx="12192000" cy="129546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учетом различий в природных условиях Африку подразделяют на 4 физико-географические страны:</a:t>
            </a:r>
            <a:endParaRPr sz="3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777BD79-6049-4CEF-A9F8-972E284AA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375476"/>
              </p:ext>
            </p:extLst>
          </p:nvPr>
        </p:nvGraphicFramePr>
        <p:xfrm>
          <a:off x="357809" y="1439333"/>
          <a:ext cx="1156914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23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349AA7-7552-4B58-BA5A-0CD2AC9A6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974" y="278870"/>
            <a:ext cx="6096001" cy="31222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D1B487-3C33-43EF-B5E3-2BAA028BB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009"/>
          <a:stretch/>
        </p:blipFill>
        <p:spPr>
          <a:xfrm>
            <a:off x="5936975" y="3465513"/>
            <a:ext cx="6149010" cy="326659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A56D35C-428C-4F0A-92DC-169D2221C2C9}"/>
              </a:ext>
            </a:extLst>
          </p:cNvPr>
          <p:cNvSpPr/>
          <p:nvPr/>
        </p:nvSpPr>
        <p:spPr>
          <a:xfrm>
            <a:off x="159025" y="278870"/>
            <a:ext cx="5685184" cy="21065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пределах  этой страны находятся саванны Судана </a:t>
            </a:r>
          </a:p>
          <a:p>
            <a:pPr algn="ctr"/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переводе с арабского «край черных людей»), пустыня Сахара и горы Атлас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22CD6D-35D2-496D-AF5F-4787E119E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6" y="2570923"/>
            <a:ext cx="3962400" cy="25974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816C69-B6BB-48D8-A008-D30050389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965" y="4359965"/>
            <a:ext cx="4363278" cy="23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6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5058" y="-199532"/>
            <a:ext cx="12176942" cy="92139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Зона вечнозеленых жестколистных лесов </a:t>
            </a:r>
          </a:p>
        </p:txBody>
      </p:sp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059EC248-E9B8-44EC-AD8F-63F19961B9B1}"/>
              </a:ext>
            </a:extLst>
          </p:cNvPr>
          <p:cNvSpPr/>
          <p:nvPr/>
        </p:nvSpPr>
        <p:spPr>
          <a:xfrm>
            <a:off x="195297" y="1022903"/>
            <a:ext cx="6245260" cy="3440095"/>
          </a:xfrm>
          <a:prstGeom prst="wedgeRoundRectCallout">
            <a:avLst>
              <a:gd name="adj1" fmla="val 48817"/>
              <a:gd name="adj2" fmla="val -4111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вечнозеленых жестколистных лесов и кустарников расположена на северо-востоке Северной Африки. Зимой зона находится под влиянием циклонов, приносящих прохладу и влагу. Летом циклоны вытесняются сухим и жарким воздухом тропиков. Здесь типичный средиземноморский климат.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C59560-2E05-4D6F-927E-F41B0110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953" y="1062659"/>
            <a:ext cx="5238750" cy="30079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319282-445C-440D-9B1B-EADDD25C1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953" y="4154411"/>
            <a:ext cx="5238750" cy="25303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3D6878-D272-47C4-99C0-2111BD893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72" y="4507015"/>
            <a:ext cx="3048656" cy="22065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082EFB-8F6D-464A-8AA5-4A93CC738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599" y="4524408"/>
            <a:ext cx="3048656" cy="220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0869" y="0"/>
            <a:ext cx="12244170" cy="8874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Песчаные и каменистые земли пустыни Сахара 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5C0884-BAF5-4892-8B96-66DC1EAA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8" y="990055"/>
            <a:ext cx="5816813" cy="29132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9A67AD-07E5-4C83-8101-505EBAC18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928" y="4067032"/>
            <a:ext cx="2729554" cy="25732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FE3D29-7935-4329-9784-A94B0B46D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90055"/>
            <a:ext cx="2804023" cy="29115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A4F85F-7B38-41D3-AAC1-ECDF16551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543" y="988445"/>
            <a:ext cx="2900742" cy="29132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BB8769-EDDD-4239-A581-2054D6334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216" y="4067032"/>
            <a:ext cx="2788808" cy="25732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D5B98F-6412-4F45-B62E-C091A88E43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7171" y="4067032"/>
            <a:ext cx="3000113" cy="25732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AD5382-B211-48E2-8B93-D3DACEC49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68" y="4067031"/>
            <a:ext cx="3000113" cy="25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" y="-1"/>
            <a:ext cx="12192001" cy="12854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Травянистые саванны Судана и </a:t>
            </a:r>
          </a:p>
          <a:p>
            <a:pPr algn="ctr"/>
            <a:r>
              <a:rPr 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опустыненые</a:t>
            </a:r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саванны </a:t>
            </a:r>
            <a:r>
              <a:rPr lang="ru-RU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Сахеля</a:t>
            </a:r>
            <a:endParaRPr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B0B550-EC78-451E-B491-4DAF7ABA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09" y="1378226"/>
            <a:ext cx="5136061" cy="503974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6E753B-69C0-47B6-AD22-2AC7D0A9B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45"/>
          <a:stretch/>
        </p:blipFill>
        <p:spPr>
          <a:xfrm>
            <a:off x="297330" y="1378227"/>
            <a:ext cx="3081974" cy="24781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24DA66-79DF-44C4-843B-7714ECEDB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442" y="1378226"/>
            <a:ext cx="3081975" cy="24781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6A89F2-BB1D-4555-9FDC-CE531728E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30" y="4121426"/>
            <a:ext cx="3081974" cy="22965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6A5C33-EB13-478A-8D52-256932D40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496" y="4092158"/>
            <a:ext cx="3038921" cy="23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532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Центральная Африка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38483D-5FF6-43D7-8613-0FB2DD4C3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5" y="1179443"/>
            <a:ext cx="7500731" cy="5340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7B2BD8-18CD-43B0-B5BB-2FD229B60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314" y="993912"/>
            <a:ext cx="3951916" cy="27697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877CCD-4895-4B3A-A8A4-52FA76648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73" y="3901019"/>
            <a:ext cx="4006572" cy="276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920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2" y="-92974"/>
            <a:ext cx="11181579" cy="12879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000" kern="0" spc="21" dirty="0">
                <a:solidFill>
                  <a:sysClr val="window" lastClr="FFFFFF"/>
                </a:solidFill>
              </a:rPr>
              <a:t>Бассейн реки Конго и побережье </a:t>
            </a: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ru-RU" sz="4000" kern="0" spc="21" dirty="0">
                <a:solidFill>
                  <a:sysClr val="window" lastClr="FFFFFF"/>
                </a:solidFill>
              </a:rPr>
              <a:t>Гвинейского залива 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910833-9F74-438B-B4A0-543C709D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061" y="1390142"/>
            <a:ext cx="2358887" cy="24582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AF4BFA-4EE6-4D43-9E80-D9A8CC3D2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99" y="1409533"/>
            <a:ext cx="2358887" cy="245827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AFC4D9-77D7-4E3D-9F55-684002AFA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2" y="1287967"/>
            <a:ext cx="4306955" cy="54554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9BA28E-2071-4AB1-8146-C1DEA776E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007" y="4109350"/>
            <a:ext cx="2358886" cy="25682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986B88-3F62-4F1D-8547-85EC66E2E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006" y="1390142"/>
            <a:ext cx="2358887" cy="25046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CEC321-47C0-4B8D-9C8F-FC8C0EED4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2886" y="4077061"/>
            <a:ext cx="2550726" cy="25682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85EFC1-7DB7-4E4B-B3B7-9AD00C1D1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5554" y="4096452"/>
            <a:ext cx="2255775" cy="25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2189"/>
            <a:ext cx="12192000" cy="962526"/>
          </a:xfrm>
          <a:solidFill>
            <a:srgbClr val="0000CC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Восточная Африка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39F606-38C7-4DC8-8389-602591900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87" y="2756450"/>
            <a:ext cx="5593484" cy="3856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47904-7176-4F22-8796-3D73FB3A04C6}"/>
              </a:ext>
            </a:extLst>
          </p:cNvPr>
          <p:cNvSpPr txBox="1"/>
          <p:nvPr/>
        </p:nvSpPr>
        <p:spPr>
          <a:xfrm>
            <a:off x="290480" y="1121647"/>
            <a:ext cx="5686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Занимает гористую часть материка. Здесь находится высочайшая точка Африки  -  вулкан Килиманджаро (5895 м). Территория занята Эфиопским нагорье  и Восточно- Африканским плоскогорьем.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3F3E86-D5EA-4FD4-B52A-C05AFE5E9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271" y="1033670"/>
            <a:ext cx="5913607" cy="557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5110</TotalTime>
  <Words>450</Words>
  <Application>Microsoft Office PowerPoint</Application>
  <PresentationFormat>Широкоэкранный</PresentationFormat>
  <Paragraphs>59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Восточная Африка</vt:lpstr>
      <vt:lpstr>Восточная Африка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WINDOWS 10</cp:lastModifiedBy>
  <cp:revision>882</cp:revision>
  <dcterms:created xsi:type="dcterms:W3CDTF">2020-04-09T12:18:10Z</dcterms:created>
  <dcterms:modified xsi:type="dcterms:W3CDTF">2020-11-04T00:43:43Z</dcterms:modified>
</cp:coreProperties>
</file>