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405" r:id="rId2"/>
    <p:sldId id="374" r:id="rId3"/>
    <p:sldId id="377" r:id="rId4"/>
    <p:sldId id="404" r:id="rId5"/>
    <p:sldId id="390" r:id="rId6"/>
    <p:sldId id="392" r:id="rId7"/>
    <p:sldId id="348" r:id="rId8"/>
    <p:sldId id="407" r:id="rId9"/>
    <p:sldId id="385" r:id="rId10"/>
    <p:sldId id="410" r:id="rId11"/>
    <p:sldId id="386" r:id="rId12"/>
    <p:sldId id="394" r:id="rId13"/>
    <p:sldId id="387" r:id="rId14"/>
    <p:sldId id="411" r:id="rId15"/>
    <p:sldId id="406" r:id="rId16"/>
    <p:sldId id="412" r:id="rId17"/>
    <p:sldId id="413" r:id="rId18"/>
    <p:sldId id="414" r:id="rId19"/>
    <p:sldId id="415" r:id="rId20"/>
    <p:sldId id="409" r:id="rId21"/>
    <p:sldId id="335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405"/>
            <p14:sldId id="374"/>
            <p14:sldId id="377"/>
            <p14:sldId id="404"/>
            <p14:sldId id="390"/>
            <p14:sldId id="392"/>
            <p14:sldId id="348"/>
            <p14:sldId id="407"/>
            <p14:sldId id="385"/>
            <p14:sldId id="410"/>
            <p14:sldId id="386"/>
            <p14:sldId id="394"/>
            <p14:sldId id="387"/>
            <p14:sldId id="411"/>
            <p14:sldId id="406"/>
            <p14:sldId id="412"/>
            <p14:sldId id="413"/>
            <p14:sldId id="414"/>
            <p14:sldId id="415"/>
            <p14:sldId id="409"/>
            <p14:sldId id="33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33CC"/>
    <a:srgbClr val="19C139"/>
    <a:srgbClr val="006666"/>
    <a:srgbClr val="A80058"/>
    <a:srgbClr val="149C2E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826" autoAdjust="0"/>
    <p:restoredTop sz="94660"/>
  </p:normalViewPr>
  <p:slideViewPr>
    <p:cSldViewPr snapToGrid="0">
      <p:cViewPr>
        <p:scale>
          <a:sx n="60" d="100"/>
          <a:sy n="60" d="100"/>
        </p:scale>
        <p:origin x="738" y="34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154C0-84C2-4982-A987-3F67750C6438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FD875-137C-4C13-BA90-335D197E9F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396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43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3484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96981" y="-65395"/>
            <a:ext cx="12288982" cy="178405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353933" y="2395193"/>
            <a:ext cx="6783466" cy="2268889"/>
          </a:xfrm>
          <a:prstGeom prst="rect">
            <a:avLst/>
          </a:prstGeom>
        </p:spPr>
        <p:txBody>
          <a:bodyPr vert="horz" wrap="square" lIns="0" tIns="29526" rIns="0" bIns="0" rtlCol="0">
            <a:spAutoFit/>
          </a:bodyPr>
          <a:lstStyle/>
          <a:p>
            <a:pPr marL="38920">
              <a:lnSpc>
                <a:spcPts val="4132"/>
              </a:lnSpc>
              <a:spcBef>
                <a:spcPts val="233"/>
              </a:spcBef>
            </a:pPr>
            <a:endParaRPr lang="en-US" sz="66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8920">
              <a:spcBef>
                <a:spcPts val="233"/>
              </a:spcBef>
            </a:pPr>
            <a:r>
              <a:rPr lang="ru-RU" sz="5400" b="1" dirty="0">
                <a:solidFill>
                  <a:srgbClr val="002060"/>
                </a:solidFill>
                <a:latin typeface="Arial"/>
                <a:cs typeface="Arial"/>
              </a:rPr>
              <a:t>Внутренние воды</a:t>
            </a:r>
          </a:p>
          <a:p>
            <a:pPr marL="38920">
              <a:spcBef>
                <a:spcPts val="233"/>
              </a:spcBef>
            </a:pPr>
            <a:r>
              <a:rPr lang="ru-RU" sz="5400" b="1" dirty="0">
                <a:solidFill>
                  <a:srgbClr val="002060"/>
                </a:solidFill>
                <a:latin typeface="Arial"/>
                <a:cs typeface="Arial"/>
              </a:rPr>
              <a:t>Африки</a:t>
            </a:r>
            <a:endParaRPr lang="ru-RU" sz="166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406326" y="2817192"/>
            <a:ext cx="591204" cy="208732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1136" y="228231"/>
            <a:ext cx="1276470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1136" y="240627"/>
            <a:ext cx="1276470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410842" y="252349"/>
            <a:ext cx="366432" cy="787798"/>
          </a:xfrm>
          <a:prstGeom prst="rect">
            <a:avLst/>
          </a:prstGeom>
        </p:spPr>
        <p:txBody>
          <a:bodyPr vert="horz" wrap="square" lIns="0" tIns="33554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800" b="1" spc="21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9941136" y="985050"/>
            <a:ext cx="1276470" cy="456636"/>
          </a:xfrm>
          <a:prstGeom prst="rect">
            <a:avLst/>
          </a:prstGeom>
        </p:spPr>
        <p:txBody>
          <a:bodyPr vert="horz" wrap="square" lIns="0" tIns="25500" rIns="0" bIns="0" rtlCol="0">
            <a:spAutoFit/>
          </a:bodyPr>
          <a:lstStyle/>
          <a:p>
            <a:pPr algn="ctr">
              <a:spcBef>
                <a:spcPts val="201"/>
              </a:spcBef>
            </a:pPr>
            <a:r>
              <a:rPr lang="ru-RU" sz="2800" b="1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167599" y="373557"/>
            <a:ext cx="6098864" cy="1139210"/>
          </a:xfrm>
          <a:prstGeom prst="rect">
            <a:avLst/>
          </a:prstGeom>
        </p:spPr>
        <p:txBody>
          <a:bodyPr vert="horz" wrap="square" lIns="0" tIns="30912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2" defTabSz="1935510">
              <a:spcBef>
                <a:spcPts val="241"/>
              </a:spcBef>
              <a:defRPr/>
            </a:pPr>
            <a:r>
              <a:rPr lang="ru-RU" sz="7200" kern="0" spc="21" dirty="0">
                <a:solidFill>
                  <a:sysClr val="window" lastClr="FFFFFF"/>
                </a:solidFill>
              </a:rPr>
              <a:t>География</a:t>
            </a:r>
            <a:endParaRPr lang="en-US" sz="239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51515ADB-0A54-4D48-B21C-0D1BD48457B7}"/>
              </a:ext>
            </a:extLst>
          </p:cNvPr>
          <p:cNvSpPr/>
          <p:nvPr/>
        </p:nvSpPr>
        <p:spPr>
          <a:xfrm>
            <a:off x="695817" y="436253"/>
            <a:ext cx="709744" cy="982496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510"/>
            <a:endParaRPr sz="3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7BBBEFBB-2F62-43EB-AF31-953972EFBEBF}"/>
              </a:ext>
            </a:extLst>
          </p:cNvPr>
          <p:cNvSpPr/>
          <p:nvPr/>
        </p:nvSpPr>
        <p:spPr>
          <a:xfrm>
            <a:off x="1165717" y="893261"/>
            <a:ext cx="131733" cy="229832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510"/>
            <a:endParaRPr sz="3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6CCAD8-2655-4714-B582-4D82624D69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6235" r="16235"/>
          <a:stretch>
            <a:fillRect/>
          </a:stretch>
        </p:blipFill>
        <p:spPr>
          <a:xfrm>
            <a:off x="8040414" y="2204310"/>
            <a:ext cx="3744031" cy="383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4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950695" y="-49737"/>
            <a:ext cx="11183033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6000" kern="0" spc="21" dirty="0">
                <a:solidFill>
                  <a:sysClr val="window" lastClr="FFFFFF"/>
                </a:solidFill>
              </a:rPr>
              <a:t>Река Нигер</a:t>
            </a:r>
            <a:endParaRPr lang="en-US" sz="60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5571FA-1587-4055-8676-4A3AD3724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1227862"/>
            <a:ext cx="5048250" cy="27479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129E87-BF70-40A3-973F-CB45DB4015EC}"/>
              </a:ext>
            </a:extLst>
          </p:cNvPr>
          <p:cNvSpPr txBox="1"/>
          <p:nvPr/>
        </p:nvSpPr>
        <p:spPr>
          <a:xfrm>
            <a:off x="5657850" y="1086740"/>
            <a:ext cx="6096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Это уникальная река, которая вопреки законам физики не направляется прямо к соленому водоему, а имеет путь бумеранга. Поток, следуя по извилистому маршруту, веками запутывал исследователей. Кроме того, населяющие берега Нигера народности до сих пор верят, что в его водах обитают старинные духи. Питание реки обусловлено муссонными дождями.</a:t>
            </a:r>
            <a:endParaRPr lang="en-US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E022BD-A721-4B6E-865C-BE55B972A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" y="4152900"/>
            <a:ext cx="3962389" cy="26203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741BBC-6A35-456C-B8E3-F21E7A20E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470" y="4152900"/>
            <a:ext cx="3695700" cy="26203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67197B-0E50-4FBA-BA19-10E7BBF823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0051" y="4152900"/>
            <a:ext cx="3962396" cy="262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6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-17944"/>
            <a:ext cx="12192000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956732" y="0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5400" kern="0" spc="21" dirty="0">
                <a:solidFill>
                  <a:sysClr val="window" lastClr="FFFFFF"/>
                </a:solidFill>
              </a:rPr>
              <a:t>Река Оранжевая</a:t>
            </a:r>
            <a:endParaRPr lang="en-US" sz="48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9D564F-5C37-4AB0-A409-01B8BDF35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4469576"/>
            <a:ext cx="2847974" cy="21367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2E2685-F1E2-4933-86D9-B16D08117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900" y="4469577"/>
            <a:ext cx="2847974" cy="21598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0CFC86-32DD-4F8C-A570-7664F7F92A08}"/>
              </a:ext>
            </a:extLst>
          </p:cNvPr>
          <p:cNvSpPr txBox="1"/>
          <p:nvPr/>
        </p:nvSpPr>
        <p:spPr>
          <a:xfrm>
            <a:off x="5981700" y="991702"/>
            <a:ext cx="60960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Длина реки составляет 2200 км. Площадь ее бассейна — 973 000 км². Средний расход не превышает 365 м³/с. Река Оранжевая берет начало в Драконовых горах. Здесь выпадает много осадков, которые являются источником питания. Оранжевая впадает в Атлантику. Она пересекает практически весь южный регион континента и играет важнейшую роль в его экономике.</a:t>
            </a:r>
            <a:endParaRPr lang="en-US" sz="2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EB6BC6-E08E-483D-95C8-C3CDC2A5D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6" y="1345348"/>
            <a:ext cx="5529261" cy="501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6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-28280"/>
            <a:ext cx="12192000" cy="862210"/>
          </a:xfrm>
          <a:prstGeom prst="rect">
            <a:avLst/>
          </a:prstGeom>
          <a:solidFill>
            <a:srgbClr val="0000CC"/>
          </a:solidFill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5400" kern="0" spc="21" dirty="0">
                <a:solidFill>
                  <a:sysClr val="window" lastClr="FFFFFF"/>
                </a:solidFill>
              </a:rPr>
              <a:t>Река Оранжевая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F42147-B5B1-4196-84B3-AC252A12B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2" y="1181837"/>
            <a:ext cx="5448298" cy="540946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412E33-B51B-4CC8-B111-B05A92ECE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5715000" cy="31623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31A591-6327-4976-A3CB-893D5863815F}"/>
              </a:ext>
            </a:extLst>
          </p:cNvPr>
          <p:cNvSpPr txBox="1"/>
          <p:nvPr/>
        </p:nvSpPr>
        <p:spPr>
          <a:xfrm>
            <a:off x="6096000" y="1008817"/>
            <a:ext cx="5715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Главным притоком считается река Вааль. Из-за обилия порогов судоходство на Оранжевой невозможно. Основным богатством реки являются всевозможные полезные ископаемые. Из-за жаркого климата здесь практически обитает малое разнообразие животных.</a:t>
            </a:r>
            <a:endParaRPr lang="en-US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45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46766"/>
          </a:xfrm>
          <a:prstGeom prst="rect">
            <a:avLst/>
          </a:prstGeom>
          <a:solidFill>
            <a:srgbClr val="0000CC"/>
          </a:solidFill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4000" kern="0" spc="21" dirty="0">
                <a:solidFill>
                  <a:sysClr val="window" lastClr="FFFFFF"/>
                </a:solidFill>
              </a:rPr>
              <a:t>Бассейн Индийского океана - река Замбези </a:t>
            </a:r>
            <a:endParaRPr lang="en-US" sz="40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DA8576-3954-463B-9EF2-CD91399EC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141" y="3053983"/>
            <a:ext cx="3797984" cy="34468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6033DA-DDB1-4C66-8E00-372DCB570912}"/>
              </a:ext>
            </a:extLst>
          </p:cNvPr>
          <p:cNvSpPr txBox="1"/>
          <p:nvPr/>
        </p:nvSpPr>
        <p:spPr>
          <a:xfrm>
            <a:off x="4773270" y="880878"/>
            <a:ext cx="727585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Длина реки — 2660 км. Площадь бассейна составляет </a:t>
            </a:r>
          </a:p>
          <a:p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1 330 000 км². Расход воды примерно 16 000 м³/с (устье). Река берет начало на северо-западе Замбии, а ее устье находится в Индийском океане. С севера Замбези резко поворачивает на юго-запад. На юге река изобилует порогами.</a:t>
            </a:r>
            <a:endParaRPr lang="en-US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E9D9F1-390A-4B88-9D69-A1A78121C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270" y="3053983"/>
            <a:ext cx="3333750" cy="34468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1ABAC6-6253-4852-9199-BE5334D95C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27" t="44532"/>
          <a:stretch/>
        </p:blipFill>
        <p:spPr>
          <a:xfrm>
            <a:off x="321359" y="781607"/>
            <a:ext cx="4307791" cy="571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7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46766"/>
          </a:xfrm>
          <a:prstGeom prst="rect">
            <a:avLst/>
          </a:prstGeom>
          <a:solidFill>
            <a:srgbClr val="0000CC"/>
          </a:solidFill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4000" kern="0" spc="21" dirty="0">
                <a:solidFill>
                  <a:sysClr val="window" lastClr="FFFFFF"/>
                </a:solidFill>
              </a:rPr>
              <a:t>Бассейн Индийского океана - река Замбези </a:t>
            </a:r>
            <a:endParaRPr lang="en-US" sz="4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C41EDD-31E9-4936-838D-0BAED9045587}"/>
              </a:ext>
            </a:extLst>
          </p:cNvPr>
          <p:cNvSpPr txBox="1"/>
          <p:nvPr/>
        </p:nvSpPr>
        <p:spPr>
          <a:xfrm>
            <a:off x="5200650" y="1029831"/>
            <a:ext cx="688251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На границе Центрального африканского плато находится водопад Виктория, образованный в результате разлома тектонической плиты. Ширина – 1 800 м, высота – 120 м. Виктория считается одним </a:t>
            </a:r>
          </a:p>
          <a:p>
            <a:r>
              <a:rPr lang="ru-RU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красивейших водопадов на Земле.</a:t>
            </a:r>
            <a:endParaRPr lang="en-US" sz="2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4828A6-CEF5-4F4D-B5A4-DC7A04B2C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1907" y="3428999"/>
            <a:ext cx="3370522" cy="31432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9BEE25-F97F-4A6D-BA07-F5FCB439B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28" y="3429000"/>
            <a:ext cx="4684972" cy="31432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E87C42-556A-4257-9AE3-1DCC8F913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928" y="700564"/>
            <a:ext cx="4684972" cy="25760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D5AD29-5D80-46AA-9F10-0E786B14E8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3878" y="3429000"/>
            <a:ext cx="3370522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8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EE95F0-74BC-4386-B35B-F1D8D651A2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420" t="40833"/>
          <a:stretch/>
        </p:blipFill>
        <p:spPr>
          <a:xfrm>
            <a:off x="228600" y="247650"/>
            <a:ext cx="5619750" cy="67544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762AA2-4063-4D08-A36D-14661BFF57C0}"/>
              </a:ext>
            </a:extLst>
          </p:cNvPr>
          <p:cNvSpPr txBox="1"/>
          <p:nvPr/>
        </p:nvSpPr>
        <p:spPr>
          <a:xfrm>
            <a:off x="5848350" y="381000"/>
            <a:ext cx="61150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Реки Лимпопо,  </a:t>
            </a:r>
            <a:r>
              <a:rPr lang="ru-RU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Руфиджи</a:t>
            </a:r>
            <a:r>
              <a:rPr lang="ru-RU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Тана, Джуба, </a:t>
            </a:r>
            <a:r>
              <a:rPr lang="ru-RU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Ваби</a:t>
            </a:r>
            <a:r>
              <a:rPr lang="ru-RU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Шебеле</a:t>
            </a:r>
            <a:r>
              <a:rPr lang="ru-RU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другие реки относятся к бассейну Индийского океана.</a:t>
            </a:r>
            <a:endParaRPr lang="en-US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1B7DC2-2473-4583-B909-7E2450AC7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350" y="4133850"/>
            <a:ext cx="3720703" cy="24765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FE7C8D-2D13-473A-8551-E6AC72820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0050" y="2113921"/>
            <a:ext cx="3943350" cy="248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7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46766"/>
          </a:xfrm>
          <a:prstGeom prst="rect">
            <a:avLst/>
          </a:prstGeom>
          <a:solidFill>
            <a:srgbClr val="0000CC"/>
          </a:solidFill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4000" kern="0" spc="21" dirty="0">
                <a:solidFill>
                  <a:sysClr val="window" lastClr="FFFFFF"/>
                </a:solidFill>
              </a:rPr>
              <a:t>Бассейн внутреннего стока - река Шари</a:t>
            </a:r>
            <a:endParaRPr lang="en-US" sz="40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AC24D0-AAAD-4F6F-8222-3492CE6F6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762000"/>
            <a:ext cx="6096000" cy="58293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0C86B3-E995-41A8-8D0D-D9077611D4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457"/>
          <a:stretch/>
        </p:blipFill>
        <p:spPr>
          <a:xfrm>
            <a:off x="6341720" y="762001"/>
            <a:ext cx="4211980" cy="2667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ABBE52E-5C4C-4A92-BBEE-59C7061DC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2351" y="3676650"/>
            <a:ext cx="4610100" cy="295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3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69877"/>
          </a:xfrm>
          <a:prstGeom prst="rect">
            <a:avLst/>
          </a:prstGeom>
          <a:solidFill>
            <a:srgbClr val="0000CC"/>
          </a:solidFill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4800" kern="0" spc="21" dirty="0">
                <a:solidFill>
                  <a:sysClr val="window" lastClr="FFFFFF"/>
                </a:solidFill>
              </a:rPr>
              <a:t>Озера Африки</a:t>
            </a:r>
            <a:endParaRPr lang="en-US" sz="48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A44924-D6DF-44D4-9E2E-0A796A50F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68" y="769876"/>
            <a:ext cx="5299364" cy="6088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B76977-0EE0-4D20-8417-081A2EDB3BF8}"/>
              </a:ext>
            </a:extLst>
          </p:cNvPr>
          <p:cNvSpPr txBox="1"/>
          <p:nvPr/>
        </p:nvSpPr>
        <p:spPr>
          <a:xfrm>
            <a:off x="5488131" y="933450"/>
            <a:ext cx="65151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Озеро Виктория  приурочено </a:t>
            </a:r>
          </a:p>
          <a:p>
            <a:pPr algn="ctr"/>
            <a:r>
              <a:rPr lang="ru-RU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тектонической впадине, </a:t>
            </a:r>
          </a:p>
          <a:p>
            <a:pPr algn="ctr"/>
            <a:r>
              <a:rPr lang="ru-RU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Танганьика и Ньяса – к разлому земной </a:t>
            </a:r>
            <a:r>
              <a:rPr lang="ru-RU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коры</a:t>
            </a:r>
            <a:r>
              <a:rPr lang="ru-RU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ru-RU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эти озера сточные.</a:t>
            </a:r>
            <a:endParaRPr lang="en-US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A1E867-E39C-42F4-AF95-DACF88941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130" y="3180219"/>
            <a:ext cx="3162300" cy="22199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FF5506-27F5-4324-B3AF-47640E9F5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9280" y="4592194"/>
            <a:ext cx="2989120" cy="22199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D84164-FB03-424F-85E7-277BB1A4F0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2101" y="3413009"/>
            <a:ext cx="2821132" cy="224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5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69877"/>
          </a:xfrm>
          <a:prstGeom prst="rect">
            <a:avLst/>
          </a:prstGeom>
          <a:solidFill>
            <a:srgbClr val="0000CC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4800" kern="0" spc="21" dirty="0">
                <a:solidFill>
                  <a:sysClr val="window" lastClr="FFFFFF"/>
                </a:solidFill>
              </a:rPr>
              <a:t>Озера Африки</a:t>
            </a:r>
            <a:endParaRPr lang="en-US" sz="48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A44924-D6DF-44D4-9E2E-0A796A50F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877"/>
            <a:ext cx="4842164" cy="3459223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8ED696-E16D-4FBA-9857-3A4C07448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9150" y="3545069"/>
            <a:ext cx="3603911" cy="3173628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D0863B-49A0-4C2E-8C35-E054A59EB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2165" y="3545070"/>
            <a:ext cx="3460170" cy="3173628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0BA95E-04BF-45E2-95D8-B319D03FEA96}"/>
              </a:ext>
            </a:extLst>
          </p:cNvPr>
          <p:cNvSpPr txBox="1"/>
          <p:nvPr/>
        </p:nvSpPr>
        <p:spPr>
          <a:xfrm>
            <a:off x="4842164" y="1004606"/>
            <a:ext cx="7337711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Бессточным озерам относятся  озера Чад, Рудольф, </a:t>
            </a:r>
            <a:r>
              <a:rPr lang="ru-RU" sz="24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Руква</a:t>
            </a:r>
            <a:r>
              <a:rPr lang="ru-RU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Озера Чад наполняется водой во время дождей, которые оживляют долину «сухих» водотоков. В засушливый период площадь поверхности озера Чад сильно сокращается.</a:t>
            </a:r>
            <a:endParaRPr lang="en-US" sz="2400" b="1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6346DFB-7665-4EA8-80C7-B7018526EC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938" y="4280297"/>
            <a:ext cx="4556411" cy="2438400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25371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69877"/>
          </a:xfrm>
          <a:prstGeom prst="rect">
            <a:avLst/>
          </a:prstGeom>
          <a:solidFill>
            <a:srgbClr val="0000CC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4800" kern="0" spc="21" dirty="0">
                <a:solidFill>
                  <a:sysClr val="window" lastClr="FFFFFF"/>
                </a:solidFill>
              </a:rPr>
              <a:t>Подземные воды Африки</a:t>
            </a:r>
            <a:endParaRPr lang="en-US" sz="48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2D22D9-4E05-4F97-9342-0317FDE1C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221" y="996039"/>
            <a:ext cx="4002243" cy="43386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F9ECAD-34B8-45A0-BED8-516DD7995AAB}"/>
              </a:ext>
            </a:extLst>
          </p:cNvPr>
          <p:cNvSpPr txBox="1"/>
          <p:nvPr/>
        </p:nvSpPr>
        <p:spPr>
          <a:xfrm>
            <a:off x="5734050" y="891262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Легендарно засушливый африканский континент обладает огромными запасами пресной воды в подземных горизонтах.</a:t>
            </a:r>
            <a:endParaRPr lang="en-US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FE898B-31BA-406B-ABBE-F8C054258CD7}"/>
              </a:ext>
            </a:extLst>
          </p:cNvPr>
          <p:cNvSpPr txBox="1"/>
          <p:nvPr/>
        </p:nvSpPr>
        <p:spPr>
          <a:xfrm>
            <a:off x="5772150" y="2028310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Под Ливией, Алжиром и Чадом накоплены грунтовые воды, которые могли бы покрыть территорию этих стран 75-метровым слоем.</a:t>
            </a:r>
            <a:endParaRPr lang="en-US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9F0D077-7D65-4442-A2CA-7F926D3E4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3165358"/>
            <a:ext cx="3257550" cy="216931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82831C3-B8E4-4EF4-BDE5-54DEDC7F2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993" y="3165359"/>
            <a:ext cx="3257550" cy="21693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FF6428-2637-4E3B-A975-DC10C8016B6D}"/>
              </a:ext>
            </a:extLst>
          </p:cNvPr>
          <p:cNvSpPr txBox="1"/>
          <p:nvPr/>
        </p:nvSpPr>
        <p:spPr>
          <a:xfrm>
            <a:off x="266701" y="5526823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Подземные воды играют огромную роль в снабжении питьевой водой население засушливых районов. Это относится к пустыням Сахара, </a:t>
            </a:r>
            <a:r>
              <a:rPr lang="ru-RU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Намиб</a:t>
            </a: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Калахари и полуострову Сомали.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02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3247"/>
            <a:ext cx="12192000" cy="116634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Внутренние воды</a:t>
            </a:r>
            <a:endParaRPr sz="6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узырек для мыслей: облако 3">
            <a:extLst>
              <a:ext uri="{FF2B5EF4-FFF2-40B4-BE49-F238E27FC236}">
                <a16:creationId xmlns:a16="http://schemas.microsoft.com/office/drawing/2014/main" id="{78F77139-D84D-4552-9574-B89950B40638}"/>
              </a:ext>
            </a:extLst>
          </p:cNvPr>
          <p:cNvSpPr/>
          <p:nvPr/>
        </p:nvSpPr>
        <p:spPr>
          <a:xfrm>
            <a:off x="204716" y="1169591"/>
            <a:ext cx="5486399" cy="1070810"/>
          </a:xfrm>
          <a:prstGeom prst="cloudCallout">
            <a:avLst>
              <a:gd name="adj1" fmla="val -9451"/>
              <a:gd name="adj2" fmla="val 192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Поверхностные воды</a:t>
            </a:r>
            <a:endParaRPr lang="en-US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76E3672D-0E64-4E30-A9B5-30A6A4112ED3}"/>
              </a:ext>
            </a:extLst>
          </p:cNvPr>
          <p:cNvSpPr/>
          <p:nvPr/>
        </p:nvSpPr>
        <p:spPr>
          <a:xfrm>
            <a:off x="6500888" y="1169591"/>
            <a:ext cx="5486396" cy="1070810"/>
          </a:xfrm>
          <a:prstGeom prst="cloudCallout">
            <a:avLst>
              <a:gd name="adj1" fmla="val -20833"/>
              <a:gd name="adj2" fmla="val 3131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Подземные воды</a:t>
            </a:r>
            <a:endParaRPr lang="en-US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Облачко с текстом: прямоугольное со скругленными углами 13">
            <a:extLst>
              <a:ext uri="{FF2B5EF4-FFF2-40B4-BE49-F238E27FC236}">
                <a16:creationId xmlns:a16="http://schemas.microsoft.com/office/drawing/2014/main" id="{9A6D4531-2B7E-4483-A1B3-419A1E46E389}"/>
              </a:ext>
            </a:extLst>
          </p:cNvPr>
          <p:cNvSpPr/>
          <p:nvPr/>
        </p:nvSpPr>
        <p:spPr>
          <a:xfrm>
            <a:off x="2511187" y="2620369"/>
            <a:ext cx="7683686" cy="545912"/>
          </a:xfrm>
          <a:prstGeom prst="wedgeRoundRectCallout">
            <a:avLst>
              <a:gd name="adj1" fmla="val -17813"/>
              <a:gd name="adj2" fmla="val 85098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Водные объекты материка относятся </a:t>
            </a:r>
            <a:endParaRPr lang="en-US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7C02EC7-3BB0-4DE1-811B-EE6C0A2EC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03" y="3546250"/>
            <a:ext cx="3159780" cy="274225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6D537A4-A292-4DCB-8157-47E89A58A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6517" y="3546249"/>
            <a:ext cx="3159780" cy="274225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377DBF8-0F57-47EA-950D-C33705083F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384"/>
          <a:stretch/>
        </p:blipFill>
        <p:spPr>
          <a:xfrm>
            <a:off x="4204795" y="3546249"/>
            <a:ext cx="3770336" cy="274225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751CAE0-C6C2-44B2-8146-FC99C009BF70}"/>
              </a:ext>
            </a:extLst>
          </p:cNvPr>
          <p:cNvSpPr txBox="1"/>
          <p:nvPr/>
        </p:nvSpPr>
        <p:spPr>
          <a:xfrm>
            <a:off x="204716" y="6299143"/>
            <a:ext cx="4003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Бассейну Атлантического океана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965F84-7787-4033-91B0-567EB5E7291F}"/>
              </a:ext>
            </a:extLst>
          </p:cNvPr>
          <p:cNvSpPr txBox="1"/>
          <p:nvPr/>
        </p:nvSpPr>
        <p:spPr>
          <a:xfrm>
            <a:off x="8450354" y="6299143"/>
            <a:ext cx="3536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Бассейну Индийского океана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C333866-8A5E-46E3-82BF-03D3DFC3F1B5}"/>
              </a:ext>
            </a:extLst>
          </p:cNvPr>
          <p:cNvSpPr txBox="1"/>
          <p:nvPr/>
        </p:nvSpPr>
        <p:spPr>
          <a:xfrm>
            <a:off x="5089785" y="6299143"/>
            <a:ext cx="233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Внутреннего стока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38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36502" y="226705"/>
            <a:ext cx="5427570" cy="816987"/>
          </a:xfrm>
          <a:prstGeom prst="rect">
            <a:avLst/>
          </a:prstGeom>
        </p:spPr>
        <p:txBody>
          <a:bodyPr vert="horz" wrap="square" lIns="0" tIns="34894" rIns="0" bIns="0" rtlCol="0" anchor="ctr">
            <a:spAutoFit/>
          </a:bodyPr>
          <a:lstStyle/>
          <a:p>
            <a:pPr marL="26841">
              <a:lnSpc>
                <a:spcPct val="100000"/>
              </a:lnSpc>
              <a:spcBef>
                <a:spcPts val="275"/>
              </a:spcBef>
            </a:pPr>
            <a:r>
              <a:rPr lang="ru-RU" sz="5080" b="1" spc="3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Задание </a:t>
            </a:r>
            <a:endParaRPr sz="5080" b="1" spc="1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114020" y="336824"/>
            <a:ext cx="534143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696583" y="1437782"/>
            <a:ext cx="2312394" cy="845507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8" name="object 8"/>
          <p:cNvSpPr txBox="1"/>
          <p:nvPr/>
        </p:nvSpPr>
        <p:spPr>
          <a:xfrm>
            <a:off x="3887562" y="603895"/>
            <a:ext cx="8696639" cy="4714020"/>
          </a:xfrm>
          <a:prstGeom prst="rect">
            <a:avLst/>
          </a:prstGeom>
        </p:spPr>
        <p:txBody>
          <a:bodyPr vert="horz" wrap="square" lIns="0" tIns="45630" rIns="0" bIns="0" rtlCol="0">
            <a:spAutoFit/>
          </a:bodyPr>
          <a:lstStyle/>
          <a:p>
            <a:pPr marL="26841" marR="10735">
              <a:spcBef>
                <a:spcPts val="360"/>
              </a:spcBef>
            </a:pPr>
            <a:endParaRPr lang="ru-RU" sz="36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6841" marR="10735">
              <a:spcBef>
                <a:spcPts val="360"/>
              </a:spcBef>
            </a:pPr>
            <a:r>
              <a:rPr lang="ru-RU" sz="3600" b="1" dirty="0">
                <a:solidFill>
                  <a:srgbClr val="00A650"/>
                </a:solidFill>
                <a:latin typeface="Arial"/>
                <a:cs typeface="Arial"/>
              </a:rPr>
              <a:t>1. </a:t>
            </a:r>
            <a:r>
              <a:rPr lang="ru-RU" sz="3200" b="1" dirty="0">
                <a:solidFill>
                  <a:srgbClr val="00A650"/>
                </a:solidFill>
                <a:latin typeface="Arial"/>
                <a:cs typeface="Arial"/>
              </a:rPr>
              <a:t>Прочитать</a:t>
            </a:r>
          </a:p>
          <a:p>
            <a:pPr marL="26841" marR="10735">
              <a:spcBef>
                <a:spcPts val="360"/>
              </a:spcBef>
            </a:pPr>
            <a:r>
              <a:rPr lang="ru-RU" sz="3600" b="1" dirty="0">
                <a:solidFill>
                  <a:srgbClr val="00A650"/>
                </a:solidFill>
                <a:latin typeface="Arial"/>
                <a:cs typeface="Arial"/>
              </a:rPr>
              <a:t>§20.  </a:t>
            </a:r>
            <a:r>
              <a:rPr lang="ru-RU" sz="2800" b="1" dirty="0">
                <a:solidFill>
                  <a:srgbClr val="00A650"/>
                </a:solidFill>
                <a:latin typeface="Arial"/>
                <a:cs typeface="Arial"/>
              </a:rPr>
              <a:t>Внутренние воды Африки</a:t>
            </a:r>
          </a:p>
          <a:p>
            <a:pPr marL="26841" marR="10735">
              <a:spcBef>
                <a:spcPts val="360"/>
              </a:spcBef>
            </a:pPr>
            <a:r>
              <a:rPr lang="ru-RU" sz="3600" b="1" dirty="0">
                <a:solidFill>
                  <a:srgbClr val="00A650"/>
                </a:solidFill>
                <a:latin typeface="Arial"/>
                <a:cs typeface="Arial"/>
              </a:rPr>
              <a:t>2. </a:t>
            </a:r>
            <a:r>
              <a:rPr lang="ru-RU" sz="2800" b="1" dirty="0">
                <a:solidFill>
                  <a:srgbClr val="00A650"/>
                </a:solidFill>
                <a:latin typeface="Arial"/>
                <a:cs typeface="Arial"/>
              </a:rPr>
              <a:t>Выполнить  </a:t>
            </a:r>
          </a:p>
          <a:p>
            <a:pPr marL="26841" marR="10735">
              <a:spcBef>
                <a:spcPts val="360"/>
              </a:spcBef>
            </a:pPr>
            <a:r>
              <a:rPr lang="ru-RU" sz="2800" b="1" dirty="0">
                <a:solidFill>
                  <a:srgbClr val="00A650"/>
                </a:solidFill>
                <a:latin typeface="Arial"/>
                <a:cs typeface="Arial"/>
              </a:rPr>
              <a:t>Практические задания  стр. 53</a:t>
            </a:r>
            <a:endParaRPr lang="ru-RU" sz="36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6841" marR="10735">
              <a:spcBef>
                <a:spcPts val="360"/>
              </a:spcBef>
            </a:pPr>
            <a:endParaRPr lang="ru-RU" sz="36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6841" marR="10735">
              <a:spcBef>
                <a:spcPts val="360"/>
              </a:spcBef>
            </a:pPr>
            <a:endParaRPr lang="ru-RU" sz="36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6841" marR="10735">
              <a:spcBef>
                <a:spcPts val="360"/>
              </a:spcBef>
            </a:pPr>
            <a:endParaRPr lang="ru-RU" sz="3600" b="1" dirty="0">
              <a:solidFill>
                <a:srgbClr val="00A65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79607" y="6327881"/>
            <a:ext cx="7931660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0" name="object 10"/>
          <p:cNvSpPr/>
          <p:nvPr/>
        </p:nvSpPr>
        <p:spPr>
          <a:xfrm>
            <a:off x="4012642" y="4151698"/>
            <a:ext cx="5211275" cy="585535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grpSp>
        <p:nvGrpSpPr>
          <p:cNvPr id="13" name="object 13"/>
          <p:cNvGrpSpPr/>
          <p:nvPr/>
        </p:nvGrpSpPr>
        <p:grpSpPr>
          <a:xfrm>
            <a:off x="800291" y="2535362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681363" y="5568383"/>
            <a:ext cx="2206371" cy="489858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</p:grpSp>
    </p:spTree>
    <p:extLst>
      <p:ext uri="{BB962C8B-B14F-4D97-AF65-F5344CB8AC3E}">
        <p14:creationId xmlns:p14="http://schemas.microsoft.com/office/powerpoint/2010/main" val="3160666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790316"/>
              </p:ext>
            </p:extLst>
          </p:nvPr>
        </p:nvGraphicFramePr>
        <p:xfrm>
          <a:off x="210055" y="2277534"/>
          <a:ext cx="11771890" cy="268003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550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4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3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2902">
                  <a:extLst>
                    <a:ext uri="{9D8B030D-6E8A-4147-A177-3AD203B41FA5}">
                      <a16:colId xmlns:a16="http://schemas.microsoft.com/office/drawing/2014/main" val="3135038662"/>
                    </a:ext>
                  </a:extLst>
                </a:gridCol>
                <a:gridCol w="2472902">
                  <a:extLst>
                    <a:ext uri="{9D8B030D-6E8A-4147-A177-3AD203B41FA5}">
                      <a16:colId xmlns:a16="http://schemas.microsoft.com/office/drawing/2014/main" val="3684729269"/>
                    </a:ext>
                  </a:extLst>
                </a:gridCol>
                <a:gridCol w="2472902">
                  <a:extLst>
                    <a:ext uri="{9D8B030D-6E8A-4147-A177-3AD203B41FA5}">
                      <a16:colId xmlns:a16="http://schemas.microsoft.com/office/drawing/2014/main" val="3477659402"/>
                    </a:ext>
                  </a:extLst>
                </a:gridCol>
              </a:tblGrid>
              <a:tr h="101106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Реки Африки</a:t>
                      </a:r>
                      <a:endParaRPr lang="ru-RU" sz="24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исток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устье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питание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Хозяйственное значение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63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33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-114300" y="107752"/>
            <a:ext cx="12306300" cy="646766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4000" kern="0" spc="21" dirty="0">
                <a:solidFill>
                  <a:sysClr val="window" lastClr="FFFFFF"/>
                </a:solidFill>
              </a:rPr>
              <a:t>Реки Африки</a:t>
            </a:r>
            <a:endParaRPr lang="en-US" sz="4000" kern="0" spc="21" dirty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6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3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5058" y="-199532"/>
            <a:ext cx="12176942" cy="100231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Бассейн Атлантического океана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0A82D61-E1BF-43AB-B268-044F37DB51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1" b="1256"/>
          <a:stretch/>
        </p:blipFill>
        <p:spPr>
          <a:xfrm>
            <a:off x="6721643" y="1184914"/>
            <a:ext cx="5261810" cy="5354122"/>
          </a:xfrm>
          <a:prstGeom prst="rect">
            <a:avLst/>
          </a:prstGeom>
        </p:spPr>
      </p:pic>
      <p:sp>
        <p:nvSpPr>
          <p:cNvPr id="5" name="Облачко с текстом: прямоугольное со скругленными углами 4">
            <a:extLst>
              <a:ext uri="{FF2B5EF4-FFF2-40B4-BE49-F238E27FC236}">
                <a16:creationId xmlns:a16="http://schemas.microsoft.com/office/drawing/2014/main" id="{059EC248-E9B8-44EC-AD8F-63F19961B9B1}"/>
              </a:ext>
            </a:extLst>
          </p:cNvPr>
          <p:cNvSpPr/>
          <p:nvPr/>
        </p:nvSpPr>
        <p:spPr>
          <a:xfrm>
            <a:off x="208549" y="1909253"/>
            <a:ext cx="5037221" cy="4136075"/>
          </a:xfrm>
          <a:prstGeom prst="wedgeRoundRectCallout">
            <a:avLst>
              <a:gd name="adj1" fmla="val 88017"/>
              <a:gd name="adj2" fmla="val -7315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Река НИЛ</a:t>
            </a:r>
          </a:p>
          <a:p>
            <a:pPr algn="ctr"/>
            <a:endParaRPr lang="ru-RU" sz="3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Река КОНГО (ЗАИР)</a:t>
            </a:r>
          </a:p>
          <a:p>
            <a:pPr algn="ctr"/>
            <a:endParaRPr lang="ru-RU" sz="3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Река НИГЕР</a:t>
            </a:r>
          </a:p>
          <a:p>
            <a:pPr algn="ctr"/>
            <a:endParaRPr lang="ru-RU" sz="3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Река ОРАНЖЕВАЯ</a:t>
            </a:r>
            <a:endParaRPr lang="en-US" sz="3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52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10870" y="3247"/>
            <a:ext cx="12244170" cy="10708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Река Нил</a:t>
            </a:r>
            <a:endParaRPr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4D2157-D859-434B-9943-CC5CDFCA0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65" y="1251285"/>
            <a:ext cx="3822482" cy="54864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E32E6B-0BA2-49F1-8E96-4DD58E69E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413" y="1251285"/>
            <a:ext cx="4138863" cy="277099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698493-1289-4E57-AFC9-854833270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412" y="4107546"/>
            <a:ext cx="4138863" cy="263013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7AE891-5337-4848-B7E3-1FF2334E6FD3}"/>
              </a:ext>
            </a:extLst>
          </p:cNvPr>
          <p:cNvSpPr txBox="1"/>
          <p:nvPr/>
        </p:nvSpPr>
        <p:spPr>
          <a:xfrm>
            <a:off x="8570945" y="1434686"/>
            <a:ext cx="32725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Одна из самых длинных рек мира  - 6 671 км.</a:t>
            </a:r>
            <a:endParaRPr lang="en-US" sz="2800" b="1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F79BC9-A8E3-494C-B5D8-E2E4233C9379}"/>
              </a:ext>
            </a:extLst>
          </p:cNvPr>
          <p:cNvSpPr txBox="1"/>
          <p:nvPr/>
        </p:nvSpPr>
        <p:spPr>
          <a:xfrm>
            <a:off x="8486276" y="3180310"/>
            <a:ext cx="36937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Истоком Нила является река </a:t>
            </a:r>
            <a:r>
              <a:rPr lang="ru-RU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Кагера</a:t>
            </a:r>
            <a:r>
              <a:rPr lang="ru-RU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B73EE1-D69C-4784-9567-3CD1A3DB16BE}"/>
              </a:ext>
            </a:extLst>
          </p:cNvPr>
          <p:cNvSpPr txBox="1"/>
          <p:nvPr/>
        </p:nvSpPr>
        <p:spPr>
          <a:xfrm>
            <a:off x="9095874" y="4844715"/>
            <a:ext cx="27476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Устьем реки является Средиземное море.</a:t>
            </a:r>
            <a:endParaRPr lang="en-US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27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1" y="0"/>
            <a:ext cx="12192001" cy="10708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Дельта реки Нил</a:t>
            </a:r>
            <a:endParaRPr sz="6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983E7E-5678-415E-8DEF-DC9E05FDC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22" y="1331495"/>
            <a:ext cx="3638726" cy="52297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B59F89-B4FB-4555-83D2-A9B4D1E80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957" y="1331496"/>
            <a:ext cx="3289056" cy="53507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629841-D9CE-4F69-A5F6-3F6B93F0C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2822" y="1331495"/>
            <a:ext cx="2134525" cy="162426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18BD88-DF5D-4EF1-8C9C-890423BF1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0867" y="1331495"/>
            <a:ext cx="2134525" cy="162426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3CB97A-D716-47E0-8689-C13119C12F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2821" y="3090109"/>
            <a:ext cx="2134525" cy="162426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2DCFA6-B3C3-415D-BDF8-31CF2CEB77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0867" y="3090109"/>
            <a:ext cx="2113712" cy="162426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C89A8B1-061C-408F-8912-89C0364890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2821" y="4947936"/>
            <a:ext cx="2134525" cy="1734351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0676EC-4745-4116-A5CA-618FDB2089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41154" y="4947936"/>
            <a:ext cx="2113711" cy="1734351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83527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85326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5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Ниломер</a:t>
            </a:r>
            <a:endParaRPr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34AA93-FDAB-4CE2-AD0A-2FFB1A097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92" y="3429000"/>
            <a:ext cx="3209441" cy="3276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BDC937-29EA-4DB0-9C68-28E4E2F38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968" y="3429000"/>
            <a:ext cx="2663974" cy="32766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F82402-86C8-44D6-A021-03825AE89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2969" y="1221581"/>
            <a:ext cx="2526882" cy="20349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AAA254-C1D3-4EEE-9916-7FCB555891EC}"/>
              </a:ext>
            </a:extLst>
          </p:cNvPr>
          <p:cNvSpPr txBox="1"/>
          <p:nvPr/>
        </p:nvSpPr>
        <p:spPr>
          <a:xfrm>
            <a:off x="3416968" y="881422"/>
            <a:ext cx="6096000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   Ученый дал математическое описание и предложил меры по улучшению этого прибора. Плодом его деятельности в Каире стало сооружение им так называемого </a:t>
            </a:r>
            <a:r>
              <a:rPr lang="ru-RU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Ниломера</a:t>
            </a:r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, или </a:t>
            </a:r>
            <a:r>
              <a:rPr lang="ru-RU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Нилометра</a:t>
            </a:r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. Он был возведен под руководством аль-</a:t>
            </a:r>
            <a:r>
              <a:rPr lang="ru-RU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Фергани</a:t>
            </a:r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 в 861 году для измерения уровня воды в Ниле. Эти измерения были очень важны для жизни Египта. Слишком большой подъем воды в Ниле мог привести к заболачиванию земель и неурожаю в годы сильного разлива. По описаниям древнегреческого историка Геродота, иногда, когда разливался Нил, он затоплял не только всю дельту, но и окружающие территории, так что на переправу с одного берега на другой требовалось два дня. </a:t>
            </a:r>
            <a:r>
              <a:rPr lang="ru-RU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Ниломер</a:t>
            </a:r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Фергани</a:t>
            </a:r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, расположенный на нильском острове Рода, имел ключевое значение при прогнозировании паводков. Это сооружение до сих пор остается одной из столичных достопримечательностей.</a:t>
            </a:r>
            <a:endParaRPr lang="en-US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CE3A3E8-0AA6-4657-BDF7-C5313DCFA2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922" y="1131817"/>
            <a:ext cx="2277979" cy="18680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1FE450-0238-4C7C-A829-AB5EA98CBAFB}"/>
              </a:ext>
            </a:extLst>
          </p:cNvPr>
          <p:cNvSpPr txBox="1"/>
          <p:nvPr/>
        </p:nvSpPr>
        <p:spPr>
          <a:xfrm>
            <a:off x="633922" y="2887215"/>
            <a:ext cx="26071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Ахмад ал-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Фергани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57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02732" y="0"/>
            <a:ext cx="11181579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6000" kern="0" spc="21" dirty="0">
                <a:solidFill>
                  <a:sysClr val="window" lastClr="FFFFFF"/>
                </a:solidFill>
              </a:rPr>
              <a:t>Река Конго</a:t>
            </a:r>
            <a:endParaRPr lang="en-US" sz="60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C57397-6753-4F2E-A37D-1115A7ACE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64" y="1116203"/>
            <a:ext cx="5922041" cy="53505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CE773F-2E7E-460D-9E31-DA6039E28E40}"/>
              </a:ext>
            </a:extLst>
          </p:cNvPr>
          <p:cNvSpPr txBox="1"/>
          <p:nvPr/>
        </p:nvSpPr>
        <p:spPr>
          <a:xfrm>
            <a:off x="6439502" y="1116203"/>
            <a:ext cx="5734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Вторая по протяженности – 4 320 км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1BF25E-5EC8-4738-9BB3-066466FCD749}"/>
              </a:ext>
            </a:extLst>
          </p:cNvPr>
          <p:cNvSpPr txBox="1"/>
          <p:nvPr/>
        </p:nvSpPr>
        <p:spPr>
          <a:xfrm>
            <a:off x="6439501" y="1577868"/>
            <a:ext cx="55834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Первая на материке и вторая 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мире, после Амазонки, река 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водоносности – 1 414 км³ 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год и площади водосборного бассейна – 3 691 000 км². Приток Конго река </a:t>
            </a:r>
            <a:r>
              <a:rPr lang="ru-RU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Лукуга</a:t>
            </a: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D910833-9F74-438B-B4A0-543C709D8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768" y="3872044"/>
            <a:ext cx="2815193" cy="28255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AF4BFA-4EE6-4D43-9E80-D9A8CC3D2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501" y="3872045"/>
            <a:ext cx="2622287" cy="282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2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72189"/>
            <a:ext cx="12192000" cy="962526"/>
          </a:xfrm>
          <a:solidFill>
            <a:srgbClr val="0000CC"/>
          </a:solidFill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Река Конго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FEA39D-3597-41F4-96AE-75AE67BAD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61" y="1166191"/>
            <a:ext cx="5236001" cy="55212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90FCCE-CCD0-4913-A969-C72DF7F54C7A}"/>
              </a:ext>
            </a:extLst>
          </p:cNvPr>
          <p:cNvSpPr txBox="1"/>
          <p:nvPr/>
        </p:nvSpPr>
        <p:spPr>
          <a:xfrm>
            <a:off x="5881197" y="1102114"/>
            <a:ext cx="58951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Уровень реки Конго остается практически неизменным в течение года, что объясняется  равномерным выпадением  осадков  по сезонам  в её бассейне.</a:t>
            </a:r>
          </a:p>
          <a:p>
            <a:pPr algn="just"/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среднем течении река дважды пресекает экватор, что является уникальной особенностью реки.</a:t>
            </a:r>
          </a:p>
          <a:p>
            <a:pPr algn="just"/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верхнем и нижнем течении река Конго изобилует водопадами и порогами.</a:t>
            </a:r>
            <a:endParaRPr lang="en-US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B36937-1C2A-4324-BE38-254E75419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060" y="4176215"/>
            <a:ext cx="3156113" cy="251118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77A6000-D581-4397-9EBC-F7CB531A9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3672" y="4176214"/>
            <a:ext cx="3044598" cy="25111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0281B1-6616-4B6E-AA4F-6D517BC2DDCF}"/>
              </a:ext>
            </a:extLst>
          </p:cNvPr>
          <p:cNvSpPr txBox="1"/>
          <p:nvPr/>
        </p:nvSpPr>
        <p:spPr>
          <a:xfrm>
            <a:off x="7420376" y="4368371"/>
            <a:ext cx="322658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Водопады Ливингстона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30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808967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950695" y="-49737"/>
            <a:ext cx="11183033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6000" kern="0" spc="21" dirty="0">
                <a:solidFill>
                  <a:sysClr val="window" lastClr="FFFFFF"/>
                </a:solidFill>
              </a:rPr>
              <a:t>Река Нигер</a:t>
            </a:r>
            <a:endParaRPr lang="en-US" sz="60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CE61F4-CE12-415A-AAF4-B916AD1EB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6" y="1276350"/>
            <a:ext cx="4961668" cy="5086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884D2F-4840-4D90-872A-2392BEA6DB39}"/>
              </a:ext>
            </a:extLst>
          </p:cNvPr>
          <p:cNvSpPr txBox="1"/>
          <p:nvPr/>
        </p:nvSpPr>
        <p:spPr>
          <a:xfrm>
            <a:off x="4973053" y="865200"/>
            <a:ext cx="718231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Третья по длине и площади водосборного бассейна река Африки. Протяженность реки составляет 4180 км. Площадь бассейна 2 117 700 км². Расход воды 5589 м³/с.</a:t>
            </a:r>
            <a:endParaRPr lang="en-US" sz="19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BE07D9-D8DB-4BC0-A5E2-92C7B15F9674}"/>
              </a:ext>
            </a:extLst>
          </p:cNvPr>
          <p:cNvSpPr txBox="1"/>
          <p:nvPr/>
        </p:nvSpPr>
        <p:spPr>
          <a:xfrm>
            <a:off x="5157634" y="1788530"/>
            <a:ext cx="6819066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9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Исток реки приходится на восточную область </a:t>
            </a:r>
            <a:r>
              <a:rPr lang="ru-RU" sz="19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Конгских</a:t>
            </a:r>
            <a:r>
              <a:rPr lang="ru-RU" sz="19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 (Гвинея) на высоте 850 м над уровнем моря. Поначалу она течет на север, в противоположную сторону от океана, но на территории Мали меняет направление на юго-восточное, а затем – на южное. Устье приходится на Гвинейский залив Атлантического океана. В месте встречи с заливом Нигер образует огромную дельту площадью 25 тыс. м². В верхнем и нижнем течении реки имеется множество порогов и водопадов.</a:t>
            </a:r>
            <a:endParaRPr lang="en-US" sz="19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2FAC47-A3A6-49A8-890D-F5355EB607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785"/>
          <a:stretch/>
        </p:blipFill>
        <p:spPr>
          <a:xfrm>
            <a:off x="5342215" y="4804740"/>
            <a:ext cx="3203743" cy="18521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835D625-553C-403D-A7C3-284CFDAB1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0" y="4815327"/>
            <a:ext cx="3392371" cy="185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4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4786</TotalTime>
  <Words>871</Words>
  <Application>Microsoft Office PowerPoint</Application>
  <PresentationFormat>Широкоэкранный</PresentationFormat>
  <Paragraphs>88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Река Конго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Задание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WINDOWS 10</cp:lastModifiedBy>
  <cp:revision>847</cp:revision>
  <dcterms:created xsi:type="dcterms:W3CDTF">2020-04-09T12:18:10Z</dcterms:created>
  <dcterms:modified xsi:type="dcterms:W3CDTF">2020-10-22T07:30:46Z</dcterms:modified>
</cp:coreProperties>
</file>