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00" r:id="rId2"/>
    <p:sldId id="522" r:id="rId3"/>
    <p:sldId id="418" r:id="rId4"/>
    <p:sldId id="540" r:id="rId5"/>
    <p:sldId id="512" r:id="rId6"/>
    <p:sldId id="539" r:id="rId7"/>
    <p:sldId id="466" r:id="rId8"/>
    <p:sldId id="524" r:id="rId9"/>
    <p:sldId id="513" r:id="rId10"/>
    <p:sldId id="530" r:id="rId11"/>
    <p:sldId id="531" r:id="rId12"/>
    <p:sldId id="528" r:id="rId13"/>
    <p:sldId id="532" r:id="rId14"/>
    <p:sldId id="556" r:id="rId15"/>
    <p:sldId id="515" r:id="rId16"/>
    <p:sldId id="542" r:id="rId17"/>
    <p:sldId id="557" r:id="rId18"/>
    <p:sldId id="559" r:id="rId19"/>
    <p:sldId id="403" r:id="rId20"/>
    <p:sldId id="537" r:id="rId21"/>
    <p:sldId id="558" r:id="rId22"/>
    <p:sldId id="529" r:id="rId23"/>
    <p:sldId id="487" r:id="rId24"/>
    <p:sldId id="41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522"/>
            <p14:sldId id="418"/>
            <p14:sldId id="540"/>
            <p14:sldId id="512"/>
            <p14:sldId id="539"/>
            <p14:sldId id="466"/>
            <p14:sldId id="524"/>
            <p14:sldId id="513"/>
            <p14:sldId id="530"/>
            <p14:sldId id="531"/>
            <p14:sldId id="528"/>
            <p14:sldId id="532"/>
            <p14:sldId id="556"/>
            <p14:sldId id="515"/>
            <p14:sldId id="542"/>
            <p14:sldId id="557"/>
            <p14:sldId id="559"/>
            <p14:sldId id="403"/>
            <p14:sldId id="537"/>
            <p14:sldId id="558"/>
            <p14:sldId id="529"/>
            <p14:sldId id="48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EBA53"/>
    <a:srgbClr val="000000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5737" autoAdjust="0"/>
  </p:normalViewPr>
  <p:slideViewPr>
    <p:cSldViewPr snapToGrid="0">
      <p:cViewPr varScale="1">
        <p:scale>
          <a:sx n="69" d="100"/>
          <a:sy n="69" d="100"/>
        </p:scale>
        <p:origin x="10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/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ОСНОВНЫЕ ОСОБЕННОСТИ  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B4130079-A0C2-4938-9CFB-C129C55DE706}">
      <dgm:prSet phldrT="[Текст]" custT="1"/>
      <dgm:spPr/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ГЕОГРАФИЧЕСКОЕ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ПОЛОЖЕНИЕ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9059AA3A-DBF7-489F-861D-539C63A992FD}">
      <dgm:prSet phldrT="[Текст]" custT="1"/>
      <dgm:spPr/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ИСТОРИЯ ИССЛЕДОВАНИЯ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1BD29492-7057-4B4E-9D84-E739C8ABB464}">
      <dgm:prSet custT="1"/>
      <dgm:spPr/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ГЕОЛОГИЧЕСКОЕ СТРОЕНИЕ И РЕЛЬЕФ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C3E2A0C7-492D-4F99-9FBD-DB626D169721}">
      <dgm:prSet custT="1"/>
      <dgm:spPr/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КЛИМАТ И ТЕЧЕНИЯ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6B73165C-8E17-4B12-B343-B3E902D0A277}">
      <dgm:prSet custT="1"/>
      <dgm:spPr/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ПРИРОДНЫЕ ЗОНЫ И ЖИВЫЕ ОРГАНИЗМЫ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 sz="2800">
            <a:latin typeface="Arial" pitchFamily="34" charset="0"/>
            <a:cs typeface="Arial" pitchFamily="34" charset="0"/>
          </a:endParaRPr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14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  <dgm:t>
        <a:bodyPr/>
        <a:lstStyle/>
        <a:p>
          <a:endParaRPr lang="ru-RU"/>
        </a:p>
      </dgm:t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34398" y="285347"/>
          <a:ext cx="861668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ОСНОВНЫЕ ОСОБЕННОСТИ  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8616689" cy="570477"/>
      </dsp:txXfrm>
    </dsp:sp>
    <dsp:sp modelId="{DD2C4514-8196-44F3-AEFD-C878E137F15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945043" y="1138646"/>
          <a:ext cx="8064655" cy="575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ГЕОГРАФИЧЕСКОЕ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ПОЛОЖЕНИЕ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5043" y="1138646"/>
        <a:ext cx="8064655" cy="575092"/>
      </dsp:txXfrm>
    </dsp:sp>
    <dsp:sp modelId="{3FF523FB-8E08-4A14-B93E-E824CD44155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118233" y="1996562"/>
          <a:ext cx="793285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ИСТОРИЯ ИССЛЕДОВАНИЯ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7932853" cy="570477"/>
      </dsp:txXfrm>
    </dsp:sp>
    <dsp:sp modelId="{AFBCFC25-00CE-4DD9-B468-38B567D3D01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118233" y="2851627"/>
          <a:ext cx="793285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ГЕОЛОГИЧЕСКОЕ СТРОЕНИЕ И РЕЛЬЕФ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7932853" cy="570477"/>
      </dsp:txXfrm>
    </dsp:sp>
    <dsp:sp modelId="{0D28CA85-B0AC-48AA-B73D-2FEAF230634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03654" y="3666657"/>
          <a:ext cx="8147433" cy="6516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КЛИМАТ И ТЕЧЕНИЯ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666657"/>
        <a:ext cx="8147433" cy="651633"/>
      </dsp:txXfrm>
    </dsp:sp>
    <dsp:sp modelId="{28C03092-EE96-40C8-9447-915F9EC99FB1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34398" y="4562842"/>
          <a:ext cx="861668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ПРИРОДНЫЕ ЗОНЫ И ЖИВЫЕ ОРГАНИЗМЫ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8616689" cy="570477"/>
      </dsp:txXfrm>
    </dsp:sp>
    <dsp:sp modelId="{7D5CA92C-475A-427C-92DC-923B8509B83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1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08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33CC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3600" y="2815885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93600" y="4637906"/>
            <a:ext cx="773730" cy="114994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474142" y="725385"/>
            <a:ext cx="6444404" cy="104687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6600" kern="0" spc="21" dirty="0" smtClean="0">
                <a:solidFill>
                  <a:sysClr val="window" lastClr="FFFFFF"/>
                </a:solidFill>
              </a:rPr>
              <a:t>ГЕОГРАФИЯ</a:t>
            </a:r>
            <a:endParaRPr lang="en-US" sz="6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126932"/>
            <a:ext cx="2171700" cy="1710601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115015" y="171436"/>
            <a:ext cx="2048285" cy="1426568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lang="ru-RU" sz="4800" b="1" spc="21" dirty="0" smtClean="0">
              <a:solidFill>
                <a:srgbClr val="FEFEFE"/>
              </a:solidFill>
              <a:latin typeface="Arial"/>
              <a:cs typeface="Arial"/>
            </a:endParaRPr>
          </a:p>
          <a:p>
            <a:pPr algn="ctr" defTabSz="1218848">
              <a:spcBef>
                <a:spcPts val="265"/>
              </a:spcBef>
              <a:defRPr/>
            </a:pPr>
            <a:r>
              <a:rPr lang="ru-RU" sz="40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4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570695" y="3041753"/>
            <a:ext cx="7337787" cy="206113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33CC"/>
                </a:solidFill>
                <a:latin typeface="Arial"/>
                <a:cs typeface="Arial"/>
              </a:rPr>
              <a:t>Атлантический и Индийский океан</a:t>
            </a:r>
            <a:endParaRPr sz="66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5122" name="Picture 2" descr="Атлантический океан: Интересные факты | Интересные Факты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15" y="2926721"/>
            <a:ext cx="2895445" cy="2750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erdinand Magellan's Fatal Voyage Of Discovery Around The World -  HistoryExt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13036" r="18763"/>
          <a:stretch/>
        </p:blipFill>
        <p:spPr bwMode="auto">
          <a:xfrm>
            <a:off x="8483441" y="3063312"/>
            <a:ext cx="1768353" cy="26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81000" y="15239"/>
            <a:ext cx="1179594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ИЗ ИСТОРИИ ИССЛЕДОВАНИЯ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151" y="982134"/>
            <a:ext cx="119407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36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эпоху Великих географических открытий сведения о природе Атлантического океана были собраны такими мореплавателями:</a:t>
            </a:r>
            <a:endParaRPr lang="ru-RU" sz="36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Биография Бартоломеу Диа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31" y="3063314"/>
            <a:ext cx="2045754" cy="26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8531" y="5744240"/>
            <a:ext cx="2033517" cy="369332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Б. </a:t>
            </a:r>
            <a:r>
              <a:rPr lang="ru-RU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Диаш</a:t>
            </a:r>
            <a:endParaRPr lang="en-US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Нетривиальная История...: Открытие Васко да Гамой морского пути в Индию -  1498 год (ЕГЭ по истор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85" y="3063314"/>
            <a:ext cx="1992486" cy="26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94286" y="5753501"/>
            <a:ext cx="1992484" cy="369332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Васко</a:t>
            </a:r>
            <a:r>
              <a:rPr lang="ru-RU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да Гама</a:t>
            </a:r>
            <a:endParaRPr lang="en-US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83441" y="5744240"/>
            <a:ext cx="1768353" cy="369332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Ф. Магеллан</a:t>
            </a:r>
            <a:endParaRPr lang="en-US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Джеймс Кук (James Cook)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06" y="3056019"/>
            <a:ext cx="1705971" cy="26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317706" y="5764590"/>
            <a:ext cx="1705971" cy="369332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Дж. Кук</a:t>
            </a:r>
            <a:endParaRPr lang="en-US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62" y="3063313"/>
            <a:ext cx="1962265" cy="26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1" y="3063315"/>
            <a:ext cx="1947491" cy="263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0062" y="5751535"/>
            <a:ext cx="1962265" cy="380422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Х. Колумб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150" y="5757079"/>
            <a:ext cx="1947491" cy="374877"/>
          </a:xfrm>
          <a:prstGeom prst="rect">
            <a:avLst/>
          </a:prstGeom>
          <a:solidFill>
            <a:srgbClr val="4EBA5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Дж. Кабот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12171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7228" y="-67611"/>
            <a:ext cx="12173957" cy="113920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600" kern="0" spc="21" dirty="0" smtClean="0">
                <a:solidFill>
                  <a:sysClr val="window" lastClr="FFFFFF"/>
                </a:solidFill>
              </a:rPr>
              <a:t>Комплексное изучение природы Атлантического океана началось в конце Х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I</a:t>
            </a:r>
            <a:r>
              <a:rPr lang="ru-RU" sz="3600" kern="0" spc="21" dirty="0" smtClean="0">
                <a:solidFill>
                  <a:sysClr val="window" lastClr="FFFFFF"/>
                </a:solidFill>
              </a:rPr>
              <a:t>Х века</a:t>
            </a: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106" y="1220356"/>
            <a:ext cx="12079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Подробные сведения были собраны благодаря экспедиции английского корабля «Челленджер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sz="2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Исследованиям по программе Международного геофизического года (1957 – 1958), многолетней научной работе Жака Ива Кусто и его соратников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3351854"/>
            <a:ext cx="3537284" cy="16532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4" y="3351854"/>
            <a:ext cx="4181976" cy="33180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5197641"/>
            <a:ext cx="3537284" cy="14723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3" y="3366205"/>
            <a:ext cx="3207020" cy="33037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6" y="3248"/>
            <a:ext cx="12189014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 smtClean="0">
                <a:solidFill>
                  <a:sysClr val="window" lastClr="FFFFFF"/>
                </a:solidFill>
              </a:rPr>
              <a:t>Из истории исследовании Индийского океана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5" y="1022739"/>
            <a:ext cx="12075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Регулярное изучение началось в конце Х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века;</a:t>
            </a:r>
            <a:endParaRPr lang="ru-RU" sz="2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Обширные  сведения об Индийском океане собрала экспедиция корабля «Челленджер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  <a:endParaRPr lang="ru-RU" sz="2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Международная научная экспедиция по изучению океана, организованная ЮНЕСКО в 1960 – 1965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годах.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иф анимация Море волной набегает на прибрежные камн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3" y="3269509"/>
            <a:ext cx="5905522" cy="34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79" y="3269509"/>
            <a:ext cx="5194384" cy="349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Из истории исследования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Picture 4" descr="Нетривиальная История...: Открытие Васко да Гамой морского пути в Индию -  1498 год (ЕГЭ по истори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0" y="1068093"/>
            <a:ext cx="3284925" cy="38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2190" y="5140959"/>
            <a:ext cx="328492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Васко</a:t>
            </a:r>
            <a:r>
              <a:rPr lang="ru-RU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-да Гама (</a:t>
            </a:r>
            <a:r>
              <a:rPr lang="ru-RU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1498 г.), </a:t>
            </a:r>
            <a:r>
              <a:rPr lang="ru-RU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открыл морской путь из Европы в </a:t>
            </a:r>
            <a:r>
              <a:rPr lang="ru-RU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Индию.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bel Tasm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4" y="3633537"/>
            <a:ext cx="3815843" cy="31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66674" y="1057897"/>
            <a:ext cx="3815843" cy="23852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Первым пересек </a:t>
            </a: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запада на восток, достигнув южных берегов Австралии,</a:t>
            </a: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А.Тасман</a:t>
            </a: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(1642-1643 гг.)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Джеймс Кук (James Cook)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5" y="1068091"/>
            <a:ext cx="3243111" cy="386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422105" y="5117646"/>
            <a:ext cx="347783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Дж. Кук выполнил измерение глубины разных частей  </a:t>
            </a:r>
            <a:r>
              <a:rPr lang="ru-RU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океана.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8157411" y="1068093"/>
            <a:ext cx="24063" cy="5722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53853" y="1068093"/>
            <a:ext cx="0" cy="5722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5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3248"/>
            <a:ext cx="1217694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Геологическое строение и рельеф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3" y="2630443"/>
            <a:ext cx="4236118" cy="30027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3" y="1047750"/>
            <a:ext cx="4554955" cy="32595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9264" y="4355430"/>
            <a:ext cx="4837678" cy="230832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Срединно-Атлантический 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хребет вытянут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на 15 000 км с севера на юг и подразделяется на Северо и Южно – Атлантический 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хребты.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503" y="1060783"/>
            <a:ext cx="6256421" cy="156966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Дно сложено различными породами: базальтами и вулканическими породами, песчаными и глинистыми отложения. 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503" y="5633191"/>
            <a:ext cx="6112042" cy="12003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Самое глубокое место Атлантического океана –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впадина </a:t>
            </a:r>
            <a:r>
              <a:rPr lang="ru-RU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Пуэтро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Рико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(8 742 м)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53" r="54632"/>
          <a:stretch/>
        </p:blipFill>
        <p:spPr bwMode="auto">
          <a:xfrm>
            <a:off x="4547178" y="2630443"/>
            <a:ext cx="2612857" cy="30027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255823" y="1060783"/>
            <a:ext cx="0" cy="5304391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5509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>
              <a:solidFill>
                <a:srgbClr val="0033CC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4163" y="61586"/>
            <a:ext cx="11791393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Рельеф дна Индийского океана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1348" name="Picture 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" y="1087701"/>
            <a:ext cx="6020636" cy="293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49" name="Picture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2" y="3489157"/>
            <a:ext cx="4860758" cy="316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4547" y="1004191"/>
            <a:ext cx="56210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Центральной части Индийского океана расположен срединно- океанический хребет, разделенный на 3 части: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Аравийско-Индостанское,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Австралийско-Антарктическое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Западно-Австралийская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котловины, разделенные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Восточно-Индийским  хребтом.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50" name="Picture 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7" t="23273" r="24063"/>
          <a:stretch/>
        </p:blipFill>
        <p:spPr bwMode="auto">
          <a:xfrm>
            <a:off x="84386" y="4243323"/>
            <a:ext cx="2394120" cy="241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12" y="4243323"/>
            <a:ext cx="3595436" cy="241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-34852"/>
            <a:ext cx="12242800" cy="8622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1450" y="-20762"/>
            <a:ext cx="11590867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Климат Атлантического океана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450" y="982133"/>
            <a:ext cx="4857750" cy="2580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средних широтах Южной Атлантики на протяжении всего года бушуют сильные ураганы, а в субтропическом неделями наблюдается 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штиль.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" y="3790420"/>
            <a:ext cx="4636294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http://1.bp.blogspot.com/_iqGDnmVVzL0/S6ZMA8G1DrI/AAAAAAAACEM/sQxwQdkdBuU/s1600/tem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82133"/>
            <a:ext cx="66802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-34852"/>
            <a:ext cx="12242800" cy="8622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1450" y="-20762"/>
            <a:ext cx="11590867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Климат Индийского океана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450" y="982133"/>
            <a:ext cx="5295900" cy="17991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Количество осадков велико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экваториальном поясе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(3000мм) и уменьшается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 удалением от экватора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Picture 11" descr="http://1.bp.blogspot.com/_iqGDnmVVzL0/S6ZMA8G1DrI/AAAAAAAACEM/sQxwQdkdBuU/s1600/tem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982133"/>
            <a:ext cx="624205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NOVO\Documents\Downloads\99px_ru_animacii_7256_volna_morskaja_nahlinula_na_pljaj_gal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09370"/>
            <a:ext cx="5295900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Океанические течения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9" y="1150880"/>
            <a:ext cx="5962651" cy="5202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2726" b="2488"/>
          <a:stretch/>
        </p:blipFill>
        <p:spPr bwMode="auto">
          <a:xfrm>
            <a:off x="126998" y="1182414"/>
            <a:ext cx="5737774" cy="5171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9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Соленость океанов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13" y="982134"/>
            <a:ext cx="9867900" cy="556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1397" y="5639098"/>
            <a:ext cx="745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Средняя соленость  Атлантические пояса  – 37,5‰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Средняя соленость  Индийского пояса   -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Красное море - 42‰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836"/>
            <a:ext cx="12192000" cy="57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33361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Путешествие по океану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434" name="Picture 2" descr="Письмо «Мы нашли новые пины для вашей доски «Sailboats».» — Pinterest —  Яндекс.Почта | Картины кораблей, Мореплавание, Парус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5" y="3889727"/>
            <a:ext cx="2710070" cy="29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in van Black Flame op sailing | Schepen, Zeilschepen, Achtergron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36" y="3880037"/>
            <a:ext cx="2666163" cy="29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 smtClean="0">
                <a:solidFill>
                  <a:sysClr val="window" lastClr="FFFFFF"/>
                </a:solidFill>
              </a:rPr>
              <a:t>Органический мир Атлантического океана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998" y="1150880"/>
            <a:ext cx="12049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Много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удобных мест для нереста донных и придонных рыб, в том числе промысловых (трески, сельди, морского окуня, скумбрии, мойвы и др.), обитающих в основном в умеренном поясе. В тёплых водах рыб меньше, но число видов велико (летучие рыбы, тунцы, меч-рыба, акулы). В полярных водах обитают киты 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тюлени.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5" y="4816962"/>
            <a:ext cx="2388358" cy="18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66" y="2688529"/>
            <a:ext cx="3077406" cy="18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66" y="4728551"/>
            <a:ext cx="3077406" cy="20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9" y="2713685"/>
            <a:ext cx="2822341" cy="182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9" y="4728551"/>
            <a:ext cx="2822341" cy="20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5" y="3089872"/>
            <a:ext cx="2388358" cy="163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3089872"/>
            <a:ext cx="3271294" cy="355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153418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 smtClean="0">
                <a:solidFill>
                  <a:sysClr val="window" lastClr="FFFFFF"/>
                </a:solidFill>
              </a:rPr>
              <a:t>Органический мир Индийского океана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105470"/>
            <a:ext cx="3585192" cy="156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4905956"/>
            <a:ext cx="3585192" cy="184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31" y="4127573"/>
            <a:ext cx="2963270" cy="1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34" y="2541895"/>
            <a:ext cx="2963270" cy="152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30" y="1105467"/>
            <a:ext cx="2943274" cy="137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6982" y="1090080"/>
            <a:ext cx="496388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тропических водах много акул, гигантских морских черепах, морских змей и летучих рыб, встречается меч-рыба. Тропическая зона Индийского океана — один из районов классического развития коралловых полипов и рифовых построек.</a:t>
            </a:r>
          </a:p>
          <a:p>
            <a:pPr algn="just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умеренной области характерны красные и бурые водоросли, главным образом из групп фукусовых и ламинариевых.</a:t>
            </a:r>
          </a:p>
          <a:p>
            <a:pPr algn="just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умеренных водах широко представлены китообразные: беззубый и синий киты, а также тюлень, морской слон, дюгонь. Богатство китообразных в этих широтах объясняется интенсивным вертикальным перемешиванием вод, что создает исключительно благоприятные условия для развития планктонных организмов, являющихся основным продуктом питания синего и беззубого китов.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2787554"/>
            <a:ext cx="3585192" cy="203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31" y="5454595"/>
            <a:ext cx="2983267" cy="13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7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101609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3200" kern="0" spc="21" dirty="0" smtClean="0">
                <a:solidFill>
                  <a:sysClr val="window" lastClr="FFFFFF"/>
                </a:solidFill>
              </a:rPr>
              <a:t>Природные пояса Атлантического и Индийского океанов</a:t>
            </a:r>
            <a:endParaRPr lang="en-US" sz="32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43013"/>
            <a:ext cx="2882900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2457450"/>
            <a:ext cx="2762250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416299" y="2457450"/>
            <a:ext cx="2673663" cy="1238250"/>
          </a:xfrm>
          <a:prstGeom prst="wedgeRoundRectCallout">
            <a:avLst>
              <a:gd name="adj1" fmla="val -76134"/>
              <a:gd name="adj2" fmla="val 379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Среднегодовое количество осадков – 1770 мм, соленость - 35‰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338887" y="2421731"/>
            <a:ext cx="2543175" cy="2783681"/>
          </a:xfrm>
          <a:prstGeom prst="wedgeRoundRectCallout">
            <a:avLst>
              <a:gd name="adj1" fmla="val 90652"/>
              <a:gd name="adj2" fmla="val -82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Среднегодовая температура  поверхностного слоя вод  +20⁰…+28⁰С, среднегодовое количество осадков –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2000 -3000 мм в год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38023" y="-1921618"/>
            <a:ext cx="5657142" cy="11510723"/>
          </a:xfrm>
          <a:prstGeom prst="rect">
            <a:avLst/>
          </a:prstGeom>
        </p:spPr>
      </p:pic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59" y="4245537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4" y="2687"/>
            <a:ext cx="12191996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 smtClean="0">
                <a:solidFill>
                  <a:sysClr val="window" lastClr="FFFFFF"/>
                </a:solidFill>
              </a:rPr>
              <a:t>Атлантический и Индийский океаны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4" name="Picture 2" descr="Делтон туристическая комп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2" y="1111954"/>
            <a:ext cx="1980037" cy="207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кое самое красивое море в мире? Назв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019717"/>
            <a:ext cx="2458853" cy="216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350" y="1824992"/>
            <a:ext cx="1592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Впадина </a:t>
            </a:r>
          </a:p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Пуэтро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Рико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424826" y="1390647"/>
            <a:ext cx="2343150" cy="20002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Атлантический океан</a:t>
            </a:r>
            <a:endParaRPr lang="ru-RU" sz="15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6594" y="1790608"/>
            <a:ext cx="1467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 переводе означает «река»?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828872" y="1390647"/>
            <a:ext cx="2343150" cy="21336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Индийский океан</a:t>
            </a:r>
            <a:endParaRPr lang="ru-RU" sz="15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410" y="4847630"/>
            <a:ext cx="166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Имеется Саргассово море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1" y="4371081"/>
            <a:ext cx="23526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95639" y="4871838"/>
            <a:ext cx="197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 каком океане  находится Красное море ?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02" y="4260353"/>
            <a:ext cx="23590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86700" y="4871838"/>
            <a:ext cx="18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Самый соленный океан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2" y="4260353"/>
            <a:ext cx="23590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321261" y="4771231"/>
            <a:ext cx="6666216" cy="1262361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638550" y="1339733"/>
            <a:ext cx="6662340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just"/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   параграф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27-28.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FontTx/>
              <a:buAutoNum type="arabicPeriod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4000" dirty="0" smtClean="0">
                <a:latin typeface="Arial" pitchFamily="34" charset="0"/>
                <a:cs typeface="Arial" pitchFamily="34" charset="0"/>
              </a:rPr>
              <a:t>2.  Выполнить </a:t>
            </a:r>
          </a:p>
          <a:p>
            <a:pPr algn="just"/>
            <a:r>
              <a:rPr lang="ru-RU" sz="4000" dirty="0" smtClean="0">
                <a:latin typeface="Arial" pitchFamily="34" charset="0"/>
                <a:cs typeface="Arial" pitchFamily="34" charset="0"/>
              </a:rPr>
              <a:t>     практическое задание </a:t>
            </a:r>
          </a:p>
          <a:p>
            <a:pPr algn="just"/>
            <a:r>
              <a:rPr lang="ru-RU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4000" dirty="0" err="1" smtClean="0">
                <a:latin typeface="Arial" pitchFamily="34" charset="0"/>
                <a:cs typeface="Arial" pitchFamily="34" charset="0"/>
              </a:rPr>
              <a:t>стр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64.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Задание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90" y="4771231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иноптики: вода в Черном море потеплеет через несколько дн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27200"/>
            <a:ext cx="3680649" cy="3280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67856072"/>
              </p:ext>
            </p:extLst>
          </p:nvPr>
        </p:nvGraphicFramePr>
        <p:xfrm>
          <a:off x="2835730" y="975605"/>
          <a:ext cx="91276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Изучим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57" y="4546599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" y="1097711"/>
            <a:ext cx="12174981" cy="576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lang="ru-RU" sz="6000" b="1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sz="6000" b="1" spc="-32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4425" y="3692292"/>
            <a:ext cx="94297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49413" y="3882132"/>
            <a:ext cx="942974" cy="700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4748" y="4241597"/>
            <a:ext cx="942974" cy="7301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53276" y="1097711"/>
            <a:ext cx="63817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9713" y="1105108"/>
            <a:ext cx="5318009" cy="5459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Северный  Ледовитый океан</a:t>
            </a:r>
            <a:endParaRPr lang="ru-RU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4120" y="3692292"/>
            <a:ext cx="1588277" cy="103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Тихий океан</a:t>
            </a:r>
            <a:endParaRPr lang="ru-RU" sz="25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3380209">
            <a:off x="4005597" y="3653078"/>
            <a:ext cx="2630604" cy="1158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Атлантический океан</a:t>
            </a:r>
            <a:endParaRPr lang="ru-RU" sz="25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78156" y="4149492"/>
            <a:ext cx="2098507" cy="980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Индийский океан</a:t>
            </a:r>
            <a:endParaRPr lang="ru-RU" sz="25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14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2" y="3248"/>
            <a:ext cx="11575809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 smtClean="0">
                <a:solidFill>
                  <a:sysClr val="window" lastClr="FFFFFF"/>
                </a:solidFill>
              </a:rPr>
              <a:t>Атлантический и Индийский океан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3" y="1054322"/>
            <a:ext cx="11430000" cy="580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8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sz="23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6733" y="138530"/>
            <a:ext cx="10278534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 smtClean="0">
                <a:solidFill>
                  <a:sysClr val="window" lastClr="FFFFFF"/>
                </a:solidFill>
              </a:rPr>
              <a:t>Атлантический и Индийский океаны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1054322"/>
            <a:ext cx="5630779" cy="558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4322"/>
            <a:ext cx="5791200" cy="558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1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" y="1604247"/>
            <a:ext cx="4567827" cy="36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-69757"/>
            <a:ext cx="12189015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33CC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8225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АТЛАНТИЧЕСКИЙ ОКЕАН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628289" y="2065283"/>
            <a:ext cx="6292286" cy="154419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Великие географические открытия начались именно в этом океане. На побережье находятся крупнейшие портовые города.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628289" y="3836381"/>
            <a:ext cx="6330386" cy="139336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имеется море без берегов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(Саргассово море), самые длинные и полноводные реки впадают в океан.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628289" y="1012048"/>
            <a:ext cx="6314877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 во всех четырех полушариях.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628289" y="5484928"/>
            <a:ext cx="6292285" cy="113368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амый протяженный из срединно – океанических хребтов.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16567" y="5511702"/>
            <a:ext cx="5101391" cy="110690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большое число внутренних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морей.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3848" y="860187"/>
            <a:ext cx="392351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24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особенности</a:t>
            </a:r>
            <a:endParaRPr lang="en-US" sz="24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" y="1592912"/>
            <a:ext cx="4567827" cy="3626492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r="23112"/>
          <a:stretch/>
        </p:blipFill>
        <p:spPr bwMode="auto">
          <a:xfrm>
            <a:off x="581689" y="1592912"/>
            <a:ext cx="4567827" cy="3675448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0" y="1517852"/>
            <a:ext cx="4567826" cy="3825567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444266"/>
            <a:ext cx="4922672" cy="3899153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7" y="1444265"/>
            <a:ext cx="5293895" cy="3899153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 smtClean="0">
                <a:solidFill>
                  <a:sysClr val="window" lastClr="FFFFFF"/>
                </a:solidFill>
              </a:rPr>
              <a:t>ИНДИЙСКИЙ ОКЕАН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934612" y="2422060"/>
            <a:ext cx="6913758" cy="155088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асположена самая крупная подводная дельта и мощная толща осадочных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отложений 5,5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км, дельта реки Ганг в Бенгальском заливе.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934614" y="4144846"/>
            <a:ext cx="6913756" cy="7775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длинный пролив </a:t>
            </a:r>
            <a:r>
              <a:rPr lang="ru-RU" sz="2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Мозамбикский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934614" y="1540877"/>
            <a:ext cx="6913756" cy="729357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соленый и самый теплый из океанов.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934614" y="5120478"/>
            <a:ext cx="6913756" cy="1633100"/>
          </a:xfrm>
          <a:prstGeom prst="wedgeRoundRectCallout">
            <a:avLst>
              <a:gd name="adj1" fmla="val -22612"/>
              <a:gd name="adj2" fmla="val -32347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ервое место среди океанов по объему добываемых и перевозимых морских транспортом нефти и газа, промыслу жемчуга.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08884" y="5217714"/>
            <a:ext cx="4283628" cy="143862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часть расположена в Южном полушарии.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5058" y="865458"/>
            <a:ext cx="453585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ru-RU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особенности</a:t>
            </a:r>
            <a:endParaRPr lang="en-US" sz="28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2" y="1127068"/>
            <a:ext cx="4107500" cy="374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2" y="1110001"/>
            <a:ext cx="4355429" cy="3763313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2" y="1066042"/>
            <a:ext cx="4355429" cy="3807274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2" y="1066042"/>
            <a:ext cx="4355429" cy="385634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4" y="982134"/>
            <a:ext cx="4531558" cy="3991629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4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2" y="3248"/>
            <a:ext cx="11575809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 smtClean="0">
                <a:solidFill>
                  <a:sysClr val="window" lastClr="FFFFFF"/>
                </a:solidFill>
              </a:rPr>
              <a:t>Атлантический и Индийский океаны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9" y="1227741"/>
            <a:ext cx="5816694" cy="526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6" y="1227741"/>
            <a:ext cx="5717628" cy="526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7821" y="2554014"/>
            <a:ext cx="318463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Площадь – 91 млн. км²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2593" y="2554014"/>
            <a:ext cx="3060197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Площадь – 76 млн. км²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5559" y="5186855"/>
            <a:ext cx="375275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Слово «ИНД» означает «РЕКА»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053" y="5240877"/>
            <a:ext cx="397291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Название океана связано с именем героя мифов Древней Греции Атланта, на плечах которого покоится небосвод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6296</TotalTime>
  <Words>805</Words>
  <Application>Microsoft Office PowerPoint</Application>
  <PresentationFormat>Широкоэкранный</PresentationFormat>
  <Paragraphs>117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Мировой океан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Lenova 330 pro A6</cp:lastModifiedBy>
  <cp:revision>1139</cp:revision>
  <dcterms:created xsi:type="dcterms:W3CDTF">2020-04-09T12:18:10Z</dcterms:created>
  <dcterms:modified xsi:type="dcterms:W3CDTF">2020-11-19T06:21:51Z</dcterms:modified>
</cp:coreProperties>
</file>