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00" r:id="rId2"/>
    <p:sldId id="522" r:id="rId3"/>
    <p:sldId id="418" r:id="rId4"/>
    <p:sldId id="540" r:id="rId5"/>
    <p:sldId id="512" r:id="rId6"/>
    <p:sldId id="539" r:id="rId7"/>
    <p:sldId id="466" r:id="rId8"/>
    <p:sldId id="524" r:id="rId9"/>
    <p:sldId id="513" r:id="rId10"/>
    <p:sldId id="530" r:id="rId11"/>
    <p:sldId id="531" r:id="rId12"/>
    <p:sldId id="528" r:id="rId13"/>
    <p:sldId id="532" r:id="rId14"/>
    <p:sldId id="556" r:id="rId15"/>
    <p:sldId id="515" r:id="rId16"/>
    <p:sldId id="542" r:id="rId17"/>
    <p:sldId id="557" r:id="rId18"/>
    <p:sldId id="559" r:id="rId19"/>
    <p:sldId id="403" r:id="rId20"/>
    <p:sldId id="537" r:id="rId21"/>
    <p:sldId id="558" r:id="rId22"/>
    <p:sldId id="529" r:id="rId23"/>
    <p:sldId id="487" r:id="rId24"/>
    <p:sldId id="41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522"/>
            <p14:sldId id="418"/>
            <p14:sldId id="540"/>
            <p14:sldId id="512"/>
            <p14:sldId id="539"/>
            <p14:sldId id="466"/>
            <p14:sldId id="524"/>
            <p14:sldId id="513"/>
            <p14:sldId id="530"/>
            <p14:sldId id="531"/>
            <p14:sldId id="528"/>
            <p14:sldId id="532"/>
            <p14:sldId id="556"/>
            <p14:sldId id="515"/>
            <p14:sldId id="542"/>
            <p14:sldId id="557"/>
            <p14:sldId id="559"/>
            <p14:sldId id="403"/>
            <p14:sldId id="537"/>
            <p14:sldId id="558"/>
            <p14:sldId id="529"/>
            <p14:sldId id="487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4EBA53"/>
    <a:srgbClr val="000000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00" autoAdjust="0"/>
    <p:restoredTop sz="95737" autoAdjust="0"/>
  </p:normalViewPr>
  <p:slideViewPr>
    <p:cSldViewPr snapToGrid="0">
      <p:cViewPr varScale="1">
        <p:scale>
          <a:sx n="69" d="100"/>
          <a:sy n="69" d="100"/>
        </p:scale>
        <p:origin x="10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/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ОСНОВНЫЕ ОСОБЕННОСТИ  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B4130079-A0C2-4938-9CFB-C129C55DE706}">
      <dgm:prSet phldrT="[Текст]" custT="1"/>
      <dgm:spPr/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ГЕОГРАФИЧЕСКОЕ </a:t>
          </a:r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ПОЛОЖЕНИЕ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9059AA3A-DBF7-489F-861D-539C63A992FD}">
      <dgm:prSet phldrT="[Текст]" custT="1"/>
      <dgm:spPr/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ИСТОРИЯ ИССЛЕДОВАНИЯ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1BD29492-7057-4B4E-9D84-E739C8ABB464}">
      <dgm:prSet custT="1"/>
      <dgm:spPr/>
      <dgm:t>
        <a:bodyPr/>
        <a:lstStyle/>
        <a:p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ГЕОЛОГИЧЕСКОЕ СТРОЕНИЕ И РЕЛЬЕФ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C3E2A0C7-492D-4F99-9FBD-DB626D169721}">
      <dgm:prSet custT="1"/>
      <dgm:spPr/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КЛИМАТ И ТЕЧЕНИЯ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9B72DC-2E14-4E1E-9952-5B7A96F414D6}" type="parTrans" cxnId="{C1BFDBEE-E3D6-4C60-AA2D-3177B28029A5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532D310E-D29D-4E3F-95DE-555419B936AE}" type="sibTrans" cxnId="{C1BFDBEE-E3D6-4C60-AA2D-3177B28029A5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6B73165C-8E17-4B12-B343-B3E902D0A277}">
      <dgm:prSet custT="1"/>
      <dgm:spPr/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ПРИРОДНЫЕ ЗОНЫ И ЖИВЫЕ ОРГАНИЗМЫ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9ECBC-99B7-4EF9-8313-9141961B8D5C}" type="parTrans" cxnId="{2FE83134-653F-4145-B5E9-6C3529F48BCD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F3561B50-0342-4DB6-9C19-91B656CCA453}" type="sibTrans" cxnId="{2FE83134-653F-4145-B5E9-6C3529F48BCD}">
      <dgm:prSet/>
      <dgm:spPr/>
      <dgm:t>
        <a:bodyPr/>
        <a:lstStyle/>
        <a:p>
          <a:endParaRPr lang="ru-RU" sz="2800">
            <a:latin typeface="Arial" pitchFamily="34" charset="0"/>
            <a:cs typeface="Arial" pitchFamily="34" charset="0"/>
          </a:endParaRPr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ED54BC2-CFB8-4CE3-835B-7CC0ACF4EC60}" type="pres">
      <dgm:prSet presAssocID="{4C2C47F5-6AAC-4341-A3BC-3AF22EB431B0}" presName="Name1" presStyleCnt="0"/>
      <dgm:spPr/>
      <dgm:t>
        <a:bodyPr/>
        <a:lstStyle/>
        <a:p>
          <a:endParaRPr lang="ru-RU"/>
        </a:p>
      </dgm:t>
    </dgm:pt>
    <dgm:pt modelId="{4CBC4C8F-0C14-4FFA-A1EB-68031F2094B5}" type="pres">
      <dgm:prSet presAssocID="{4C2C47F5-6AAC-4341-A3BC-3AF22EB431B0}" presName="cycle" presStyleCnt="0"/>
      <dgm:spPr/>
      <dgm:t>
        <a:bodyPr/>
        <a:lstStyle/>
        <a:p>
          <a:endParaRPr lang="ru-RU"/>
        </a:p>
      </dgm:t>
    </dgm:pt>
    <dgm:pt modelId="{2BE2DDFF-D336-41AD-B2B0-5CA8294810DF}" type="pres">
      <dgm:prSet presAssocID="{4C2C47F5-6AAC-4341-A3BC-3AF22EB431B0}" presName="srcNode" presStyleLbl="node1" presStyleIdx="0" presStyleCnt="6"/>
      <dgm:spPr/>
      <dgm:t>
        <a:bodyPr/>
        <a:lstStyle/>
        <a:p>
          <a:endParaRPr lang="ru-RU"/>
        </a:p>
      </dgm:t>
    </dgm:pt>
    <dgm:pt modelId="{6C71938F-0DD3-4BCE-8772-5B33F44F5AC6}" type="pres">
      <dgm:prSet presAssocID="{4C2C47F5-6AAC-4341-A3BC-3AF22EB431B0}" presName="conn" presStyleLbl="parChTrans1D2" presStyleIdx="0" presStyleCnt="1"/>
      <dgm:spPr/>
      <dgm:t>
        <a:bodyPr/>
        <a:lstStyle/>
        <a:p>
          <a:endParaRPr lang="ru-RU"/>
        </a:p>
      </dgm:t>
    </dgm:pt>
    <dgm:pt modelId="{C1B5F98C-42B3-4225-9695-C004CEC37CAC}" type="pres">
      <dgm:prSet presAssocID="{4C2C47F5-6AAC-4341-A3BC-3AF22EB431B0}" presName="extraNode" presStyleLbl="node1" presStyleIdx="0" presStyleCnt="6"/>
      <dgm:spPr/>
      <dgm:t>
        <a:bodyPr/>
        <a:lstStyle/>
        <a:p>
          <a:endParaRPr lang="ru-RU"/>
        </a:p>
      </dgm:t>
    </dgm:pt>
    <dgm:pt modelId="{1F1A7FA3-1418-4703-B01A-F581247AE70C}" type="pres">
      <dgm:prSet presAssocID="{4C2C47F5-6AAC-4341-A3BC-3AF22EB431B0}" presName="dstNode" presStyleLbl="node1" presStyleIdx="0" presStyleCnt="6"/>
      <dgm:spPr/>
      <dgm:t>
        <a:bodyPr/>
        <a:lstStyle/>
        <a:p>
          <a:endParaRPr lang="ru-RU"/>
        </a:p>
      </dgm:t>
    </dgm:pt>
    <dgm:pt modelId="{49DB3445-41D2-403E-A9A8-15195F48272B}" type="pres">
      <dgm:prSet presAssocID="{9CF7AC78-8664-43E7-95C3-2E69F6978AF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1E5FD-696C-47C3-8458-1DFCFC5A8FE6}" type="pres">
      <dgm:prSet presAssocID="{9CF7AC78-8664-43E7-95C3-2E69F6978AFF}" presName="accent_1" presStyleCnt="0"/>
      <dgm:spPr/>
      <dgm:t>
        <a:bodyPr/>
        <a:lstStyle/>
        <a:p>
          <a:endParaRPr lang="ru-RU"/>
        </a:p>
      </dgm:t>
    </dgm:pt>
    <dgm:pt modelId="{DD2C4514-8196-44F3-AEFD-C878E137F15F}" type="pres">
      <dgm:prSet presAssocID="{9CF7AC78-8664-43E7-95C3-2E69F6978AFF}" presName="accentRepeatNode" presStyleLbl="solidFgAcc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44D6FA-4D64-40D0-B130-A3FC5146E0D6}" type="pres">
      <dgm:prSet presAssocID="{B4130079-A0C2-4938-9CFB-C129C55DE706}" presName="text_2" presStyleLbl="node1" presStyleIdx="1" presStyleCnt="6" custScaleX="98984" custScaleY="100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551A-4E05-4735-B34B-4CC3AA299F3E}" type="pres">
      <dgm:prSet presAssocID="{B4130079-A0C2-4938-9CFB-C129C55DE706}" presName="accent_2" presStyleCnt="0"/>
      <dgm:spPr/>
      <dgm:t>
        <a:bodyPr/>
        <a:lstStyle/>
        <a:p>
          <a:endParaRPr lang="ru-RU"/>
        </a:p>
      </dgm:t>
    </dgm:pt>
    <dgm:pt modelId="{3FF523FB-8E08-4A14-B93E-E824CD441555}" type="pres">
      <dgm:prSet presAssocID="{B4130079-A0C2-4938-9CFB-C129C55DE706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B07D9ED-17A7-4E68-A041-6E0350DF7893}" type="pres">
      <dgm:prSet presAssocID="{9059AA3A-DBF7-489F-861D-539C63A992F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91F75-EBEC-44E6-BE78-43A6658762A3}" type="pres">
      <dgm:prSet presAssocID="{9059AA3A-DBF7-489F-861D-539C63A992FD}" presName="accent_3" presStyleCnt="0"/>
      <dgm:spPr/>
      <dgm:t>
        <a:bodyPr/>
        <a:lstStyle/>
        <a:p>
          <a:endParaRPr lang="ru-RU"/>
        </a:p>
      </dgm:t>
    </dgm:pt>
    <dgm:pt modelId="{AFBCFC25-00CE-4DD9-B468-38B567D3D019}" type="pres">
      <dgm:prSet presAssocID="{9059AA3A-DBF7-489F-861D-539C63A992FD}" presName="accentRepeatNode" presStyleLbl="solidFgAcc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76DD715-9F2E-4732-9558-05104E925C2E}" type="pres">
      <dgm:prSet presAssocID="{1BD29492-7057-4B4E-9D84-E739C8ABB46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80D8D-85C0-4945-A225-369A097D20AB}" type="pres">
      <dgm:prSet presAssocID="{1BD29492-7057-4B4E-9D84-E739C8ABB464}" presName="accent_4" presStyleCnt="0"/>
      <dgm:spPr/>
      <dgm:t>
        <a:bodyPr/>
        <a:lstStyle/>
        <a:p>
          <a:endParaRPr lang="ru-RU"/>
        </a:p>
      </dgm:t>
    </dgm:pt>
    <dgm:pt modelId="{0D28CA85-B0AC-48AA-B73D-2FEAF2306343}" type="pres">
      <dgm:prSet presAssocID="{1BD29492-7057-4B4E-9D84-E739C8ABB464}" presName="accentRepeatNode" presStyleLbl="solidFgAcc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A533CB2-2C18-45DD-B513-29A32E9D9434}" type="pres">
      <dgm:prSet presAssocID="{C3E2A0C7-492D-4F99-9FBD-DB626D169721}" presName="text_5" presStyleLbl="node1" presStyleIdx="4" presStyleCnt="6" custScaleY="1142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A57A2-B99D-4E0E-BD49-FCBDA8D0D652}" type="pres">
      <dgm:prSet presAssocID="{C3E2A0C7-492D-4F99-9FBD-DB626D169721}" presName="accent_5" presStyleCnt="0"/>
      <dgm:spPr/>
      <dgm:t>
        <a:bodyPr/>
        <a:lstStyle/>
        <a:p>
          <a:endParaRPr lang="ru-RU"/>
        </a:p>
      </dgm:t>
    </dgm:pt>
    <dgm:pt modelId="{28C03092-EE96-40C8-9447-915F9EC99FB1}" type="pres">
      <dgm:prSet presAssocID="{C3E2A0C7-492D-4F99-9FBD-DB626D169721}" presName="accentRepeatNode" presStyleLbl="solidFgAcc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5730490-6963-4EA1-8389-5AC953C1A509}" type="pres">
      <dgm:prSet presAssocID="{6B73165C-8E17-4B12-B343-B3E902D0A277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5D22A-A384-4529-92AD-CB62954A9219}" type="pres">
      <dgm:prSet presAssocID="{6B73165C-8E17-4B12-B343-B3E902D0A277}" presName="accent_6" presStyleCnt="0"/>
      <dgm:spPr/>
      <dgm:t>
        <a:bodyPr/>
        <a:lstStyle/>
        <a:p>
          <a:endParaRPr lang="ru-RU"/>
        </a:p>
      </dgm:t>
    </dgm:pt>
    <dgm:pt modelId="{7D5CA92C-475A-427C-92DC-923B8509B835}" type="pres">
      <dgm:prSet presAssocID="{6B73165C-8E17-4B12-B343-B3E902D0A277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83DE228F-2F8F-4486-8E93-C3834041902B}" type="presOf" srcId="{C3E2A0C7-492D-4F99-9FBD-DB626D169721}" destId="{3A533CB2-2C18-45DD-B513-29A32E9D9434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C1BFDBEE-E3D6-4C60-AA2D-3177B28029A5}" srcId="{4C2C47F5-6AAC-4341-A3BC-3AF22EB431B0}" destId="{C3E2A0C7-492D-4F99-9FBD-DB626D169721}" srcOrd="4" destOrd="0" parTransId="{4E9B72DC-2E14-4E1E-9952-5B7A96F414D6}" sibTransId="{532D310E-D29D-4E3F-95DE-555419B936AE}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6FBA4D47-BB21-4492-ACC6-D2E96B01A02A}" type="presOf" srcId="{6B73165C-8E17-4B12-B343-B3E902D0A277}" destId="{F5730490-6963-4EA1-8389-5AC953C1A509}" srcOrd="0" destOrd="0" presId="urn:microsoft.com/office/officeart/2008/layout/VerticalCurvedList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2FE83134-653F-4145-B5E9-6C3529F48BCD}" srcId="{4C2C47F5-6AAC-4341-A3BC-3AF22EB431B0}" destId="{6B73165C-8E17-4B12-B343-B3E902D0A277}" srcOrd="5" destOrd="0" parTransId="{04E9ECBC-99B7-4EF9-8313-9141961B8D5C}" sibTransId="{F3561B50-0342-4DB6-9C19-91B656CCA453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  <dgm:cxn modelId="{90CC50A9-6CFA-41E7-B815-B10BC1C24CBF}" type="presParOf" srcId="{0ED54BC2-CFB8-4CE3-835B-7CC0ACF4EC60}" destId="{3A533CB2-2C18-45DD-B513-29A32E9D9434}" srcOrd="9" destOrd="0" presId="urn:microsoft.com/office/officeart/2008/layout/VerticalCurvedList"/>
    <dgm:cxn modelId="{B39F3D16-577E-4AC4-85C8-8CCE050200D1}" type="presParOf" srcId="{0ED54BC2-CFB8-4CE3-835B-7CC0ACF4EC60}" destId="{DF4A57A2-B99D-4E0E-BD49-FCBDA8D0D652}" srcOrd="10" destOrd="0" presId="urn:microsoft.com/office/officeart/2008/layout/VerticalCurvedList"/>
    <dgm:cxn modelId="{5B9CCC8B-BA29-425E-9AA9-B0A72576D225}" type="presParOf" srcId="{DF4A57A2-B99D-4E0E-BD49-FCBDA8D0D652}" destId="{28C03092-EE96-40C8-9447-915F9EC99FB1}" srcOrd="0" destOrd="0" presId="urn:microsoft.com/office/officeart/2008/layout/VerticalCurvedList"/>
    <dgm:cxn modelId="{32502053-C7D4-45CF-8AD7-B424710C6B20}" type="presParOf" srcId="{0ED54BC2-CFB8-4CE3-835B-7CC0ACF4EC60}" destId="{F5730490-6963-4EA1-8389-5AC953C1A509}" srcOrd="11" destOrd="0" presId="urn:microsoft.com/office/officeart/2008/layout/VerticalCurvedList"/>
    <dgm:cxn modelId="{F8BA2AE3-C630-436A-819E-682D50F31604}" type="presParOf" srcId="{0ED54BC2-CFB8-4CE3-835B-7CC0ACF4EC60}" destId="{0025D22A-A384-4529-92AD-CB62954A9219}" srcOrd="12" destOrd="0" presId="urn:microsoft.com/office/officeart/2008/layout/VerticalCurvedList"/>
    <dgm:cxn modelId="{ED85C257-6C2F-42E2-9FBE-2DBC846D648F}" type="presParOf" srcId="{0025D22A-A384-4529-92AD-CB62954A9219}" destId="{7D5CA92C-475A-427C-92DC-923B8509B8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434398" y="285347"/>
          <a:ext cx="8616689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ОСНОВНЫЕ ОСОБЕННОСТИ  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285347"/>
        <a:ext cx="8616689" cy="570477"/>
      </dsp:txXfrm>
    </dsp:sp>
    <dsp:sp modelId="{DD2C4514-8196-44F3-AEFD-C878E137F15F}">
      <dsp:nvSpPr>
        <dsp:cNvPr id="0" name=""/>
        <dsp:cNvSpPr/>
      </dsp:nvSpPr>
      <dsp:spPr>
        <a:xfrm>
          <a:off x="77849" y="214037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945043" y="1138646"/>
          <a:ext cx="8064655" cy="5750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ГЕОГРАФИЧЕСКОЕ </a:t>
          </a: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ПОЛОЖЕНИЕ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5043" y="1138646"/>
        <a:ext cx="8064655" cy="575092"/>
      </dsp:txXfrm>
    </dsp:sp>
    <dsp:sp modelId="{3FF523FB-8E08-4A14-B93E-E824CD441555}">
      <dsp:nvSpPr>
        <dsp:cNvPr id="0" name=""/>
        <dsp:cNvSpPr/>
      </dsp:nvSpPr>
      <dsp:spPr>
        <a:xfrm>
          <a:off x="547106" y="1069644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118233" y="1996562"/>
          <a:ext cx="793285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ИСТОРИЯ ИССЛЕДОВАНИЯ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1996562"/>
        <a:ext cx="7932853" cy="570477"/>
      </dsp:txXfrm>
    </dsp:sp>
    <dsp:sp modelId="{AFBCFC25-00CE-4DD9-B468-38B567D3D019}">
      <dsp:nvSpPr>
        <dsp:cNvPr id="0" name=""/>
        <dsp:cNvSpPr/>
      </dsp:nvSpPr>
      <dsp:spPr>
        <a:xfrm>
          <a:off x="761685" y="1925252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1118233" y="2851627"/>
          <a:ext cx="7932853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ГЕОЛОГИЧЕСКОЕ СТРОЕНИЕ И РЕЛЬЕФ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8233" y="2851627"/>
        <a:ext cx="7932853" cy="570477"/>
      </dsp:txXfrm>
    </dsp:sp>
    <dsp:sp modelId="{0D28CA85-B0AC-48AA-B73D-2FEAF2306343}">
      <dsp:nvSpPr>
        <dsp:cNvPr id="0" name=""/>
        <dsp:cNvSpPr/>
      </dsp:nvSpPr>
      <dsp:spPr>
        <a:xfrm>
          <a:off x="761685" y="2780318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33CB2-2C18-45DD-B513-29A32E9D9434}">
      <dsp:nvSpPr>
        <dsp:cNvPr id="0" name=""/>
        <dsp:cNvSpPr/>
      </dsp:nvSpPr>
      <dsp:spPr>
        <a:xfrm>
          <a:off x="903654" y="3666657"/>
          <a:ext cx="8147433" cy="6516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КЛИМАТ И ТЕЧЕНИЯ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3654" y="3666657"/>
        <a:ext cx="8147433" cy="651633"/>
      </dsp:txXfrm>
    </dsp:sp>
    <dsp:sp modelId="{28C03092-EE96-40C8-9447-915F9EC99FB1}">
      <dsp:nvSpPr>
        <dsp:cNvPr id="0" name=""/>
        <dsp:cNvSpPr/>
      </dsp:nvSpPr>
      <dsp:spPr>
        <a:xfrm>
          <a:off x="547106" y="3635925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30490-6963-4EA1-8389-5AC953C1A509}">
      <dsp:nvSpPr>
        <dsp:cNvPr id="0" name=""/>
        <dsp:cNvSpPr/>
      </dsp:nvSpPr>
      <dsp:spPr>
        <a:xfrm>
          <a:off x="434398" y="4562842"/>
          <a:ext cx="8616689" cy="57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281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ПРИРОДНЫЕ ЗОНЫ И ЖИВЫЕ ОРГАНИЗМЫ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398" y="4562842"/>
        <a:ext cx="8616689" cy="570477"/>
      </dsp:txXfrm>
    </dsp:sp>
    <dsp:sp modelId="{7D5CA92C-475A-427C-92DC-923B8509B835}">
      <dsp:nvSpPr>
        <dsp:cNvPr id="0" name=""/>
        <dsp:cNvSpPr/>
      </dsp:nvSpPr>
      <dsp:spPr>
        <a:xfrm>
          <a:off x="77849" y="4491533"/>
          <a:ext cx="713096" cy="713096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50A99-23E7-41E9-B119-85EA8536B7D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114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086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7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33CC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3600" y="2815885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93600" y="4637906"/>
            <a:ext cx="773730" cy="11499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474142" y="725385"/>
            <a:ext cx="6444404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6600" kern="0" spc="21" dirty="0" smtClean="0">
                <a:solidFill>
                  <a:sysClr val="window" lastClr="FFFFFF"/>
                </a:solidFill>
              </a:rPr>
              <a:t>ГЕОГРАФИЯ</a:t>
            </a:r>
            <a:endParaRPr lang="en-US" sz="66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126932"/>
            <a:ext cx="2171700" cy="1710601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115015" y="171436"/>
            <a:ext cx="2048285" cy="1426568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lang="ru-RU" sz="48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1218848">
              <a:spcBef>
                <a:spcPts val="265"/>
              </a:spcBef>
              <a:defRPr/>
            </a:pPr>
            <a:r>
              <a:rPr lang="ru-RU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70695" y="3041753"/>
            <a:ext cx="7337787" cy="206113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33CC"/>
                </a:solidFill>
                <a:latin typeface="Arial"/>
                <a:cs typeface="Arial"/>
              </a:rPr>
              <a:t>Атлантический и Индийский океан</a:t>
            </a:r>
            <a:endParaRPr sz="6600" b="1" dirty="0">
              <a:solidFill>
                <a:srgbClr val="0033CC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5122" name="Picture 2" descr="Атлантический океан: Интересные факты | Интересные Факты вики | Fand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015" y="2926721"/>
            <a:ext cx="2895445" cy="27503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Ferdinand Magellan's Fatal Voyage Of Discovery Around The World -  HistoryExt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5" t="13036" r="18763"/>
          <a:stretch/>
        </p:blipFill>
        <p:spPr bwMode="auto">
          <a:xfrm>
            <a:off x="8483441" y="3063312"/>
            <a:ext cx="1768353" cy="263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81000" y="15239"/>
            <a:ext cx="1179594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ИЗ ИСТОРИИ ИССЛЕДОВАНИЯ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151" y="982134"/>
            <a:ext cx="119407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3600" b="1" i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эпоху Великих географических открытий сведения о природе Атлантического океана были собраны такими мореплавателями:</a:t>
            </a:r>
            <a:endParaRPr lang="ru-RU" sz="3600" b="1" i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Биография Бартоломеу Диа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531" y="3063314"/>
            <a:ext cx="2045754" cy="263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348531" y="5744240"/>
            <a:ext cx="2033517" cy="369332"/>
          </a:xfrm>
          <a:prstGeom prst="rect">
            <a:avLst/>
          </a:prstGeom>
          <a:solidFill>
            <a:srgbClr val="4EBA5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Б. </a:t>
            </a:r>
            <a:r>
              <a:rPr lang="ru-RU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Диаш</a:t>
            </a:r>
            <a:endParaRPr lang="en-US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Нетривиальная История...: Открытие Васко да Гамой морского пути в Индию -  1498 год (ЕГЭ по истории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285" y="3063314"/>
            <a:ext cx="1992486" cy="263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394286" y="5753501"/>
            <a:ext cx="1992484" cy="369332"/>
          </a:xfrm>
          <a:prstGeom prst="rect">
            <a:avLst/>
          </a:prstGeom>
          <a:solidFill>
            <a:srgbClr val="4EBA5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Васко</a:t>
            </a:r>
            <a:r>
              <a:rPr lang="ru-RU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 да Гама</a:t>
            </a:r>
            <a:endParaRPr lang="en-US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83441" y="5744240"/>
            <a:ext cx="1768353" cy="369332"/>
          </a:xfrm>
          <a:prstGeom prst="rect">
            <a:avLst/>
          </a:prstGeom>
          <a:solidFill>
            <a:srgbClr val="4EBA5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Ф. Магеллан</a:t>
            </a:r>
            <a:endParaRPr lang="en-US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0" name="Picture 8" descr="Джеймс Кук (James Cook) - биография, информация, личная жизнь, фото, виде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706" y="3056019"/>
            <a:ext cx="1705971" cy="26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0317706" y="5764590"/>
            <a:ext cx="1705971" cy="369332"/>
          </a:xfrm>
          <a:prstGeom prst="rect">
            <a:avLst/>
          </a:prstGeom>
          <a:solidFill>
            <a:srgbClr val="4EBA5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Дж. Кук</a:t>
            </a:r>
            <a:endParaRPr lang="en-US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062" y="3063313"/>
            <a:ext cx="1962265" cy="2631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51" y="3063315"/>
            <a:ext cx="1947491" cy="2631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0062" y="5751535"/>
            <a:ext cx="1962265" cy="380422"/>
          </a:xfrm>
          <a:prstGeom prst="rect">
            <a:avLst/>
          </a:prstGeom>
          <a:solidFill>
            <a:srgbClr val="4EBA5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Х. Колумб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150" y="5757079"/>
            <a:ext cx="1947491" cy="374877"/>
          </a:xfrm>
          <a:prstGeom prst="rect">
            <a:avLst/>
          </a:prstGeom>
          <a:solidFill>
            <a:srgbClr val="4EBA5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Дж. Кабот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3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12171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7228" y="-67611"/>
            <a:ext cx="12173957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3600" kern="0" spc="21" dirty="0" smtClean="0">
                <a:solidFill>
                  <a:sysClr val="window" lastClr="FFFFFF"/>
                </a:solidFill>
              </a:rPr>
              <a:t>Комплексное изучение природы Атлантического океана началось в конце Х</a:t>
            </a:r>
            <a:r>
              <a:rPr lang="en-US" sz="3600" kern="0" spc="21" dirty="0" smtClean="0">
                <a:solidFill>
                  <a:sysClr val="window" lastClr="FFFFFF"/>
                </a:solidFill>
              </a:rPr>
              <a:t>I</a:t>
            </a:r>
            <a:r>
              <a:rPr lang="ru-RU" sz="3600" kern="0" spc="21" dirty="0" smtClean="0">
                <a:solidFill>
                  <a:sysClr val="window" lastClr="FFFFFF"/>
                </a:solidFill>
              </a:rPr>
              <a:t>Х века</a:t>
            </a:r>
            <a:endParaRPr lang="en-US" sz="36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06" y="1220356"/>
            <a:ext cx="12079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Подробные сведения были собраны благодаря экспедиции английского корабля «Челленджер</a:t>
            </a: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endParaRPr lang="ru-RU" sz="2400" b="1" dirty="0" smtClean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Исследованиям по программе Международного геофизического года (1957 – 1958), многолетней научной работе Жака Ива Кусто и его соратников</a:t>
            </a:r>
            <a:r>
              <a:rPr lang="en-US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663" y="3351854"/>
            <a:ext cx="3537284" cy="165328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24" y="3351854"/>
            <a:ext cx="4181976" cy="33180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663" y="5197641"/>
            <a:ext cx="3537284" cy="147231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633" y="3366205"/>
            <a:ext cx="3207020" cy="330374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4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986" y="3248"/>
            <a:ext cx="12189014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000" kern="0" spc="21" dirty="0" smtClean="0">
                <a:solidFill>
                  <a:sysClr val="window" lastClr="FFFFFF"/>
                </a:solidFill>
              </a:rPr>
              <a:t>Из истории исследовании Индийского океана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5" y="1022739"/>
            <a:ext cx="120751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Регулярное изучение началось в конце Х</a:t>
            </a:r>
            <a:r>
              <a:rPr lang="en-US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века;</a:t>
            </a:r>
            <a:endParaRPr lang="ru-RU" sz="2800" b="1" dirty="0" smtClean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Обширные  сведения об Индийском океане собрала экспедиция корабля «Челленджер</a:t>
            </a:r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 </a:t>
            </a:r>
            <a:endParaRPr lang="ru-RU" sz="2800" b="1" dirty="0" smtClean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Международная научная экспедиция по изучению океана, организованная ЮНЕСКО в 1960 – 1965 </a:t>
            </a:r>
            <a:r>
              <a:rPr lang="ru-RU" sz="28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годах.</a:t>
            </a:r>
            <a:endParaRPr lang="ru-RU" sz="28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Гиф анимация Море волной набегает на прибрежные камн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3" y="3269509"/>
            <a:ext cx="5905522" cy="349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179" y="3269509"/>
            <a:ext cx="5194384" cy="349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46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Из истории исследования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" name="Picture 4" descr="Нетривиальная История...: Открытие Васко да Гамой морского пути в Индию -  1498 год (ЕГЭ по истории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90" y="1068093"/>
            <a:ext cx="3284925" cy="386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2190" y="5140959"/>
            <a:ext cx="3284925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2400" b="1" kern="0" spc="2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Васко</a:t>
            </a:r>
            <a:r>
              <a:rPr lang="ru-RU" sz="24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-да Гама (</a:t>
            </a:r>
            <a:r>
              <a:rPr lang="ru-RU" sz="24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1498 г.), </a:t>
            </a:r>
            <a:r>
              <a:rPr lang="ru-RU" sz="24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открыл морской путь из Европы в </a:t>
            </a:r>
            <a:r>
              <a:rPr lang="ru-RU" sz="24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Индию.</a:t>
            </a:r>
            <a:endParaRPr lang="en-US" sz="24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Abel Tasman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674" y="3633537"/>
            <a:ext cx="3815843" cy="315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066674" y="1057897"/>
            <a:ext cx="3815843" cy="23852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Первым пересек </a:t>
            </a: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ru-RU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запада на восток, достигнув южных берегов Австралии,</a:t>
            </a: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ru-RU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А.Тасман</a:t>
            </a:r>
            <a:r>
              <a:rPr lang="ru-RU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81" algn="ctr" defTabSz="1935419">
              <a:spcBef>
                <a:spcPts val="241"/>
              </a:spcBef>
              <a:defRPr/>
            </a:pPr>
            <a:r>
              <a:rPr lang="ru-RU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(1642-1643 гг.)</a:t>
            </a:r>
            <a:endParaRPr lang="en-US" sz="24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8" descr="Джеймс Кук (James Cook) - биография, информация, личная жизнь, фото, виде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105" y="1068091"/>
            <a:ext cx="3243111" cy="386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422105" y="5117646"/>
            <a:ext cx="3477830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Дж. Кук выполнил измерение глубины разных частей  </a:t>
            </a:r>
            <a:r>
              <a:rPr lang="ru-RU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океана.</a:t>
            </a:r>
            <a:endParaRPr lang="en-US" sz="24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8157411" y="1068093"/>
            <a:ext cx="24063" cy="5722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753853" y="1068093"/>
            <a:ext cx="0" cy="57222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54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3248"/>
            <a:ext cx="1217694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Геологическое строение и рельеф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3" y="2630443"/>
            <a:ext cx="4236118" cy="30027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263" y="1047750"/>
            <a:ext cx="4554955" cy="325955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39264" y="4355430"/>
            <a:ext cx="4837678" cy="230832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Срединно-Атлантический </a:t>
            </a:r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хребет вытянут </a:t>
            </a:r>
          </a:p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на 15 000 км с севера на юг и подразделяется на Северо и Южно – Атлантический </a:t>
            </a:r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хребты.</a:t>
            </a:r>
            <a:endParaRPr lang="ru-RU" sz="24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503" y="1060783"/>
            <a:ext cx="6256421" cy="156966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Дно сложено различными породами: базальтами и вулканическими породами, песчаными и глинистыми отложения. </a:t>
            </a:r>
            <a:endParaRPr lang="ru-RU" sz="24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1503" y="5633191"/>
            <a:ext cx="6112042" cy="1200329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Самое глубокое место Атлантического океана – </a:t>
            </a:r>
          </a:p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впадина </a:t>
            </a:r>
            <a:r>
              <a:rPr lang="ru-RU" sz="2400" b="1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Пуэтро</a:t>
            </a:r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2400" b="1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Рико</a:t>
            </a:r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(8 742 м)</a:t>
            </a:r>
            <a:endParaRPr lang="ru-RU" sz="24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453" r="54632"/>
          <a:stretch/>
        </p:blipFill>
        <p:spPr bwMode="auto">
          <a:xfrm>
            <a:off x="4547178" y="2630443"/>
            <a:ext cx="2612857" cy="30027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7255823" y="1060783"/>
            <a:ext cx="0" cy="5304391"/>
          </a:xfrm>
          <a:prstGeom prst="line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92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5509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>
              <a:solidFill>
                <a:srgbClr val="0033CC"/>
              </a:solidFill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4163" y="61586"/>
            <a:ext cx="11791393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Рельеф дна Индийского океана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1348" name="Picture 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5" y="1087701"/>
            <a:ext cx="6020636" cy="293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49" name="Picture 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242" y="3489157"/>
            <a:ext cx="4860758" cy="316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04547" y="1004191"/>
            <a:ext cx="56210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 Центральной части Индийского океана расположен срединно- океанический хребет, разделенный на 3 части: 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Аравийско-Индостанское, 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Австралийско-Антарктическое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 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Западно-Австралийская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котловины, разделенные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Восточно-Индийским  хребтом.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350" name="Picture 8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7" t="23273" r="24063"/>
          <a:stretch/>
        </p:blipFill>
        <p:spPr bwMode="auto">
          <a:xfrm>
            <a:off x="84386" y="4243323"/>
            <a:ext cx="2394120" cy="241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112" y="4243323"/>
            <a:ext cx="3595436" cy="241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50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-34852"/>
            <a:ext cx="12242800" cy="8622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71450" y="-20762"/>
            <a:ext cx="11590867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Климат Атлантического океана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1450" y="982133"/>
            <a:ext cx="4857750" cy="25802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В средних широтах Южной Атлантики на протяжении всего года бушуют сильные ураганы, а в субтропическом неделями наблюдается </a:t>
            </a:r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штиль.</a:t>
            </a:r>
            <a:endParaRPr lang="ru-RU" sz="24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" y="3790420"/>
            <a:ext cx="4636294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http://1.bp.blogspot.com/_iqGDnmVVzL0/S6ZMA8G1DrI/AAAAAAAACEM/sQxwQdkdBuU/s1600/temp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982133"/>
            <a:ext cx="6680200" cy="56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37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-34852"/>
            <a:ext cx="12242800" cy="8622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71450" y="-20762"/>
            <a:ext cx="11590867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Климат Индийского океана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1450" y="982133"/>
            <a:ext cx="5295900" cy="17991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Количество осадков велико </a:t>
            </a:r>
          </a:p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в экваториальном поясе </a:t>
            </a:r>
          </a:p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(3000мм) и уменьшается </a:t>
            </a:r>
          </a:p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 удалением от экватора</a:t>
            </a:r>
            <a:endParaRPr lang="ru-RU" sz="24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9" name="Picture 11" descr="http://1.bp.blogspot.com/_iqGDnmVVzL0/S6ZMA8G1DrI/AAAAAAAACEM/sQxwQdkdBuU/s1600/temp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50" y="982133"/>
            <a:ext cx="6242050" cy="56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eNOVO\Documents\Downloads\99px_ru_animacii_7256_volna_morskaja_nahlinula_na_pljaj_gal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3009370"/>
            <a:ext cx="5295900" cy="358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95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Океанические течения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49" y="1150880"/>
            <a:ext cx="5962651" cy="52026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 r="2726" b="2488"/>
          <a:stretch/>
        </p:blipFill>
        <p:spPr bwMode="auto">
          <a:xfrm>
            <a:off x="126998" y="1182414"/>
            <a:ext cx="5737774" cy="5171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95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Соленость океанов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13" y="982134"/>
            <a:ext cx="9867900" cy="556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01397" y="5639098"/>
            <a:ext cx="7450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Средняя соленость  Атлантические пояса  – 37,5‰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Средняя соленость  Индийского пояса   -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Красное море - 42‰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2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6836"/>
            <a:ext cx="12192000" cy="572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89015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33361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Путешествие по океану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8434" name="Picture 2" descr="Письмо «Мы нашли новые пины для вашей доски «Sailboats».» — Pinterest —  Яндекс.Почта | Картины кораблей, Мореплавание, Парусни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85" y="3889727"/>
            <a:ext cx="2710070" cy="29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Pin van Black Flame op sailing | Schepen, Zeilschepen, Achtergrond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25836" y="3880037"/>
            <a:ext cx="2666163" cy="297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9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000" kern="0" spc="21" dirty="0" smtClean="0">
                <a:solidFill>
                  <a:sysClr val="window" lastClr="FFFFFF"/>
                </a:solidFill>
              </a:rPr>
              <a:t>Органический мир Атлантического океана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6998" y="1150880"/>
            <a:ext cx="120499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Много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удобных мест для нереста донных и придонных рыб, в том числе промысловых (трески, сельди, морского окуня, скумбрии, мойвы и др.), обитающих в основном в умеренном поясе. В тёплых водах рыб меньше, но число видов велико (летучие рыбы, тунцы, меч-рыба, акулы). В полярных водах обитают киты 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тюлени.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475" y="4816962"/>
            <a:ext cx="2388358" cy="182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466" y="2688529"/>
            <a:ext cx="3077406" cy="1848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466" y="4728551"/>
            <a:ext cx="3077406" cy="200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49" y="2713685"/>
            <a:ext cx="2822341" cy="182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49" y="4728551"/>
            <a:ext cx="2822341" cy="200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475" y="3089872"/>
            <a:ext cx="2388358" cy="1638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9" y="3089872"/>
            <a:ext cx="3271294" cy="3556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48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26999" y="17610"/>
            <a:ext cx="11925301" cy="153418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 smtClean="0">
                <a:solidFill>
                  <a:sysClr val="window" lastClr="FFFFFF"/>
                </a:solidFill>
              </a:rPr>
              <a:t>Органический мир Индийского океана</a:t>
            </a:r>
          </a:p>
          <a:p>
            <a:pPr marL="26881" algn="ctr" defTabSz="1935419">
              <a:spcBef>
                <a:spcPts val="241"/>
              </a:spcBef>
              <a:defRPr/>
            </a:pP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9" y="1105470"/>
            <a:ext cx="3585192" cy="156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9" y="4905956"/>
            <a:ext cx="3585192" cy="184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031" y="4127573"/>
            <a:ext cx="2963270" cy="124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034" y="2541895"/>
            <a:ext cx="2963270" cy="152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030" y="1105467"/>
            <a:ext cx="2943274" cy="137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06982" y="1090080"/>
            <a:ext cx="4963886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1700" b="1" dirty="0">
                <a:latin typeface="Arial" pitchFamily="34" charset="0"/>
                <a:cs typeface="Arial" pitchFamily="34" charset="0"/>
              </a:rPr>
              <a:t>тропических водах много акул, гигантских морских черепах, морских змей и летучих рыб, встречается меч-рыба. Тропическая зона Индийского океана — один из районов классического развития коралловых полипов и рифовых построек.</a:t>
            </a:r>
          </a:p>
          <a:p>
            <a:pPr algn="just"/>
            <a:r>
              <a:rPr lang="ru-RU" sz="1700" b="1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700" b="1" dirty="0">
                <a:latin typeface="Arial" pitchFamily="34" charset="0"/>
                <a:cs typeface="Arial" pitchFamily="34" charset="0"/>
              </a:rPr>
              <a:t>умеренной области характерны красные и бурые водоросли, главным образом из групп фукусовых и ламинариевых.</a:t>
            </a:r>
          </a:p>
          <a:p>
            <a:pPr algn="just"/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1700" b="1" dirty="0">
                <a:latin typeface="Arial" pitchFamily="34" charset="0"/>
                <a:cs typeface="Arial" pitchFamily="34" charset="0"/>
              </a:rPr>
              <a:t>умеренных водах широко представлены китообразные: беззубый и синий киты, а также тюлень, морской слон, дюгонь. Богатство китообразных в этих широтах объясняется интенсивным вертикальным перемешиванием вод, что создает исключительно благоприятные условия для развития планктонных организмов, являющихся основным продуктом питания синего и беззубого китов. </a:t>
            </a: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9" y="2787554"/>
            <a:ext cx="3585192" cy="203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031" y="5454595"/>
            <a:ext cx="2983267" cy="13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76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101609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3200" kern="0" spc="21" dirty="0" smtClean="0">
                <a:solidFill>
                  <a:sysClr val="window" lastClr="FFFFFF"/>
                </a:solidFill>
              </a:rPr>
              <a:t>Природные пояса Атлантического и Индийского океанов</a:t>
            </a:r>
            <a:endParaRPr lang="en-US" sz="32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243013"/>
            <a:ext cx="2882900" cy="544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575" y="2457450"/>
            <a:ext cx="2762250" cy="426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416299" y="2457450"/>
            <a:ext cx="2673663" cy="1238250"/>
          </a:xfrm>
          <a:prstGeom prst="wedgeRoundRectCallout">
            <a:avLst>
              <a:gd name="adj1" fmla="val -76134"/>
              <a:gd name="adj2" fmla="val 3793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Среднегодовое количество осадков – 1770 мм, соленость - 35‰</a:t>
            </a:r>
            <a:endParaRPr lang="ru-RU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338887" y="2421731"/>
            <a:ext cx="2543175" cy="2783681"/>
          </a:xfrm>
          <a:prstGeom prst="wedgeRoundRectCallout">
            <a:avLst>
              <a:gd name="adj1" fmla="val 90652"/>
              <a:gd name="adj2" fmla="val -829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Среднегодовая температура  поверхностного слоя вод  +20⁰…+28⁰С, среднегодовое количество осадков – </a:t>
            </a:r>
          </a:p>
          <a:p>
            <a:pPr algn="ctr"/>
            <a:r>
              <a:rPr lang="ru-RU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2000 -3000 мм в год</a:t>
            </a:r>
            <a:endParaRPr lang="ru-RU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93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3" y="-30176"/>
            <a:ext cx="12171502" cy="918703"/>
          </a:xfrm>
          <a:prstGeom prst="rect">
            <a:avLst/>
          </a:prstGeom>
          <a:solidFill>
            <a:srgbClr val="0070C0"/>
          </a:solidFill>
        </p:spPr>
        <p:txBody>
          <a:bodyPr wrap="square" lIns="193540" tIns="96769" rIns="193540" bIns="96769" rtlCol="0">
            <a:spAutoFit/>
          </a:bodyPr>
          <a:lstStyle/>
          <a:p>
            <a:pPr algn="ctr"/>
            <a:endParaRPr lang="en-US" sz="47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3438023" y="-1921618"/>
            <a:ext cx="5657142" cy="11510723"/>
          </a:xfrm>
          <a:prstGeom prst="rect">
            <a:avLst/>
          </a:prstGeom>
        </p:spPr>
      </p:pic>
      <p:pic>
        <p:nvPicPr>
          <p:cNvPr id="1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459" y="4245537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4" y="2687"/>
            <a:ext cx="12191996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 smtClean="0">
                <a:solidFill>
                  <a:sysClr val="window" lastClr="FFFFFF"/>
                </a:solidFill>
              </a:rPr>
              <a:t>Атлантический и Индийский океаны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4" name="Picture 2" descr="Делтон туристическая компа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12" y="1111954"/>
            <a:ext cx="1980037" cy="207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кое самое красивое море в мире? Назва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100" y="1019717"/>
            <a:ext cx="2458853" cy="216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00350" y="1824992"/>
            <a:ext cx="15921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Впадина </a:t>
            </a:r>
          </a:p>
          <a:p>
            <a:pPr algn="ctr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Пуэтро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Рико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424826" y="1390647"/>
            <a:ext cx="2343150" cy="200024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Атлантический океан</a:t>
            </a:r>
            <a:endParaRPr lang="ru-RU" sz="15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66594" y="1790608"/>
            <a:ext cx="14677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 переводе означает «река»?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828872" y="1390647"/>
            <a:ext cx="2343150" cy="213360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Индийский океан</a:t>
            </a:r>
            <a:endParaRPr lang="ru-RU" sz="15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8410" y="4847630"/>
            <a:ext cx="1667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Имеется Саргассово море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91" y="4371081"/>
            <a:ext cx="2352675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295639" y="4871838"/>
            <a:ext cx="1970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 каком океане  находится Красное море 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602" y="4260353"/>
            <a:ext cx="2359025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886700" y="4871838"/>
            <a:ext cx="1885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Самый соленный океан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162" y="4260353"/>
            <a:ext cx="2359025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8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321261" y="4771231"/>
            <a:ext cx="6666216" cy="1262361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3638550" y="1339733"/>
            <a:ext cx="6662340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just">
              <a:buFontTx/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just"/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параграф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27-28.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FontTx/>
              <a:buAutoNum type="arabicPeriod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2.  Выполнить 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практическое задание 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стр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64.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ru-RU" alt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890" y="4771231"/>
            <a:ext cx="1785937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Синоптики: вода в Черном море потеплеет через несколько дн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727200"/>
            <a:ext cx="3680649" cy="32802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21657" y="-3281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15899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67856072"/>
              </p:ext>
            </p:extLst>
          </p:nvPr>
        </p:nvGraphicFramePr>
        <p:xfrm>
          <a:off x="2835730" y="975605"/>
          <a:ext cx="912767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59139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Изучим 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657" y="4546599"/>
            <a:ext cx="1385750" cy="217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9" y="1097711"/>
            <a:ext cx="12174981" cy="576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25" y="0"/>
            <a:ext cx="11798300" cy="95047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212"/>
              </a:spcBef>
            </a:pPr>
            <a:r>
              <a:rPr lang="ru-RU" sz="60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Мировой океан</a:t>
            </a:r>
            <a:endParaRPr sz="6000" b="1" spc="-3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14425" y="3692292"/>
            <a:ext cx="942974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49413" y="3882132"/>
            <a:ext cx="942974" cy="7003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484748" y="4241597"/>
            <a:ext cx="942974" cy="730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53276" y="1097711"/>
            <a:ext cx="638174" cy="5143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09713" y="1105108"/>
            <a:ext cx="5318009" cy="5459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Северный  Ледовитый океан</a:t>
            </a:r>
            <a:endParaRPr lang="ru-RU" sz="20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4120" y="3692292"/>
            <a:ext cx="1588277" cy="10351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Тихий океан</a:t>
            </a:r>
            <a:endParaRPr lang="ru-RU" sz="2500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3380209">
            <a:off x="4005597" y="3653078"/>
            <a:ext cx="2630604" cy="11584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Атлантический океан</a:t>
            </a:r>
            <a:endParaRPr lang="ru-RU" sz="25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78156" y="4149492"/>
            <a:ext cx="2098507" cy="980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Индийский океан</a:t>
            </a:r>
            <a:endParaRPr lang="ru-RU" sz="2500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1147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2" y="3248"/>
            <a:ext cx="11575809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 smtClean="0">
                <a:solidFill>
                  <a:sysClr val="window" lastClr="FFFFFF"/>
                </a:solidFill>
              </a:rPr>
              <a:t>Атлантический и Индийский океан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3" y="1054322"/>
            <a:ext cx="11430000" cy="5803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81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2396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6733" y="138530"/>
            <a:ext cx="10278534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 smtClean="0">
                <a:solidFill>
                  <a:sysClr val="window" lastClr="FFFFFF"/>
                </a:solidFill>
              </a:rPr>
              <a:t>Атлантический и Индийский океаны</a:t>
            </a:r>
            <a:endParaRPr lang="en-US" sz="4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57" y="1054322"/>
            <a:ext cx="5630779" cy="558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54322"/>
            <a:ext cx="5791200" cy="558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1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6" descr="атлантический океан карты иллюстрация вектора. иллюстрации насчитывающей  карты - 738245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89" y="1604247"/>
            <a:ext cx="4567827" cy="361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-69757"/>
            <a:ext cx="12189015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33CC"/>
              </a:solidFill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8225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АТЛАНТИЧЕСКИЙ ОКЕАН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628289" y="2065283"/>
            <a:ext cx="6292286" cy="154419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Великие географические открытия начались именно в этом океане. На побережье находятся крупнейшие портовые города.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628289" y="3836381"/>
            <a:ext cx="6330386" cy="1393361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имеется море без берегов</a:t>
            </a:r>
          </a:p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(Саргассово море), самые длинные и полноводные реки впадают в океан.</a:t>
            </a:r>
            <a:endParaRPr lang="ru-RU" sz="2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628289" y="1012048"/>
            <a:ext cx="6314877" cy="86443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 во всех четырех полушариях.</a:t>
            </a:r>
            <a:endParaRPr lang="ru-RU" sz="2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5628289" y="5484928"/>
            <a:ext cx="6292285" cy="113368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амый протяженный из срединно – океанических хребтов.</a:t>
            </a:r>
            <a:endParaRPr lang="ru-RU" sz="20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16567" y="5511702"/>
            <a:ext cx="5101391" cy="110690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Самое большое число внутренних </a:t>
            </a: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морей.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3848" y="860187"/>
            <a:ext cx="392351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24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особенности</a:t>
            </a:r>
            <a:endParaRPr lang="en-US" sz="24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89" y="1592912"/>
            <a:ext cx="4567827" cy="3626492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7" r="23112"/>
          <a:stretch/>
        </p:blipFill>
        <p:spPr bwMode="auto">
          <a:xfrm>
            <a:off x="581689" y="1592912"/>
            <a:ext cx="4567827" cy="3675448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90" y="1517852"/>
            <a:ext cx="4567826" cy="3825567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" y="1444266"/>
            <a:ext cx="4922672" cy="3899153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7" y="1444265"/>
            <a:ext cx="5293895" cy="3899153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48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3" y="3248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 smtClean="0">
                <a:solidFill>
                  <a:sysClr val="window" lastClr="FFFFFF"/>
                </a:solidFill>
              </a:rPr>
              <a:t>ИНДИЙСКИЙ ОКЕАН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934612" y="2422060"/>
            <a:ext cx="6913758" cy="155088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асположена самая крупная подводная дельта и мощная толща осадочных </a:t>
            </a: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отложений 5,5 </a:t>
            </a: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км, дельта реки Ганг в Бенгальском заливе.</a:t>
            </a:r>
            <a:endParaRPr lang="ru-RU" sz="2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934614" y="4144846"/>
            <a:ext cx="6913756" cy="77753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Самый длинный пролив </a:t>
            </a:r>
            <a:r>
              <a:rPr lang="ru-RU" sz="2400" b="1" dirty="0" err="1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Мозамбикский</a:t>
            </a: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934614" y="1540877"/>
            <a:ext cx="6913756" cy="729357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Самый соленый и самый теплый из океанов.</a:t>
            </a:r>
            <a:endParaRPr lang="ru-RU" sz="2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4934614" y="5120478"/>
            <a:ext cx="6913756" cy="1633100"/>
          </a:xfrm>
          <a:prstGeom prst="wedgeRoundRectCallout">
            <a:avLst>
              <a:gd name="adj1" fmla="val -22612"/>
              <a:gd name="adj2" fmla="val -32347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ервое место среди океанов по объему добываемых и перевозимых морских транспортом нефти и газа, промыслу жемчуга.</a:t>
            </a:r>
            <a:endParaRPr lang="ru-RU" sz="24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08884" y="5217714"/>
            <a:ext cx="4283628" cy="1438628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часть расположена в Южном полушарии.</a:t>
            </a:r>
            <a:endParaRPr lang="ru-RU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25058" y="865458"/>
            <a:ext cx="4535857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2800" b="1" kern="0" spc="2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Основные особенности</a:t>
            </a:r>
            <a:endParaRPr lang="en-US" sz="2800" b="1" kern="0" spc="2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2" y="1127068"/>
            <a:ext cx="4107500" cy="374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2" y="1110001"/>
            <a:ext cx="4355429" cy="3763313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2" y="1066042"/>
            <a:ext cx="4355429" cy="3807274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2" y="1066042"/>
            <a:ext cx="4355429" cy="3856340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84" y="982134"/>
            <a:ext cx="4531558" cy="3991629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646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601132" y="3248"/>
            <a:ext cx="11575809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 smtClean="0">
                <a:solidFill>
                  <a:sysClr val="window" lastClr="FFFFFF"/>
                </a:solidFill>
              </a:rPr>
              <a:t>Атлантический и Индийский океаны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69" y="1227741"/>
            <a:ext cx="5816694" cy="5267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036" y="1227741"/>
            <a:ext cx="5717628" cy="5267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87821" y="2554014"/>
            <a:ext cx="3184634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Площадь – 91 млн. км²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52593" y="2554014"/>
            <a:ext cx="3060197" cy="40011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Площадь – 76 млн. км²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25559" y="5186855"/>
            <a:ext cx="3752759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Слово «ИНД» означает «РЕКА»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17053" y="5240877"/>
            <a:ext cx="397291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Название океана связано с именем героя мифов Древней Греции Атланта, на плечах которого покоится небосвод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91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6296</TotalTime>
  <Words>805</Words>
  <Application>Microsoft Office PowerPoint</Application>
  <PresentationFormat>Широкоэкранный</PresentationFormat>
  <Paragraphs>117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Мировой океан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Lenova 330 pro A6</cp:lastModifiedBy>
  <cp:revision>1139</cp:revision>
  <dcterms:created xsi:type="dcterms:W3CDTF">2020-04-09T12:18:10Z</dcterms:created>
  <dcterms:modified xsi:type="dcterms:W3CDTF">2020-11-19T06:21:51Z</dcterms:modified>
</cp:coreProperties>
</file>