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641" r:id="rId2"/>
    <p:sldId id="418" r:id="rId3"/>
    <p:sldId id="624" r:id="rId4"/>
    <p:sldId id="643" r:id="rId5"/>
    <p:sldId id="642" r:id="rId6"/>
    <p:sldId id="644" r:id="rId7"/>
    <p:sldId id="558" r:id="rId8"/>
    <p:sldId id="646" r:id="rId9"/>
    <p:sldId id="655" r:id="rId10"/>
    <p:sldId id="647" r:id="rId11"/>
    <p:sldId id="648" r:id="rId12"/>
    <p:sldId id="649" r:id="rId13"/>
    <p:sldId id="617" r:id="rId14"/>
    <p:sldId id="619" r:id="rId15"/>
    <p:sldId id="650" r:id="rId16"/>
    <p:sldId id="645" r:id="rId17"/>
    <p:sldId id="651" r:id="rId18"/>
    <p:sldId id="652" r:id="rId19"/>
    <p:sldId id="606" r:id="rId20"/>
    <p:sldId id="653" r:id="rId21"/>
    <p:sldId id="607" r:id="rId22"/>
    <p:sldId id="654" r:id="rId23"/>
    <p:sldId id="656" r:id="rId24"/>
    <p:sldId id="640" r:id="rId25"/>
    <p:sldId id="41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641"/>
            <p14:sldId id="418"/>
            <p14:sldId id="624"/>
            <p14:sldId id="643"/>
            <p14:sldId id="642"/>
            <p14:sldId id="644"/>
            <p14:sldId id="558"/>
            <p14:sldId id="646"/>
            <p14:sldId id="655"/>
            <p14:sldId id="647"/>
            <p14:sldId id="648"/>
            <p14:sldId id="649"/>
            <p14:sldId id="617"/>
            <p14:sldId id="619"/>
            <p14:sldId id="650"/>
            <p14:sldId id="645"/>
            <p14:sldId id="651"/>
            <p14:sldId id="652"/>
            <p14:sldId id="606"/>
            <p14:sldId id="653"/>
            <p14:sldId id="607"/>
            <p14:sldId id="654"/>
            <p14:sldId id="656"/>
            <p14:sldId id="640"/>
            <p14:sldId id="41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49C2E"/>
    <a:srgbClr val="A80058"/>
    <a:srgbClr val="0033CC"/>
    <a:srgbClr val="008000"/>
    <a:srgbClr val="19C139"/>
    <a:srgbClr val="000000"/>
    <a:srgbClr val="0066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85270" autoAdjust="0"/>
  </p:normalViewPr>
  <p:slideViewPr>
    <p:cSldViewPr snapToGrid="0">
      <p:cViewPr>
        <p:scale>
          <a:sx n="30" d="100"/>
          <a:sy n="30" d="100"/>
        </p:scale>
        <p:origin x="-2412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ОСОБЕННОСТЯМИ  КЛИМАТА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130079-A0C2-4938-9CFB-C129C55DE706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КЛИМАТИЧЕСКИМИ ПОЯСАМИ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059AA3A-DBF7-489F-861D-539C63A992FD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ВНУТРЕННИМИ ВОДАМИ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BD29492-7057-4B4E-9D84-E739C8ABB464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ПРИРОДНЫМИ ЗОНАМИ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3E2A0C7-492D-4F99-9FBD-DB626D169721}">
      <dgm:prSet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НАСЕЛЕНИЕМ И ЕГО РАССЕЛЕНИЕМ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B73165C-8E17-4B12-B343-B3E902D0A277}">
      <dgm:prSet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ВОЗДЕЙСТВИЕМ ЧЕЛОВЕКА НА ПРИРОДУ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117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  <dgm:t>
        <a:bodyPr/>
        <a:lstStyle/>
        <a:p>
          <a:endParaRPr lang="ru-RU"/>
        </a:p>
      </dgm:t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673086" y="-1020450"/>
          <a:ext cx="7942354" cy="7942354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472411" y="310770"/>
          <a:ext cx="8034039" cy="6213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ОСОБЕННОСТЯМИ  КЛИМАТА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2411" y="310770"/>
        <a:ext cx="8034039" cy="621305"/>
      </dsp:txXfrm>
    </dsp:sp>
    <dsp:sp modelId="{DD2C4514-8196-44F3-AEFD-C878E137F15F}">
      <dsp:nvSpPr>
        <dsp:cNvPr id="0" name=""/>
        <dsp:cNvSpPr/>
      </dsp:nvSpPr>
      <dsp:spPr>
        <a:xfrm>
          <a:off x="84095" y="233107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1021694" y="1240096"/>
          <a:ext cx="7446540" cy="626331"/>
        </a:xfrm>
        <a:prstGeom prst="rect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КЛИМАТИЧЕСКИМИ ПОЯСАМИ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1694" y="1240096"/>
        <a:ext cx="7446540" cy="626331"/>
      </dsp:txXfrm>
    </dsp:sp>
    <dsp:sp modelId="{3FF523FB-8E08-4A14-B93E-E824CD441555}">
      <dsp:nvSpPr>
        <dsp:cNvPr id="0" name=""/>
        <dsp:cNvSpPr/>
      </dsp:nvSpPr>
      <dsp:spPr>
        <a:xfrm>
          <a:off x="595161" y="1164947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217174" y="2174449"/>
          <a:ext cx="7289276" cy="621305"/>
        </a:xfrm>
        <a:prstGeom prst="rect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ВНУТРЕННИМИ ВОДАМИ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7174" y="2174449"/>
        <a:ext cx="7289276" cy="621305"/>
      </dsp:txXfrm>
    </dsp:sp>
    <dsp:sp modelId="{AFBCFC25-00CE-4DD9-B468-38B567D3D019}">
      <dsp:nvSpPr>
        <dsp:cNvPr id="0" name=""/>
        <dsp:cNvSpPr/>
      </dsp:nvSpPr>
      <dsp:spPr>
        <a:xfrm>
          <a:off x="828859" y="2096786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217174" y="3105699"/>
          <a:ext cx="7289276" cy="621305"/>
        </a:xfrm>
        <a:prstGeom prst="rect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ПРИРОДНЫМИ ЗОНАМИ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7174" y="3105699"/>
        <a:ext cx="7289276" cy="621305"/>
      </dsp:txXfrm>
    </dsp:sp>
    <dsp:sp modelId="{0D28CA85-B0AC-48AA-B73D-2FEAF2306343}">
      <dsp:nvSpPr>
        <dsp:cNvPr id="0" name=""/>
        <dsp:cNvSpPr/>
      </dsp:nvSpPr>
      <dsp:spPr>
        <a:xfrm>
          <a:off x="828859" y="3028036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983477" y="3982484"/>
          <a:ext cx="7522973" cy="731412"/>
        </a:xfrm>
        <a:prstGeom prst="rect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НАСЕЛЕНИЕМ И ЕГО РАССЕЛЕНИЕМ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3477" y="3982484"/>
        <a:ext cx="7522973" cy="731412"/>
      </dsp:txXfrm>
    </dsp:sp>
    <dsp:sp modelId="{28C03092-EE96-40C8-9447-915F9EC99FB1}">
      <dsp:nvSpPr>
        <dsp:cNvPr id="0" name=""/>
        <dsp:cNvSpPr/>
      </dsp:nvSpPr>
      <dsp:spPr>
        <a:xfrm>
          <a:off x="595161" y="3959875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0490-6963-4EA1-8389-5AC953C1A509}">
      <dsp:nvSpPr>
        <dsp:cNvPr id="0" name=""/>
        <dsp:cNvSpPr/>
      </dsp:nvSpPr>
      <dsp:spPr>
        <a:xfrm>
          <a:off x="472411" y="4969378"/>
          <a:ext cx="8034039" cy="62130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ВОЗДЕЙСТВИЕМ ЧЕЛОВЕКА НА ПРИРОДУ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2411" y="4969378"/>
        <a:ext cx="8034039" cy="621305"/>
      </dsp:txXfrm>
    </dsp:sp>
    <dsp:sp modelId="{7D5CA92C-475A-427C-92DC-923B8509B835}">
      <dsp:nvSpPr>
        <dsp:cNvPr id="0" name=""/>
        <dsp:cNvSpPr/>
      </dsp:nvSpPr>
      <dsp:spPr>
        <a:xfrm>
          <a:off x="84095" y="4891715"/>
          <a:ext cx="776631" cy="77663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99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93600" y="2815885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93600" y="4637906"/>
            <a:ext cx="773730" cy="114994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41622" y="295880"/>
            <a:ext cx="6444404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8000" kern="0" spc="21" dirty="0" smtClean="0">
                <a:solidFill>
                  <a:sysClr val="window" lastClr="FFFFFF"/>
                </a:solidFill>
              </a:rPr>
              <a:t>ГЕОГРАФИЯ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126932"/>
            <a:ext cx="2171700" cy="1710601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115015" y="171436"/>
            <a:ext cx="2048285" cy="1549678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lang="ru-RU" sz="4800" b="1" spc="21" dirty="0" smtClean="0">
              <a:solidFill>
                <a:srgbClr val="FEFEFE"/>
              </a:solidFill>
              <a:latin typeface="Arial"/>
              <a:cs typeface="Arial"/>
            </a:endParaRPr>
          </a:p>
          <a:p>
            <a:pPr algn="ctr" defTabSz="1218848">
              <a:spcBef>
                <a:spcPts val="265"/>
              </a:spcBef>
              <a:defRPr/>
            </a:pPr>
            <a:r>
              <a:rPr lang="ru-RU" sz="4800" b="1" spc="-11" dirty="0" smtClean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93595" y="2792363"/>
            <a:ext cx="7781827" cy="341535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99"/>
                </a:solidFill>
                <a:latin typeface="Arial"/>
                <a:cs typeface="Arial"/>
              </a:rPr>
              <a:t>Климат, внутренние воды </a:t>
            </a:r>
          </a:p>
          <a:p>
            <a:pPr algn="ctr"/>
            <a:r>
              <a:rPr lang="ru-RU" sz="4400" b="1" dirty="0" smtClean="0">
                <a:solidFill>
                  <a:srgbClr val="000099"/>
                </a:solidFill>
                <a:latin typeface="Arial"/>
                <a:cs typeface="Arial"/>
              </a:rPr>
              <a:t>и воды и природные зоны. Население материка и его воздействие на природу Австралии</a:t>
            </a:r>
            <a:endParaRPr sz="44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15" y="2815885"/>
            <a:ext cx="2773678" cy="360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8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Внутренние воды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7552" name="Picture 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200150"/>
            <a:ext cx="5029200" cy="341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40400" y="1020234"/>
            <a:ext cx="612775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Австралия чрезвычайно богата запасами подземных вод. Артезианские бассейны занимают более  60  % площади материка. Самый крупный из них — </a:t>
            </a:r>
            <a:r>
              <a:rPr lang="ru-RU" sz="32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Большой Артезианский бассейн </a:t>
            </a:r>
            <a:endParaRPr lang="ru-RU" sz="3200" b="1" i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1,75  млн км²)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304800" y="4619806"/>
            <a:ext cx="3765360" cy="208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4619806"/>
            <a:ext cx="3841750" cy="208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4619807"/>
            <a:ext cx="3800475" cy="208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6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Природные зоны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467853"/>
            <a:ext cx="6101761" cy="418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26468" y="1064739"/>
            <a:ext cx="46192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Arial" pitchFamily="34" charset="0"/>
                <a:cs typeface="Arial" pitchFamily="34" charset="0"/>
              </a:rPr>
              <a:t>Самую большую  площадь занимают  </a:t>
            </a:r>
            <a:r>
              <a:rPr lang="ru-RU" sz="48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пустыни,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наименьшую  - </a:t>
            </a:r>
            <a:r>
              <a:rPr lang="ru-RU" sz="48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леса</a:t>
            </a:r>
            <a:endParaRPr lang="ru-RU" sz="4800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Природные зоны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2" y="1064738"/>
            <a:ext cx="4731187" cy="339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0731" y="1064738"/>
            <a:ext cx="685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Зона переменно-влажных вечно-зеленных лесов, расположена на северо-восточном побережье.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4603749"/>
            <a:ext cx="2301766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02" y="4603748"/>
            <a:ext cx="2265377" cy="196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75" y="4603749"/>
            <a:ext cx="2146576" cy="196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54" y="4603749"/>
            <a:ext cx="215987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31" y="2333296"/>
            <a:ext cx="3429000" cy="212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37" y="4603749"/>
            <a:ext cx="240555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76" y="2356943"/>
            <a:ext cx="3403738" cy="210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2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-4455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В тропических лесах обитают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498" y="894494"/>
            <a:ext cx="11763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Сумчатый медведь(коала),кенгуру, сумчатый дьявол, утконос, ехидна, лирохвост</a:t>
            </a:r>
            <a:r>
              <a:rPr lang="en-US" sz="3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2" name="Picture 2" descr="Файл:Friendly Female Koala.JPG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16" y="1626424"/>
            <a:ext cx="2752237" cy="24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16" y="4115159"/>
            <a:ext cx="2689557" cy="230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97" y="4115158"/>
            <a:ext cx="2725026" cy="230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65" y="2210157"/>
            <a:ext cx="2689558" cy="184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15" y="4115159"/>
            <a:ext cx="2534653" cy="23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1"/>
          <a:stretch/>
        </p:blipFill>
        <p:spPr bwMode="auto">
          <a:xfrm>
            <a:off x="6521116" y="2210157"/>
            <a:ext cx="2534652" cy="184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2210158"/>
            <a:ext cx="3298659" cy="421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3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8"/>
            <a:ext cx="122928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САВАННЫ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275" y="1059240"/>
            <a:ext cx="11763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478" y="1120795"/>
            <a:ext cx="1121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Занимают  большие площади на севере и востоке Австралии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0" y="1756253"/>
            <a:ext cx="2162039" cy="238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4" y="4424535"/>
            <a:ext cx="2258995" cy="216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90" y="1997656"/>
            <a:ext cx="3068193" cy="459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01" y="1997656"/>
            <a:ext cx="2808536" cy="459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62" y="1997656"/>
            <a:ext cx="2842401" cy="459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3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8"/>
            <a:ext cx="122928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379" y="3248"/>
            <a:ext cx="1068916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САВАННЫ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275" y="1059240"/>
            <a:ext cx="11763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478" y="1120795"/>
            <a:ext cx="1121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Занимают  большие площади на севере и востоке Австралии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44" y="2017986"/>
            <a:ext cx="6999889" cy="440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79172" y="5865757"/>
            <a:ext cx="2105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Кенгуру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37" y="2017986"/>
            <a:ext cx="7236328" cy="440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4385" y="2055949"/>
            <a:ext cx="5738366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Вомбат – сумчатый грызун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66" y="1831000"/>
            <a:ext cx="7725103" cy="47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45" y="1784253"/>
            <a:ext cx="9398885" cy="487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33" y="1644015"/>
            <a:ext cx="10150260" cy="493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9" y="1644015"/>
            <a:ext cx="10419714" cy="493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Пустыни </a:t>
            </a:r>
            <a:r>
              <a:rPr lang="ru-RU" sz="5400" kern="0" spc="21" dirty="0">
                <a:solidFill>
                  <a:sysClr val="window" lastClr="FFFFFF"/>
                </a:solidFill>
              </a:rPr>
              <a:t>А</a:t>
            </a:r>
            <a:r>
              <a:rPr lang="ru-RU" sz="5400" kern="0" spc="21" dirty="0" smtClean="0">
                <a:solidFill>
                  <a:sysClr val="window" lastClr="FFFFFF"/>
                </a:solidFill>
              </a:rPr>
              <a:t>встралии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476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0" y="1221826"/>
            <a:ext cx="4550978" cy="533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34" y="4146331"/>
            <a:ext cx="3153104" cy="241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34" y="1221827"/>
            <a:ext cx="3153103" cy="277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81596" y="1141576"/>
            <a:ext cx="4010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Занимают значительную площадь внутренней части материка.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6037" y="2488346"/>
            <a:ext cx="38159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Особенностью пустынь является то, что здесь вечнозеленые и сезонные растения, в том числе эвкалипты и акации на отдельных участках образуют непроходимые заросли – скрэбы.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Пустыни </a:t>
            </a:r>
            <a:r>
              <a:rPr lang="ru-RU" sz="5400" kern="0" spc="21" dirty="0">
                <a:solidFill>
                  <a:sysClr val="window" lastClr="FFFFFF"/>
                </a:solidFill>
              </a:rPr>
              <a:t>А</a:t>
            </a:r>
            <a:r>
              <a:rPr lang="ru-RU" sz="5400" kern="0" spc="21" dirty="0" smtClean="0">
                <a:solidFill>
                  <a:sysClr val="window" lastClr="FFFFFF"/>
                </a:solidFill>
              </a:rPr>
              <a:t>встралии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9" y="1182414"/>
            <a:ext cx="4312923" cy="281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/>
          <a:stretch/>
        </p:blipFill>
        <p:spPr bwMode="auto">
          <a:xfrm>
            <a:off x="2866179" y="4163704"/>
            <a:ext cx="3440028" cy="244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182414"/>
            <a:ext cx="3845471" cy="281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47" y="4163704"/>
            <a:ext cx="3300249" cy="244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9"/>
          <a:stretch/>
        </p:blipFill>
        <p:spPr bwMode="auto">
          <a:xfrm>
            <a:off x="8763000" y="1182414"/>
            <a:ext cx="3219450" cy="281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738" y="4146329"/>
            <a:ext cx="2234712" cy="246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402" y="4362450"/>
            <a:ext cx="26947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Гигантские кенгуру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Дикая собака динго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Страус эму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Грызуны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Ядовитые змеи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Сорная курица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0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121595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6" y="103175"/>
            <a:ext cx="12189014" cy="113920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3600" kern="0" spc="21" dirty="0" smtClean="0">
                <a:solidFill>
                  <a:sysClr val="window" lastClr="FFFFFF"/>
                </a:solidFill>
              </a:rPr>
              <a:t>Природные зоны субтропического климатического пояса отличаются своеобразием</a:t>
            </a:r>
            <a:endParaRPr lang="en-US" sz="36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97765"/>
            <a:ext cx="4362450" cy="306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4" y="1352517"/>
            <a:ext cx="31337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52518"/>
            <a:ext cx="36766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324" y="4210017"/>
            <a:ext cx="5153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западной части произрастают жестколистные вечнозеленые леса и кустарники, на юго-востоке – эвкалиптовые леса, южнее их -  вечнозеленые дубовые леса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49" y="4362450"/>
            <a:ext cx="30861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380458"/>
            <a:ext cx="3238500" cy="229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5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Население </a:t>
            </a:r>
            <a:r>
              <a:rPr lang="ru-RU" sz="5400" kern="0" spc="21" dirty="0" smtClean="0">
                <a:solidFill>
                  <a:sysClr val="window" lastClr="FFFFFF"/>
                </a:solidFill>
              </a:rPr>
              <a:t>А</a:t>
            </a:r>
            <a:r>
              <a:rPr lang="ru-RU" sz="5400" kern="0" spc="21" dirty="0" smtClean="0">
                <a:solidFill>
                  <a:sysClr val="window" lastClr="FFFFFF"/>
                </a:solidFill>
              </a:rPr>
              <a:t>встралии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275" y="982134"/>
            <a:ext cx="11763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прихода европейцев коренное население (аборигены) Австралии находились на низкой ступени развития. Занимались охотой и собирательством. Жили главным образом, в восточной и юго-восточной частях материка с более благоприятными климатическими условиями.</a:t>
            </a:r>
            <a:endParaRPr lang="ru-RU" sz="1600" b="1" dirty="0"/>
          </a:p>
        </p:txBody>
      </p:sp>
      <p:pic>
        <p:nvPicPr>
          <p:cNvPr id="82946" name="Picture 2" descr="Аборигены Австралии или коренные жители Австралии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8"/>
          <a:stretch/>
        </p:blipFill>
        <p:spPr bwMode="auto">
          <a:xfrm>
            <a:off x="479738" y="2798017"/>
            <a:ext cx="3844612" cy="37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1" y="2820195"/>
            <a:ext cx="3322950" cy="368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820196"/>
            <a:ext cx="3848100" cy="368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4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-2234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99"/>
              </a:solidFill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76200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13783504"/>
              </p:ext>
            </p:extLst>
          </p:nvPr>
        </p:nvGraphicFramePr>
        <p:xfrm>
          <a:off x="2574758" y="956546"/>
          <a:ext cx="8590547" cy="590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81167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ПОЗНАКОМИМСЯ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6" y="2237874"/>
            <a:ext cx="1999731" cy="290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187252"/>
            <a:ext cx="12173957" cy="8728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8043" y="-57111"/>
            <a:ext cx="12189014" cy="116485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3600" kern="0" spc="21" dirty="0" smtClean="0">
                <a:solidFill>
                  <a:sysClr val="window" lastClr="FFFFFF"/>
                </a:solidFill>
              </a:rPr>
              <a:t>НАСЕЛЕНИЕ МАТЕРИКА</a:t>
            </a:r>
          </a:p>
          <a:p>
            <a:pPr marL="26881" algn="ctr" defTabSz="1935419">
              <a:spcBef>
                <a:spcPts val="241"/>
              </a:spcBef>
              <a:defRPr/>
            </a:pPr>
            <a:endParaRPr lang="en-US" sz="36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685603"/>
            <a:ext cx="664544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АНГЛО-АВСТРАЛИЙЦЫ — это народ, являющийся основным населением Австралии. В основном потомки английских поселенцев, прибывавших в Австралию в период колонизации и позже — в начале 20 века. 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74" y="814923"/>
            <a:ext cx="4791576" cy="208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86260"/>
            <a:ext cx="5009147" cy="360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1000" y="3086260"/>
            <a:ext cx="6164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146758" y="3086260"/>
            <a:ext cx="4911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54842" y="3729789"/>
            <a:ext cx="6232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сравнении с другими материками Австралия отличается слабой заселенностью. Население сосредоточено на востоке, юго-востоке и юго-западе с более благоприятными для жизни и здоровья климата.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 smtClean="0">
                <a:solidFill>
                  <a:sysClr val="window" lastClr="FFFFFF"/>
                </a:solidFill>
              </a:rPr>
              <a:t>Воздействие человека на природу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725" y="1082100"/>
            <a:ext cx="116862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рирода </a:t>
            </a:r>
            <a:r>
              <a:rPr lang="ru-RU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встралии изменилась после переселения на материк европейцев, под воздействием их хозяйственной деятельности. В результате охоты на диких животных и изменение   среды  их обитания, многие виды исчезли или стали редкими и исчезающими.</a:t>
            </a:r>
            <a:endParaRPr lang="ru-RU" sz="1600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5" y="3244169"/>
            <a:ext cx="3699380" cy="314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15" y="3279442"/>
            <a:ext cx="3922295" cy="314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917" y="3279442"/>
            <a:ext cx="3487041" cy="311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8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141107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 smtClean="0">
                <a:solidFill>
                  <a:sysClr val="window" lastClr="FFFFFF"/>
                </a:solidFill>
              </a:rPr>
              <a:t>Национальные парки Австралии</a:t>
            </a:r>
          </a:p>
          <a:p>
            <a:pPr marL="26881" algn="ctr" defTabSz="1935419">
              <a:spcBef>
                <a:spcPts val="241"/>
              </a:spcBef>
              <a:defRPr/>
            </a:pP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725" y="1082100"/>
            <a:ext cx="116862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рирода </a:t>
            </a:r>
            <a:r>
              <a:rPr lang="ru-RU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встралии изменилась после переселения на материк европейцев, под воздействием их хозяйственной деятельности. В результате охоты на диких животных и изменение   среды  их обитания, многие виды исчезли или стали редкими и исчезающими.</a:t>
            </a:r>
            <a:endParaRPr lang="ru-RU" sz="1600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5" y="3244169"/>
            <a:ext cx="3699380" cy="314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917" y="3279442"/>
            <a:ext cx="3487041" cy="311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233" y="3279442"/>
            <a:ext cx="4163460" cy="311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1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" y="196767"/>
            <a:ext cx="5751095" cy="425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570321"/>
            <a:ext cx="5751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Скалы «Двенадцать апостолов» относятся к национальному парку Порт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Кэмпбелл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который славится известняковыми «Скульптурами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61" y="2648607"/>
            <a:ext cx="5759808" cy="37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5861" y="196767"/>
            <a:ext cx="5759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Национальный Парк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Улуру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-Ката-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Тжута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– один из объектов Всемирного Наследия ЮНЕСКО и священная территория для живущего здесь и сегодня племени аборигенов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анангу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– является одной из визитных карточек страны, иногда его называют «красным сердцем Австралии».</a:t>
            </a:r>
          </a:p>
        </p:txBody>
      </p:sp>
    </p:spTree>
    <p:extLst>
      <p:ext uri="{BB962C8B-B14F-4D97-AF65-F5344CB8AC3E}">
        <p14:creationId xmlns:p14="http://schemas.microsoft.com/office/powerpoint/2010/main" val="19052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Национальные парки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330" y="1056679"/>
            <a:ext cx="115824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Национальный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парк Голубые Горы, который называют австралийским Великим Каньоном, и это действительно уникальный уголок первозданной природы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9" y="3303448"/>
            <a:ext cx="5753633" cy="343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51" y="3318638"/>
            <a:ext cx="5413780" cy="34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3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54966" y="4960024"/>
            <a:ext cx="6666216" cy="1193126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33650" y="1478062"/>
            <a:ext cx="9058526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Прочитать параграфы 30-31</a:t>
            </a:r>
          </a:p>
          <a:p>
            <a:pPr marL="742950" indent="-742950" algn="just">
              <a:buFontTx/>
              <a:buAutoNum type="arabicPeriod"/>
            </a:pP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FontTx/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Выполнить : практическое задание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стр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74</a:t>
            </a:r>
            <a:endParaRPr lang="en-US" sz="3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Задание</a:t>
            </a:r>
            <a:r>
              <a:rPr lang="en-US" alt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32" y="4763956"/>
            <a:ext cx="1564068" cy="159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КЛИМАТА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6374" y="984915"/>
            <a:ext cx="4493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80058"/>
                </a:solidFill>
                <a:latin typeface="Arial" pitchFamily="34" charset="0"/>
                <a:cs typeface="Arial" pitchFamily="34" charset="0"/>
              </a:rPr>
              <a:t>ГЕОГРАФИЧЕСКОГО ПОЛОЖЕНИЯ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80058"/>
                </a:solidFill>
                <a:latin typeface="Arial" pitchFamily="34" charset="0"/>
                <a:cs typeface="Arial" pitchFamily="34" charset="0"/>
              </a:rPr>
              <a:t>ВОЗДУШНЫХ МАСС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80058"/>
                </a:solidFill>
                <a:latin typeface="Arial" pitchFamily="34" charset="0"/>
                <a:cs typeface="Arial" pitchFamily="34" charset="0"/>
              </a:rPr>
              <a:t>ОКЕАНИЧЕСКИХ ТЕЧЕНИЙ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80058"/>
                </a:solidFill>
                <a:latin typeface="Arial" pitchFamily="34" charset="0"/>
                <a:cs typeface="Arial" pitchFamily="34" charset="0"/>
              </a:rPr>
              <a:t>РЕЛЬЕФ</a:t>
            </a:r>
            <a:endParaRPr lang="ru-RU" b="1" dirty="0">
              <a:solidFill>
                <a:srgbClr val="A8005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6373" y="2495534"/>
            <a:ext cx="440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A80058"/>
                </a:solidFill>
                <a:latin typeface="Arial" pitchFamily="34" charset="0"/>
                <a:cs typeface="Arial" pitchFamily="34" charset="0"/>
              </a:rPr>
              <a:t>АВСТРАЛИЯ – САМЫЙ ЗАСУШЛИВЫЙ ИЗ МАТЕРИКОВ.</a:t>
            </a:r>
            <a:endParaRPr lang="ru-RU" sz="1600" b="1" dirty="0">
              <a:solidFill>
                <a:srgbClr val="A800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402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62" y="3080309"/>
            <a:ext cx="4710193" cy="243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35275" y="784860"/>
            <a:ext cx="7842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A80058"/>
                </a:solidFill>
                <a:latin typeface="Arial" pitchFamily="34" charset="0"/>
                <a:cs typeface="Arial" pitchFamily="34" charset="0"/>
              </a:rPr>
              <a:t>КЛИМАТ ФОРМИРУЕТСЯ ПОД ВЛИЯНИЕМ ФАКТОРОВ: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7863" y="5646407"/>
            <a:ext cx="506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80058"/>
                </a:solidFill>
                <a:latin typeface="Arial" pitchFamily="34" charset="0"/>
                <a:cs typeface="Arial" pitchFamily="34" charset="0"/>
              </a:rPr>
              <a:t>ВЫПАДАЕТ В 5 РАЗ МЕНЬШЕ ОСАДКОВ , ЧЕМ В АФРИКЕ. </a:t>
            </a:r>
            <a:endParaRPr lang="ru-RU" b="1" dirty="0">
              <a:solidFill>
                <a:srgbClr val="A800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406" name="Picture 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1" y="1320661"/>
            <a:ext cx="6411574" cy="519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КЛИМАТИЧЕСКИЕ ПОЯСА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406" name="Picture 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697832"/>
            <a:ext cx="5654842" cy="382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2653" y="921967"/>
            <a:ext cx="640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Субэкваториальный пояс </a:t>
            </a:r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занимает лишь северное побережье Австралии. Для этой территории характерно дождливое лето и сухая </a:t>
            </a: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зима. Средняя температура  января +24⁰С, а средняя температура июля +16… + 24⁰С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4522953"/>
            <a:ext cx="4932948" cy="211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59" y="4522954"/>
            <a:ext cx="3248526" cy="208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52" y="4522953"/>
            <a:ext cx="3200401" cy="208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КЛИМАТИЧЕСКИЕ ПОЯСА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406" name="Picture 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921966"/>
            <a:ext cx="5734480" cy="369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26985" y="844348"/>
            <a:ext cx="586396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Тропический пояс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занимает наибольшую площадь материка. Круглый год здесь жарко и сухо. Лишь в восточной части пояса устанавливается тропический влажный климат. Здесь под влиянием пассатов с Тихого океана и тёплого Восточно-Австралийского течения выпадает  1000 – 1500  мм осадков в год.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8469" r="6111" b="10839"/>
          <a:stretch/>
        </p:blipFill>
        <p:spPr bwMode="auto">
          <a:xfrm>
            <a:off x="192505" y="4613939"/>
            <a:ext cx="3898232" cy="205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2" y="4613939"/>
            <a:ext cx="3669918" cy="205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9728" r="3968" b="7732"/>
          <a:stretch/>
        </p:blipFill>
        <p:spPr bwMode="auto">
          <a:xfrm>
            <a:off x="8085222" y="4613939"/>
            <a:ext cx="4046620" cy="205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4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КЛИМАТИЧЕСКИЕ ПОЯСА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406" name="Picture 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921967"/>
            <a:ext cx="5734480" cy="368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26985" y="959169"/>
            <a:ext cx="62650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Южная окраина Австралии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расположена в субтропическом поясе. Здесь выделяются три типа климата: влажный (юго-восток материка), континентальный (побережье Большого Австралийского залива) и средиземноморский (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юго-запад) Австралии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4855779"/>
            <a:ext cx="3559688" cy="18051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4" y="4855779"/>
            <a:ext cx="3394842" cy="18074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945" y="4379496"/>
            <a:ext cx="3682005" cy="2281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8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Внутренние воды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7552" name="Picture 1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82134"/>
            <a:ext cx="6496050" cy="563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17879" y="1138220"/>
            <a:ext cx="5490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Австралия бедна поверхностными водами из-за жаркого и сухого климата. На её долю приходится только  1  % речных вод Земли. Во внутренних пустынных регионах имеются только временные водотоки.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86550" y="3830593"/>
            <a:ext cx="5353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Реки Австралии относятся к бассейнам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Индийского – 33%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Тихого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океанов – 7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%, </a:t>
            </a:r>
            <a:endParaRPr lang="ru-RU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60 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 поверхности материка лишены стока в океан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55221" y="3077212"/>
            <a:ext cx="53530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Крики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— периодически пересыхающие реки в Австралии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2"/>
          <a:stretch/>
        </p:blipFill>
        <p:spPr bwMode="auto">
          <a:xfrm>
            <a:off x="7676092" y="4872252"/>
            <a:ext cx="3351299" cy="185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80979" y="5240740"/>
            <a:ext cx="696036" cy="266131"/>
          </a:xfrm>
          <a:prstGeom prst="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60%</a:t>
            </a:r>
            <a:endParaRPr lang="ru-RU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87853" y="5850648"/>
            <a:ext cx="525438" cy="264955"/>
          </a:xfrm>
          <a:prstGeom prst="rect">
            <a:avLst/>
          </a:prstGeom>
          <a:solidFill>
            <a:srgbClr val="149C2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7%</a:t>
            </a:r>
            <a:endParaRPr lang="ru-RU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53433" y="5800299"/>
            <a:ext cx="169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Внутренний сток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6860" y="6100831"/>
            <a:ext cx="1274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Тихий океан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6589" y="4946610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Индийский океан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Внутренние воды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7552" name="Picture 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47686"/>
            <a:ext cx="4819650" cy="358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40400" y="124768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Самая полноводная река Австралии — </a:t>
            </a:r>
            <a:r>
              <a:rPr lang="ru-RU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Муррей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( 2508  км). Она берёт начало в Австралийских Альпах.</a:t>
            </a:r>
            <a:r>
              <a:rPr lang="ru-RU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Дарлинг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(приток Муррея) в период летней засухи сильно мелеет и распадается на отдельные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участки.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0400" y="3002012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Озёра Австралии в основном небольшие, бессточные и солёные. Вода в них поступает после кратковременных дождей. В сухой период они покрываются коркой соли. Самое большое озеро Австралии —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Эйр-</a:t>
            </a:r>
            <a:r>
              <a:rPr lang="ru-RU" sz="24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Норт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(средняя площадь  8,4  тыс. км²). Пресные озёра есть только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горах.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7358" r="2800" b="12048"/>
          <a:stretch/>
        </p:blipFill>
        <p:spPr bwMode="auto">
          <a:xfrm>
            <a:off x="285751" y="4829355"/>
            <a:ext cx="3962399" cy="18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829355"/>
            <a:ext cx="3676650" cy="18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3" y="4829356"/>
            <a:ext cx="3652837" cy="189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4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9" y="396609"/>
            <a:ext cx="8686800" cy="583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9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7241</TotalTime>
  <Words>793</Words>
  <Application>Microsoft Office PowerPoint</Application>
  <PresentationFormat>Произвольный</PresentationFormat>
  <Paragraphs>87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leNOVO</cp:lastModifiedBy>
  <cp:revision>1340</cp:revision>
  <dcterms:created xsi:type="dcterms:W3CDTF">2020-04-09T12:18:10Z</dcterms:created>
  <dcterms:modified xsi:type="dcterms:W3CDTF">2020-11-25T16:35:26Z</dcterms:modified>
</cp:coreProperties>
</file>