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405" r:id="rId2"/>
    <p:sldId id="374" r:id="rId3"/>
    <p:sldId id="377" r:id="rId4"/>
    <p:sldId id="421" r:id="rId5"/>
    <p:sldId id="424" r:id="rId6"/>
    <p:sldId id="422" r:id="rId7"/>
    <p:sldId id="411" r:id="rId8"/>
    <p:sldId id="423" r:id="rId9"/>
    <p:sldId id="410" r:id="rId10"/>
    <p:sldId id="412" r:id="rId11"/>
    <p:sldId id="425" r:id="rId12"/>
    <p:sldId id="408" r:id="rId13"/>
    <p:sldId id="418" r:id="rId14"/>
    <p:sldId id="419" r:id="rId15"/>
    <p:sldId id="413" r:id="rId16"/>
    <p:sldId id="415" r:id="rId17"/>
    <p:sldId id="416" r:id="rId18"/>
    <p:sldId id="417" r:id="rId19"/>
    <p:sldId id="414" r:id="rId20"/>
    <p:sldId id="420" r:id="rId21"/>
    <p:sldId id="409" r:id="rId22"/>
    <p:sldId id="325" r:id="rId23"/>
    <p:sldId id="335" r:id="rId24"/>
    <p:sldId id="379" r:id="rId25"/>
    <p:sldId id="370" r:id="rId26"/>
    <p:sldId id="399" r:id="rId27"/>
    <p:sldId id="391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405"/>
            <p14:sldId id="374"/>
            <p14:sldId id="377"/>
            <p14:sldId id="421"/>
            <p14:sldId id="424"/>
            <p14:sldId id="422"/>
            <p14:sldId id="411"/>
            <p14:sldId id="423"/>
            <p14:sldId id="410"/>
            <p14:sldId id="412"/>
            <p14:sldId id="425"/>
            <p14:sldId id="408"/>
            <p14:sldId id="418"/>
            <p14:sldId id="419"/>
            <p14:sldId id="413"/>
            <p14:sldId id="415"/>
            <p14:sldId id="416"/>
            <p14:sldId id="417"/>
            <p14:sldId id="414"/>
            <p14:sldId id="420"/>
            <p14:sldId id="409"/>
            <p14:sldId id="325"/>
            <p14:sldId id="335"/>
            <p14:sldId id="379"/>
            <p14:sldId id="370"/>
            <p14:sldId id="399"/>
            <p14:sldId id="39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33CC"/>
    <a:srgbClr val="19C139"/>
    <a:srgbClr val="006666"/>
    <a:srgbClr val="A80058"/>
    <a:srgbClr val="149C2E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826" autoAdjust="0"/>
    <p:restoredTop sz="94660"/>
  </p:normalViewPr>
  <p:slideViewPr>
    <p:cSldViewPr snapToGrid="0">
      <p:cViewPr>
        <p:scale>
          <a:sx n="50" d="100"/>
          <a:sy n="50" d="100"/>
        </p:scale>
        <p:origin x="-1014" y="-5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154C0-84C2-4982-A987-3F67750C6438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FD875-137C-4C13-BA90-335D197E9F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396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469A8-E2B7-4836-9D06-19E90F64EF1A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119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469A8-E2B7-4836-9D06-19E90F64EF1A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731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43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3484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eografiya.org/" TargetMode="External"/><Relationship Id="rId2" Type="http://schemas.openxmlformats.org/officeDocument/2006/relationships/hyperlink" Target="https://uz.wikipedia.org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239" y="-25639"/>
            <a:ext cx="12175448" cy="178405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1367024" y="2055440"/>
            <a:ext cx="6595470" cy="3735957"/>
          </a:xfrm>
          <a:prstGeom prst="rect">
            <a:avLst/>
          </a:prstGeom>
        </p:spPr>
        <p:txBody>
          <a:bodyPr vert="horz" wrap="square" lIns="0" tIns="29526" rIns="0" bIns="0" rtlCol="0">
            <a:spAutoFit/>
          </a:bodyPr>
          <a:lstStyle/>
          <a:p>
            <a:pPr marL="38920">
              <a:lnSpc>
                <a:spcPts val="4132"/>
              </a:lnSpc>
              <a:spcBef>
                <a:spcPts val="233"/>
              </a:spcBef>
            </a:pPr>
            <a:endParaRPr lang="en-US" sz="48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8920">
              <a:lnSpc>
                <a:spcPts val="4132"/>
              </a:lnSpc>
              <a:spcBef>
                <a:spcPts val="233"/>
              </a:spcBef>
            </a:pPr>
            <a:r>
              <a:rPr lang="ru-RU" sz="4000" b="1" dirty="0" smtClean="0">
                <a:solidFill>
                  <a:srgbClr val="002060"/>
                </a:solidFill>
                <a:latin typeface="Arial"/>
                <a:cs typeface="Arial"/>
              </a:rPr>
              <a:t>Географическое положение и история исследования. Геологическое строение, рельеф и полезные ископаемые Австралии</a:t>
            </a:r>
            <a:endParaRPr lang="ru-RU" sz="96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323196" y="2692497"/>
            <a:ext cx="727494" cy="309890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9941136" y="228231"/>
            <a:ext cx="1276470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9941136" y="240627"/>
            <a:ext cx="1276470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10410842" y="252349"/>
            <a:ext cx="366432" cy="787798"/>
          </a:xfrm>
          <a:prstGeom prst="rect">
            <a:avLst/>
          </a:prstGeom>
        </p:spPr>
        <p:txBody>
          <a:bodyPr vert="horz" wrap="square" lIns="0" tIns="33554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800" b="1" spc="21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xmlns="" id="{065B57C3-CBC0-467B-8CE6-9C853CD5BC49}"/>
              </a:ext>
            </a:extLst>
          </p:cNvPr>
          <p:cNvSpPr txBox="1"/>
          <p:nvPr/>
        </p:nvSpPr>
        <p:spPr>
          <a:xfrm>
            <a:off x="10133696" y="985050"/>
            <a:ext cx="920721" cy="448507"/>
          </a:xfrm>
          <a:prstGeom prst="rect">
            <a:avLst/>
          </a:prstGeom>
        </p:spPr>
        <p:txBody>
          <a:bodyPr vert="horz" wrap="square" lIns="0" tIns="25500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ru-RU" sz="2700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416989" y="470542"/>
            <a:ext cx="6098864" cy="1139210"/>
          </a:xfrm>
          <a:prstGeom prst="rect">
            <a:avLst/>
          </a:prstGeom>
        </p:spPr>
        <p:txBody>
          <a:bodyPr vert="horz" wrap="square" lIns="0" tIns="30912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2" defTabSz="1935510">
              <a:spcBef>
                <a:spcPts val="241"/>
              </a:spcBef>
              <a:defRPr/>
            </a:pPr>
            <a:r>
              <a:rPr lang="ru-RU" sz="7200" kern="0" spc="21" dirty="0">
                <a:solidFill>
                  <a:sysClr val="window" lastClr="FFFFFF"/>
                </a:solidFill>
              </a:rPr>
              <a:t>География</a:t>
            </a:r>
            <a:endParaRPr lang="en-US" sz="239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xmlns="" id="{51515ADB-0A54-4D48-B21C-0D1BD48457B7}"/>
              </a:ext>
            </a:extLst>
          </p:cNvPr>
          <p:cNvSpPr/>
          <p:nvPr/>
        </p:nvSpPr>
        <p:spPr>
          <a:xfrm>
            <a:off x="695817" y="534444"/>
            <a:ext cx="709744" cy="982496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510"/>
            <a:endParaRPr sz="3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xmlns="" id="{7BBBEFBB-2F62-43EB-AF31-953972EFBEBF}"/>
              </a:ext>
            </a:extLst>
          </p:cNvPr>
          <p:cNvSpPr/>
          <p:nvPr/>
        </p:nvSpPr>
        <p:spPr>
          <a:xfrm>
            <a:off x="1165717" y="893261"/>
            <a:ext cx="131733" cy="229832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510"/>
            <a:endParaRPr sz="3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Рисунок 1"/>
          <p:cNvSpPr>
            <a:spLocks noGrp="1"/>
          </p:cNvSpPr>
          <p:nvPr>
            <p:ph type="pic" sz="quarter" idx="12"/>
          </p:nvPr>
        </p:nvSpPr>
        <p:spPr>
          <a:xfrm>
            <a:off x="8469488" y="2383959"/>
            <a:ext cx="3328416" cy="3407438"/>
          </a:xfrm>
        </p:spPr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494" y="2179462"/>
            <a:ext cx="3891717" cy="4028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044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244170" cy="83495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Полезные ископаемые</a:t>
            </a:r>
          </a:p>
          <a:p>
            <a:pPr algn="ctr"/>
            <a:endParaRPr sz="4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7" y="1185924"/>
            <a:ext cx="6058659" cy="535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74042" y="1397675"/>
            <a:ext cx="51094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Полезные ископаемые осадочного происхождения находятся на осадочном чехле платформы или на краевых прогибах и межгорных впадинах (нефть, газ, уголь). Полезные ископаемые магматического происхождения находятся  в местах выхода кристаллических пород (железная и медная, алюминиевая, титановая руда, драгметаллы).</a:t>
            </a:r>
          </a:p>
        </p:txBody>
      </p:sp>
    </p:spTree>
    <p:extLst>
      <p:ext uri="{BB962C8B-B14F-4D97-AF65-F5344CB8AC3E}">
        <p14:creationId xmlns:p14="http://schemas.microsoft.com/office/powerpoint/2010/main" val="263526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244170" cy="62540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Рельеф Австралии</a:t>
            </a:r>
          </a:p>
          <a:p>
            <a:pPr algn="ctr"/>
            <a:endParaRPr sz="4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42" y="938465"/>
            <a:ext cx="6408821" cy="5726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90610" y="681073"/>
            <a:ext cx="510139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Западная часть Австралийской платформы приподнята. Здесь простирается обширное Западно-Австралийское плоскогорье высотой 400—600 м, на поверхность которого почти всюду выходят древние кристаллические породы. На востоке и юго-востоке плоскогорье переходит в Центральную низменность, расположенную между заливом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Карпентария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на севере и Большим Австралийским заливом на юге. Центральная низменность покрыта мощной толщей осадочных пород. В районе озера Эйр-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Норт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она опускается ниже уровня океана.</a:t>
            </a:r>
          </a:p>
          <a:p>
            <a:pPr algn="ctr"/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67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244170" cy="62540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Рельеф Австралии</a:t>
            </a:r>
          </a:p>
          <a:p>
            <a:pPr algn="ctr"/>
            <a:endParaRPr sz="4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43" y="938465"/>
            <a:ext cx="5651828" cy="5726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80226" y="681073"/>
            <a:ext cx="606692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На восточной окраине материка вдоль побережья протянулись сильно разрушенные невысокие горы — Большой Водораздельный хребет. Разломы и речные долины разбивают горы на отдельные массивы. Вершины их, как правило, имеют куполообразную форму. Восточные склоны гор круто обрываются к морю, западные — более пологие. На крайнем юго-востоке горы достигают наибольшей высоты и называются Австралийскими Альпами (Снежные горы). Среди них находится самая высокая точка Австралии — гора Косцюшко (2230 м).</a:t>
            </a:r>
          </a:p>
          <a:p>
            <a:endParaRPr lang="ru-RU" b="1" dirty="0"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В геологическом прошлом из-за движений земной коры от Австралии отделились острова Новая Гвинея и Тасмания. Австралия отличается от других материков тем, что на её территории нет действующих вулканов, не происходят землетрясения.</a:t>
            </a:r>
          </a:p>
        </p:txBody>
      </p:sp>
    </p:spTree>
    <p:extLst>
      <p:ext uri="{BB962C8B-B14F-4D97-AF65-F5344CB8AC3E}">
        <p14:creationId xmlns:p14="http://schemas.microsoft.com/office/powerpoint/2010/main" val="429123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244170" cy="62540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ОСОБЕННОСТИ КЛИМАТА</a:t>
            </a:r>
            <a:endParaRPr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66" y="912645"/>
            <a:ext cx="6667500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796" y="912645"/>
            <a:ext cx="4954670" cy="3716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66" y="1371600"/>
            <a:ext cx="6031832" cy="4523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244170" cy="62540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ОСОБЕННОСТИ КЛИМАТА</a:t>
            </a:r>
            <a:endParaRPr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5748" y="116847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Крик (англ. </a:t>
            </a:r>
            <a:r>
              <a:rPr lang="ru-RU" dirty="0" err="1"/>
              <a:t>creek</a:t>
            </a:r>
            <a:r>
              <a:rPr lang="ru-RU" dirty="0"/>
              <a:t>) — периодически пересыхающие реки или временные водотоки, расположенные преимущественно во внутренних районах Австралии и не имеющие не только постоянного течения, но и самого русла.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769" y="804059"/>
            <a:ext cx="3763493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4" y="1595638"/>
            <a:ext cx="6124575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197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244170" cy="70160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КЛИМАТИЧЕСКИЕ  ПОЯСА</a:t>
            </a:r>
            <a:endParaRPr sz="4000" dirty="0"/>
          </a:p>
        </p:txBody>
      </p:sp>
      <p:pic>
        <p:nvPicPr>
          <p:cNvPr id="9221" name="Picture 5" descr="D:\leNOVO\Downloads\Климатические пояса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009650"/>
            <a:ext cx="5753099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66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0"/>
            <a:ext cx="11811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428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244170" cy="70160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СУБЭКВАТОРИАЛЬНЫЙ ПОЯС</a:t>
            </a:r>
            <a:endParaRPr sz="4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" y="942974"/>
            <a:ext cx="3617673" cy="2713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299" y="1219200"/>
            <a:ext cx="3714751" cy="2902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733" y="5971579"/>
            <a:ext cx="11833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ОТЧЕТЛИВО ВЫРАЖЕНЫ ДВА СЕЗОНА: </a:t>
            </a:r>
            <a:r>
              <a:rPr lang="ru-RU" sz="24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СУХАЯ ЗИМА И ДОЖДЛИВОЕ ЛЕТО</a:t>
            </a:r>
            <a:endParaRPr lang="ru-RU" sz="2400" b="1" i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-1876723"/>
            <a:ext cx="12039600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А. – самый низкий из материков Земли. Средняя высота около 215 м. Абсолютная высота 95% территории не превышает 600 м (см. карту Австралия). В Западной А. преобладает плоскогорный рельеф (высота 400–500 м) с многочисленными хребтами и столовыми горами. На западе поднимается плосковерхий хребет </a:t>
            </a:r>
            <a:r>
              <a:rPr lang="ru-RU" dirty="0" err="1"/>
              <a:t>Хамерсли</a:t>
            </a:r>
            <a:r>
              <a:rPr lang="ru-RU" dirty="0"/>
              <a:t> (высота 1251 м), на юго-западе – низкогорные хребты Дарлинг (высота 571 м) и Стерлинг (высота 1096 м), на востоке – </a:t>
            </a:r>
            <a:r>
              <a:rPr lang="ru-RU" dirty="0" err="1"/>
              <a:t>сильнорасчленённые</a:t>
            </a:r>
            <a:r>
              <a:rPr lang="ru-RU" dirty="0"/>
              <a:t> хребты Мак-</a:t>
            </a:r>
            <a:r>
              <a:rPr lang="ru-RU" dirty="0" err="1"/>
              <a:t>Доннелл</a:t>
            </a:r>
            <a:r>
              <a:rPr lang="ru-RU" dirty="0"/>
              <a:t> (высота 1511 м) и </a:t>
            </a:r>
            <a:r>
              <a:rPr lang="ru-RU" dirty="0" err="1"/>
              <a:t>Масгрейв</a:t>
            </a:r>
            <a:r>
              <a:rPr lang="ru-RU" dirty="0"/>
              <a:t> (высота 1440 м), на севере – плато Кимберли (высота 937 м). Межгорным прогибам Центральной А. соответствуют обширные пластовые и аккумулятивные равнины: </a:t>
            </a:r>
            <a:r>
              <a:rPr lang="ru-RU" dirty="0" err="1"/>
              <a:t>Налларбор</a:t>
            </a:r>
            <a:r>
              <a:rPr lang="ru-RU" dirty="0"/>
              <a:t> с карстовыми формами рельефа, пустынная и плоская Центр. низменность со впадиной озера Эйр-</a:t>
            </a:r>
            <a:r>
              <a:rPr lang="ru-RU" dirty="0" err="1"/>
              <a:t>Норт</a:t>
            </a:r>
            <a:r>
              <a:rPr lang="ru-RU" dirty="0"/>
              <a:t> (16 м ниже уровня моря – самая низкая точка А.), междуречье Муррея (Марри) и Дарлинга, прибрежная равнина залива </a:t>
            </a:r>
            <a:r>
              <a:rPr lang="ru-RU" dirty="0" err="1"/>
              <a:t>Карпентария</a:t>
            </a:r>
            <a:r>
              <a:rPr lang="ru-RU" dirty="0"/>
              <a:t>. В рельефе Восточной А. выделяется Большой Водораздельный хребет с крутыми восточными и пологими холмистыми (так называемые </a:t>
            </a:r>
            <a:r>
              <a:rPr lang="ru-RU" dirty="0" err="1"/>
              <a:t>даунсы</a:t>
            </a:r>
            <a:r>
              <a:rPr lang="ru-RU" dirty="0"/>
              <a:t>) западными склонами, он протягивается на 4 тыс. км вдоль восточного и юго-восточного побережья материка. Состоит из ряда изолированных плоскогорий и низкогорных хребтов (Грегори, Кларк и др.), разделённых речными долинами и продольными межгорными котловинами; его пересекают поперечные хребты </a:t>
            </a:r>
            <a:r>
              <a:rPr lang="ru-RU" dirty="0" err="1"/>
              <a:t>Драммонд</a:t>
            </a:r>
            <a:r>
              <a:rPr lang="ru-RU" dirty="0"/>
              <a:t>, </a:t>
            </a:r>
            <a:r>
              <a:rPr lang="ru-RU" dirty="0" err="1"/>
              <a:t>Экспедишен</a:t>
            </a:r>
            <a:r>
              <a:rPr lang="ru-RU" dirty="0"/>
              <a:t>, Ливерпул и др. К югу от 28° ю. ш. Большой Водораздельный хребет представляет собой узкую цепь среднегорных массивов и хребтов (с севера на юг): Хантер, Голубые горы, </a:t>
            </a:r>
            <a:r>
              <a:rPr lang="ru-RU" dirty="0" err="1"/>
              <a:t>Калларин</a:t>
            </a:r>
            <a:r>
              <a:rPr lang="ru-RU" dirty="0"/>
              <a:t> и высокогорные Австралийские Альпы с высочайшей вершиной А. – горой Косцюшко (высота 2228 м) в массиве Снежные горы. На вершинах Снежных гор встречаются формы горно-ледникового рельефа. Южную окраину материка занимают среднегорные и низкогорные </a:t>
            </a:r>
            <a:r>
              <a:rPr lang="ru-RU" dirty="0" err="1"/>
              <a:t>складчато</a:t>
            </a:r>
            <a:r>
              <a:rPr lang="ru-RU" dirty="0"/>
              <a:t>-глыбовые хребты </a:t>
            </a:r>
            <a:r>
              <a:rPr lang="ru-RU" dirty="0" err="1"/>
              <a:t>Флиндерс</a:t>
            </a:r>
            <a:r>
              <a:rPr lang="ru-RU" dirty="0"/>
              <a:t> (высота 1180 м) и </a:t>
            </a:r>
            <a:r>
              <a:rPr lang="ru-RU" dirty="0" err="1"/>
              <a:t>Маунт-Лофти</a:t>
            </a:r>
            <a:r>
              <a:rPr lang="ru-RU" dirty="0"/>
              <a:t> (высота 932 м).</a:t>
            </a:r>
          </a:p>
          <a:p>
            <a:endParaRPr lang="ru-RU" dirty="0"/>
          </a:p>
          <a:p>
            <a:r>
              <a:rPr lang="ru-RU" dirty="0"/>
              <a:t>Геологическое строение</a:t>
            </a:r>
          </a:p>
          <a:p>
            <a:endParaRPr lang="ru-RU" dirty="0"/>
          </a:p>
          <a:p>
            <a:r>
              <a:rPr lang="ru-RU" dirty="0"/>
              <a:t>Тер­ри­то­рия А. в тек­то­ническом пла­не раз­де­ля­ет­ся на до­кем­брий­скую Ав­ст­ралийскую плат­фор­му, вклю­чаю­щую западную и центральную час­ти кон­тинен­та вме­сте с </a:t>
            </a:r>
            <a:r>
              <a:rPr lang="ru-RU" dirty="0" err="1"/>
              <a:t>Ара­фур­ским</a:t>
            </a:r>
            <a:r>
              <a:rPr lang="ru-RU" dirty="0"/>
              <a:t> морем, и Тас­ман­ский па­лео­зой­ский склад­ча­тый по­яс на вос­то­ке (см. Тек­то­ни­че­скую кар­ту). Струк­ту­ры Тас­ман­ско­го поя­са и Ав­ст­ра­лийской плат­фор­мы час­тич­но пе­ре­кры­ты чех­лом мо­ло­дой плат­фор­мы (</a:t>
            </a:r>
            <a:r>
              <a:rPr lang="ru-RU" dirty="0" err="1"/>
              <a:t>си­не­кли­за</a:t>
            </a:r>
            <a:r>
              <a:rPr lang="ru-RU" dirty="0"/>
              <a:t> Боль­шо­го Ар­те­зи­ан­ско­го Бас­сей­на). Ав­ст­ралийская плат­фор­ма – фраг­мент древ­не­го кон­ти­нен­та Гон­два­на, рас­пав­ше­го­ся в ме­зо­зое. Вы­ходы ме­та­мор­фических по­род </a:t>
            </a:r>
            <a:r>
              <a:rPr lang="ru-RU" dirty="0" err="1"/>
              <a:t>ар­хей­ско-сред­не­про­те­ро­зой­ско­го</a:t>
            </a:r>
            <a:r>
              <a:rPr lang="ru-RU" dirty="0"/>
              <a:t> фун­да­мен­та об­ра­зу­ют щи­ты (бло­ки) </a:t>
            </a:r>
            <a:r>
              <a:rPr lang="ru-RU" dirty="0" err="1"/>
              <a:t>Йил­гарн</a:t>
            </a:r>
            <a:r>
              <a:rPr lang="ru-RU" dirty="0"/>
              <a:t>, </a:t>
            </a:r>
            <a:r>
              <a:rPr lang="ru-RU" dirty="0" err="1"/>
              <a:t>Пил­ба­ра</a:t>
            </a:r>
            <a:r>
              <a:rPr lang="ru-RU" dirty="0"/>
              <a:t>, </a:t>
            </a:r>
            <a:r>
              <a:rPr lang="ru-RU" dirty="0" err="1"/>
              <a:t>Аран­та</a:t>
            </a:r>
            <a:r>
              <a:rPr lang="ru-RU" dirty="0"/>
              <a:t>, </a:t>
            </a:r>
            <a:r>
              <a:rPr lang="ru-RU" dirty="0" err="1"/>
              <a:t>Мас­грейв</a:t>
            </a:r>
            <a:r>
              <a:rPr lang="ru-RU" dirty="0"/>
              <a:t>, </a:t>
            </a:r>
            <a:r>
              <a:rPr lang="ru-RU" dirty="0" err="1"/>
              <a:t>Го­лер</a:t>
            </a:r>
            <a:r>
              <a:rPr lang="ru-RU" dirty="0"/>
              <a:t> (</a:t>
            </a:r>
            <a:r>
              <a:rPr lang="ru-RU" dirty="0" err="1"/>
              <a:t>Гоулер</a:t>
            </a:r>
            <a:r>
              <a:rPr lang="ru-RU" dirty="0"/>
              <a:t>) и др., а так­же высту­пы на се­веро-за­па­де и се­ве­ре (</a:t>
            </a:r>
            <a:r>
              <a:rPr lang="ru-RU" dirty="0" err="1"/>
              <a:t>Пайн</a:t>
            </a:r>
            <a:r>
              <a:rPr lang="ru-RU" dirty="0"/>
              <a:t>-Крик). В струк­ту­ре фун­да­мен­та вы­де­ля­ют­ся бло­ки ар­хей­ской кон­со­ли­да­ции и про­те­ро­зой­ские под­виж­ные п</a:t>
            </a:r>
          </a:p>
        </p:txBody>
      </p:sp>
    </p:spTree>
    <p:extLst>
      <p:ext uri="{BB962C8B-B14F-4D97-AF65-F5344CB8AC3E}">
        <p14:creationId xmlns:p14="http://schemas.microsoft.com/office/powerpoint/2010/main" val="166142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244170" cy="70160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ТРОПИЧЕСКИЙ ПОЯС</a:t>
            </a:r>
            <a:endParaRPr sz="4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892555"/>
            <a:ext cx="4267200" cy="266503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39072" y="3279488"/>
            <a:ext cx="4095751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САМУМ – С АРАБСКОГО – «ГОРЯЧИЙ ВЕТЕР»</a:t>
            </a:r>
            <a:endParaRPr lang="ru-RU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89" y="3864263"/>
            <a:ext cx="4267198" cy="217139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53351" y="5756522"/>
            <a:ext cx="4181474" cy="923330"/>
          </a:xfrm>
          <a:prstGeom prst="rect">
            <a:avLst/>
          </a:prstGeom>
          <a:solidFill>
            <a:schemeClr val="bg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ХАМСИН – СИЛЬНЫЙ, ГОРЯЧИЙ И СУХОЙ ВЕТЕР, ДУЮЩИЙ С ЮГА И ЮГО-ЗАПАДА</a:t>
            </a:r>
            <a:endParaRPr lang="ru-RU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24" y="3864264"/>
            <a:ext cx="3867150" cy="27479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831609"/>
            <a:ext cx="3829298" cy="278692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892554"/>
            <a:ext cx="3352800" cy="29717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91001" y="4138850"/>
            <a:ext cx="3352800" cy="2308324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КАМЕНИСТЫЕ И ПЕСЧАННЫЕ  УЧАСТКИ ПУСТЫНИ НАГРЕВАЮТСЯ ДО  70-80⁰С, ПРИ ТЕМПЕРАТУРЕ ВОЗДУХА 40-45⁰С.  В НОЧНОЕ ВРЕМЯ ТЕМПЕРАТУРА МОЖЕТ ОПУСКАТЬСЯ  ДО 0⁰С.</a:t>
            </a:r>
            <a:endParaRPr lang="ru-RU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2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244170" cy="83495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СУБТРОПИЧЕСКИЙ ПОЯС</a:t>
            </a:r>
            <a:endParaRPr sz="40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019175"/>
            <a:ext cx="3943349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43" y="3758504"/>
            <a:ext cx="4151108" cy="275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370" y="1019175"/>
            <a:ext cx="3581400" cy="304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15770" y="1213574"/>
            <a:ext cx="43624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ВОЗДУШНЫЕ МАССЫ МЕНЯЮТСЯ ПО СЕЗОНАМ: ЛЕТОМ ГОСПОДСТВУЮТ ТРОПИЧЕСКИЕ,  ЗИМОЙ  - УМЕРЕННЫЕ. В РЕЗУЛЬТАТЕ СФОРМИРОВАЛСЯ  СРЕДИЗЕМНОМОРСКИЙ КЛИМАТ.</a:t>
            </a:r>
            <a:endParaRPr lang="ru-RU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3494333"/>
            <a:ext cx="3543300" cy="300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869770" y="3590299"/>
            <a:ext cx="329365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Этот тип климата характеризуется мягкой, влажной зимой и теплым, жарким, сухим летом. Именно такие погодные условия являются визитной карточкой средиземноморского </a:t>
            </a:r>
            <a:r>
              <a:rPr lang="ru-RU" sz="16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климата.</a:t>
            </a:r>
          </a:p>
          <a:p>
            <a:pPr algn="ctr"/>
            <a:r>
              <a:rPr lang="ru-RU" sz="16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Лето в средиземноморском климате отличительно сухое</a:t>
            </a:r>
            <a:r>
              <a:rPr lang="ru-RU" sz="16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b="1" i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743950" y="3219450"/>
            <a:ext cx="29337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3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86385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Общие сведения</a:t>
            </a:r>
            <a:endParaRPr sz="5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4" y="1266825"/>
            <a:ext cx="5818500" cy="517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10500" y="1095375"/>
            <a:ext cx="3467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48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амый</a:t>
            </a:r>
            <a:endParaRPr lang="ru-RU" sz="4800" b="1" i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8950" y="2362199"/>
            <a:ext cx="4438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Маленький по площади -  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7 659 000 км²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89964" y="3257728"/>
            <a:ext cx="5740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Низкий материк  - самая высокая точка – гора Костюшко, 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низкая точка – оз. Эйр – Норд - -16м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30182" y="4517082"/>
            <a:ext cx="2456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Сухой материк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38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25525"/>
          </a:xfrm>
          <a:solidFill>
            <a:srgbClr val="0000CC"/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Определите названия климатических поясов, </a:t>
            </a: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обозначенных цифрами на карте</a:t>
            </a: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3"/>
          <a:stretch/>
        </p:blipFill>
        <p:spPr bwMode="auto">
          <a:xfrm>
            <a:off x="6496050" y="1638300"/>
            <a:ext cx="5391150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90068" y="330961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1</a:t>
            </a:r>
            <a:endParaRPr lang="ru-RU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86950" y="304800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</a:t>
            </a:r>
            <a:endParaRPr lang="ru-RU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24900" y="247650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24900" y="161925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4</a:t>
            </a:r>
            <a:endParaRPr lang="ru-RU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4850" y="2676555"/>
            <a:ext cx="671312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6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Экваториальный пояс</a:t>
            </a:r>
          </a:p>
          <a:p>
            <a:pPr marL="342900" indent="-342900">
              <a:buAutoNum type="arabicPeriod"/>
            </a:pPr>
            <a:r>
              <a:rPr lang="ru-RU" sz="36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Субэкваториальный пояс</a:t>
            </a:r>
          </a:p>
          <a:p>
            <a:pPr marL="342900" indent="-342900">
              <a:buAutoNum type="arabicPeriod"/>
            </a:pPr>
            <a:r>
              <a:rPr lang="ru-RU" sz="36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Тропический пояс</a:t>
            </a:r>
          </a:p>
          <a:p>
            <a:pPr marL="342900" indent="-342900">
              <a:buAutoNum type="arabicPeriod"/>
            </a:pPr>
            <a:r>
              <a:rPr lang="ru-RU" sz="36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Субтропический пояс</a:t>
            </a:r>
            <a:endParaRPr lang="ru-RU" sz="3600" b="1" i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05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5812" y="102010"/>
            <a:ext cx="3017783" cy="816987"/>
          </a:xfrm>
          <a:prstGeom prst="rect">
            <a:avLst/>
          </a:prstGeom>
        </p:spPr>
        <p:txBody>
          <a:bodyPr vert="horz" wrap="square" lIns="0" tIns="34894" rIns="0" bIns="0" rtlCol="0" anchor="ctr">
            <a:spAutoFit/>
          </a:bodyPr>
          <a:lstStyle/>
          <a:p>
            <a:pPr marL="26841">
              <a:lnSpc>
                <a:spcPct val="100000"/>
              </a:lnSpc>
              <a:spcBef>
                <a:spcPts val="275"/>
              </a:spcBef>
            </a:pPr>
            <a:r>
              <a:rPr lang="ru-RU" sz="5080" spc="3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Задание: </a:t>
            </a:r>
            <a:endParaRPr sz="5080" spc="1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114020" y="336824"/>
            <a:ext cx="534143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696583" y="1437782"/>
            <a:ext cx="2312394" cy="845507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8" name="object 8"/>
          <p:cNvSpPr txBox="1"/>
          <p:nvPr/>
        </p:nvSpPr>
        <p:spPr>
          <a:xfrm>
            <a:off x="3608669" y="1"/>
            <a:ext cx="8261565" cy="5175685"/>
          </a:xfrm>
          <a:prstGeom prst="rect">
            <a:avLst/>
          </a:prstGeom>
        </p:spPr>
        <p:txBody>
          <a:bodyPr vert="horz" wrap="square" lIns="0" tIns="45630" rIns="0" bIns="0" rtlCol="0">
            <a:spAutoFit/>
          </a:bodyPr>
          <a:lstStyle/>
          <a:p>
            <a:pPr marL="26841" marR="10735">
              <a:lnSpc>
                <a:spcPts val="2980"/>
              </a:lnSpc>
              <a:spcBef>
                <a:spcPts val="360"/>
              </a:spcBef>
            </a:pPr>
            <a:endParaRPr lang="ru-RU" sz="4227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6841" marR="10735">
              <a:lnSpc>
                <a:spcPts val="2980"/>
              </a:lnSpc>
              <a:spcBef>
                <a:spcPts val="360"/>
              </a:spcBef>
            </a:pPr>
            <a:endParaRPr lang="ru-RU" sz="4227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6841" marR="10735">
              <a:lnSpc>
                <a:spcPts val="2980"/>
              </a:lnSpc>
              <a:spcBef>
                <a:spcPts val="360"/>
              </a:spcBef>
            </a:pPr>
            <a:r>
              <a:rPr lang="ru-RU" sz="4227" b="1" dirty="0">
                <a:solidFill>
                  <a:srgbClr val="00A650"/>
                </a:solidFill>
                <a:latin typeface="Arial"/>
                <a:cs typeface="Arial"/>
              </a:rPr>
              <a:t>1. Прочитать:</a:t>
            </a:r>
          </a:p>
          <a:p>
            <a:pPr marL="26841" marR="10735">
              <a:lnSpc>
                <a:spcPts val="2980"/>
              </a:lnSpc>
              <a:spcBef>
                <a:spcPts val="360"/>
              </a:spcBef>
            </a:pPr>
            <a:endParaRPr lang="ru-RU" sz="4227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6841" marR="10735">
              <a:lnSpc>
                <a:spcPts val="2980"/>
              </a:lnSpc>
              <a:spcBef>
                <a:spcPts val="360"/>
              </a:spcBef>
            </a:pPr>
            <a:r>
              <a:rPr lang="ru-RU" sz="4227" b="1" dirty="0">
                <a:solidFill>
                  <a:srgbClr val="00A650"/>
                </a:solidFill>
                <a:latin typeface="Arial"/>
                <a:cs typeface="Arial"/>
              </a:rPr>
              <a:t>§ </a:t>
            </a:r>
            <a:r>
              <a:rPr lang="ru-RU" sz="4227" b="1" dirty="0" smtClean="0">
                <a:solidFill>
                  <a:srgbClr val="00A650"/>
                </a:solidFill>
                <a:latin typeface="Arial"/>
                <a:cs typeface="Arial"/>
              </a:rPr>
              <a:t>20-21. </a:t>
            </a:r>
            <a:r>
              <a:rPr lang="ru-RU" sz="4400" b="1" dirty="0" smtClean="0">
                <a:solidFill>
                  <a:srgbClr val="00A650"/>
                </a:solidFill>
                <a:latin typeface="Arial"/>
                <a:cs typeface="Arial"/>
              </a:rPr>
              <a:t> </a:t>
            </a:r>
            <a:r>
              <a:rPr lang="ru-RU" sz="3600" b="1" dirty="0">
                <a:solidFill>
                  <a:srgbClr val="00A650"/>
                </a:solidFill>
                <a:latin typeface="Arial"/>
                <a:cs typeface="Arial"/>
              </a:rPr>
              <a:t>О</a:t>
            </a:r>
            <a:r>
              <a:rPr lang="ru-RU" sz="3600" b="1" dirty="0" smtClean="0">
                <a:solidFill>
                  <a:srgbClr val="00A650"/>
                </a:solidFill>
                <a:latin typeface="Arial"/>
                <a:cs typeface="Arial"/>
              </a:rPr>
              <a:t>собенности климата материка. Климатические пояса. </a:t>
            </a:r>
            <a:endParaRPr lang="ru-RU" sz="36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6841" marR="10735">
              <a:lnSpc>
                <a:spcPts val="2980"/>
              </a:lnSpc>
              <a:spcBef>
                <a:spcPts val="360"/>
              </a:spcBef>
            </a:pPr>
            <a:endParaRPr lang="ru-RU" sz="4227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6841" marR="10735">
              <a:lnSpc>
                <a:spcPts val="2980"/>
              </a:lnSpc>
              <a:spcBef>
                <a:spcPts val="360"/>
              </a:spcBef>
            </a:pPr>
            <a:r>
              <a:rPr lang="ru-RU" sz="4227" b="1" dirty="0">
                <a:solidFill>
                  <a:srgbClr val="00A650"/>
                </a:solidFill>
                <a:latin typeface="Arial"/>
                <a:cs typeface="Arial"/>
              </a:rPr>
              <a:t>2. </a:t>
            </a:r>
            <a:r>
              <a:rPr lang="ru-RU" sz="3600" b="1" dirty="0">
                <a:solidFill>
                  <a:srgbClr val="00A650"/>
                </a:solidFill>
                <a:latin typeface="Arial"/>
                <a:cs typeface="Arial"/>
              </a:rPr>
              <a:t>В</a:t>
            </a:r>
            <a:r>
              <a:rPr lang="ru-RU" sz="3600" b="1" dirty="0" smtClean="0">
                <a:solidFill>
                  <a:srgbClr val="00A650"/>
                </a:solidFill>
                <a:latin typeface="Arial"/>
                <a:cs typeface="Arial"/>
              </a:rPr>
              <a:t>ыполнить  </a:t>
            </a:r>
            <a:endParaRPr lang="ru-RU" sz="36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6841" marR="10735">
              <a:lnSpc>
                <a:spcPts val="2980"/>
              </a:lnSpc>
              <a:spcBef>
                <a:spcPts val="360"/>
              </a:spcBef>
            </a:pPr>
            <a:r>
              <a:rPr lang="ru-RU" sz="3600" b="1" dirty="0" smtClean="0">
                <a:solidFill>
                  <a:srgbClr val="00A650"/>
                </a:solidFill>
                <a:latin typeface="Arial"/>
                <a:cs typeface="Arial"/>
              </a:rPr>
              <a:t>Практическое задание  стр</a:t>
            </a:r>
            <a:r>
              <a:rPr lang="ru-RU" sz="3600" b="1" dirty="0">
                <a:solidFill>
                  <a:srgbClr val="00A650"/>
                </a:solidFill>
                <a:latin typeface="Arial"/>
                <a:cs typeface="Arial"/>
              </a:rPr>
              <a:t>. </a:t>
            </a:r>
            <a:r>
              <a:rPr lang="ru-RU" sz="3600" b="1" dirty="0" smtClean="0">
                <a:solidFill>
                  <a:srgbClr val="00A650"/>
                </a:solidFill>
                <a:latin typeface="Arial"/>
                <a:cs typeface="Arial"/>
              </a:rPr>
              <a:t>51</a:t>
            </a:r>
            <a:endParaRPr lang="ru-RU" sz="4227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6841" marR="10735">
              <a:lnSpc>
                <a:spcPts val="2980"/>
              </a:lnSpc>
              <a:spcBef>
                <a:spcPts val="360"/>
              </a:spcBef>
            </a:pPr>
            <a:endParaRPr lang="ru-RU" sz="4227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6841" marR="10735">
              <a:lnSpc>
                <a:spcPts val="2980"/>
              </a:lnSpc>
              <a:spcBef>
                <a:spcPts val="360"/>
              </a:spcBef>
            </a:pPr>
            <a:endParaRPr lang="ru-RU" sz="4227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6841" marR="10735">
              <a:lnSpc>
                <a:spcPts val="2980"/>
              </a:lnSpc>
              <a:spcBef>
                <a:spcPts val="360"/>
              </a:spcBef>
            </a:pPr>
            <a:endParaRPr lang="ru-RU" sz="4227" b="1" dirty="0">
              <a:solidFill>
                <a:srgbClr val="00A65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79607" y="6327881"/>
            <a:ext cx="7931660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0" name="object 10"/>
          <p:cNvSpPr/>
          <p:nvPr/>
        </p:nvSpPr>
        <p:spPr>
          <a:xfrm>
            <a:off x="4939799" y="5176578"/>
            <a:ext cx="5211275" cy="585535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grpSp>
        <p:nvGrpSpPr>
          <p:cNvPr id="13" name="object 13"/>
          <p:cNvGrpSpPr/>
          <p:nvPr/>
        </p:nvGrpSpPr>
        <p:grpSpPr>
          <a:xfrm>
            <a:off x="800291" y="2535362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681363" y="5568383"/>
            <a:ext cx="2206371" cy="489858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</p:grpSp>
    </p:spTree>
    <p:extLst>
      <p:ext uri="{BB962C8B-B14F-4D97-AF65-F5344CB8AC3E}">
        <p14:creationId xmlns:p14="http://schemas.microsoft.com/office/powerpoint/2010/main" val="316066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3184081" y="3353116"/>
            <a:ext cx="922868" cy="1185375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7500" kern="0" spc="21" dirty="0" smtClean="0">
                <a:solidFill>
                  <a:sysClr val="window" lastClr="FFFFFF"/>
                </a:solidFill>
              </a:rPr>
              <a:t>?</a:t>
            </a:r>
            <a:endParaRPr lang="en-US" sz="75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0852" y="982134"/>
            <a:ext cx="11176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materigining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maydoni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.........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mln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km</a:t>
            </a:r>
            <a:r>
              <a:rPr lang="ru-RU" sz="24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Materik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dastlab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......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deb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atalgan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ru-RU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zi</a:t>
            </a:r>
            <a:r>
              <a:rPr lang="ru-RU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qadimgi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berberlarning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......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qabilasi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nomidan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olingan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......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yarimsharda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joylashgan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yagona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materik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Materikning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eng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yirik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yarim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oroli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......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yarim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oroli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eng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yirik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oroli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..........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orolidir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Materikning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eng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shimoliy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chekka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nuqtasi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........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burni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eng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janubiy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chekka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nuqtasi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....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burnidir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Sayohatchi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...........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Afrikaning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janubini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aylanib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ru-RU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tgan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Devid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Livingston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Zambezi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daryosidagi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sharsharaga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.........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nomini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bergan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object 3"/>
          <p:cNvSpPr txBox="1">
            <a:spLocks/>
          </p:cNvSpPr>
          <p:nvPr/>
        </p:nvSpPr>
        <p:spPr>
          <a:xfrm>
            <a:off x="727521" y="62885"/>
            <a:ext cx="10724884" cy="781518"/>
          </a:xfrm>
          <a:prstGeom prst="rect">
            <a:avLst/>
          </a:prstGeom>
        </p:spPr>
        <p:txBody>
          <a:bodyPr vert="horz" wrap="square" lIns="0" tIns="33296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5613" algn="ctr">
              <a:spcBef>
                <a:spcPts val="262"/>
              </a:spcBef>
            </a:pPr>
            <a:r>
              <a:rPr lang="en-US" sz="4191" dirty="0" smtClean="0"/>
              <a:t> 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Mavzuni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1968" y="4952452"/>
            <a:ext cx="112032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Tushirib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qoldirilgan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so‘zlar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en-US" sz="3200" b="1" dirty="0" smtClean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30,3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Liviya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Afarik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32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ru-RU" sz="32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rtta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Somali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Madagaskar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</a:p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Ben-sekka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Igna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Vasko-da-Gama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Viktoriya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97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493623"/>
              </p:ext>
            </p:extLst>
          </p:nvPr>
        </p:nvGraphicFramePr>
        <p:xfrm>
          <a:off x="950696" y="1231900"/>
          <a:ext cx="10058400" cy="512397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54483"/>
                <a:gridCol w="3817517"/>
                <a:gridCol w="5486400"/>
              </a:tblGrid>
              <a:tr h="73485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Sayyohlar</a:t>
                      </a:r>
                      <a:endParaRPr lang="ru-RU" sz="32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Sayohatlar</a:t>
                      </a:r>
                      <a:endParaRPr lang="ru-RU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Ibn</a:t>
                      </a:r>
                      <a:r>
                        <a:rPr lang="ru-RU" sz="3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32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Battuta</a:t>
                      </a:r>
                      <a:endParaRPr lang="ru-RU" sz="3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Bartolomeu</a:t>
                      </a:r>
                      <a:r>
                        <a:rPr lang="ru-RU" sz="3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32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Diash</a:t>
                      </a:r>
                      <a:endParaRPr lang="ru-RU" sz="3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Vasko</a:t>
                      </a:r>
                      <a:r>
                        <a:rPr lang="ru-RU" sz="3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32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</a:t>
                      </a:r>
                      <a:r>
                        <a:rPr lang="ru-RU" sz="3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32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Gama</a:t>
                      </a:r>
                      <a:endParaRPr lang="ru-RU" sz="3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Devid</a:t>
                      </a:r>
                      <a:r>
                        <a:rPr lang="ru-RU" sz="3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32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Livingston</a:t>
                      </a:r>
                      <a:endParaRPr lang="ru-RU" sz="3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Stenli</a:t>
                      </a:r>
                      <a:endParaRPr lang="ru-RU" sz="3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b="1" kern="120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Vavilov</a:t>
                      </a:r>
                      <a:endParaRPr lang="ru-RU" sz="3200" b="1" kern="12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-114300" y="107752"/>
            <a:ext cx="12306300" cy="646766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4000" kern="0" spc="21" dirty="0" err="1" smtClean="0">
                <a:solidFill>
                  <a:sysClr val="window" lastClr="FFFFFF"/>
                </a:solidFill>
              </a:rPr>
              <a:t>Afrika</a:t>
            </a:r>
            <a:r>
              <a:rPr lang="en-US" sz="4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000" kern="0" spc="21" dirty="0" err="1" smtClean="0">
                <a:solidFill>
                  <a:sysClr val="window" lastClr="FFFFFF"/>
                </a:solidFill>
              </a:rPr>
              <a:t>materigini</a:t>
            </a:r>
            <a:r>
              <a:rPr lang="en-US" sz="4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000" kern="0" spc="21" dirty="0" err="1" smtClean="0">
                <a:solidFill>
                  <a:sysClr val="window" lastClr="FFFFFF"/>
                </a:solidFill>
              </a:rPr>
              <a:t>o‘rgangan</a:t>
            </a:r>
            <a:r>
              <a:rPr lang="en-US" sz="4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000" kern="0" spc="21" dirty="0" err="1" smtClean="0">
                <a:solidFill>
                  <a:sysClr val="window" lastClr="FFFFFF"/>
                </a:solidFill>
              </a:rPr>
              <a:t>sayyohlar</a:t>
            </a:r>
            <a:endParaRPr lang="en-US" sz="4000" kern="0" spc="21" dirty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6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204609"/>
              </p:ext>
            </p:extLst>
          </p:nvPr>
        </p:nvGraphicFramePr>
        <p:xfrm>
          <a:off x="85724" y="982134"/>
          <a:ext cx="11962342" cy="55473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04992"/>
                <a:gridCol w="2400370"/>
                <a:gridCol w="8956980"/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Sayyohlar</a:t>
                      </a:r>
                      <a:endParaRPr lang="ru-RU" sz="24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Sayohatlar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Ibn</a:t>
                      </a:r>
                      <a:r>
                        <a:rPr lang="ru-RU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Battuta</a:t>
                      </a:r>
                      <a:endParaRPr lang="ru-RU" sz="28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Afrikaning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shimoliy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sharqiy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sohillarini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havzasini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Sahroyi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Kabirning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arbiy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qismini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Niger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daryosini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rta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oqimigacha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rgangan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Bartolomeu</a:t>
                      </a:r>
                      <a:r>
                        <a:rPr lang="ru-RU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Diash</a:t>
                      </a:r>
                      <a:endParaRPr lang="ru-RU" sz="28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1487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yilda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Afrika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janubidagi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Yaxshi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Umid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burniga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qadar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Atlantika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okeani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sohillarini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rgandi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Vasko</a:t>
                      </a:r>
                      <a:r>
                        <a:rPr lang="ru-RU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</a:t>
                      </a:r>
                      <a:r>
                        <a:rPr lang="ru-RU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Gama</a:t>
                      </a:r>
                      <a:endParaRPr lang="ru-RU" sz="28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Afrikaning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janubini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aylanib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tdi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Devid</a:t>
                      </a:r>
                      <a:r>
                        <a:rPr lang="ru-RU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Livingston</a:t>
                      </a:r>
                      <a:endParaRPr lang="ru-RU" sz="28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Kalaxari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Zambezi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daryosini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Kongo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daryosini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Nyasa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Tanganika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llarini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rgangan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Stenli</a:t>
                      </a:r>
                      <a:endParaRPr lang="ru-RU" sz="28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Zanzibar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orolini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Viktoriya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daryosining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boshlanish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irmog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Kagera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ekanligini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aniqladi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Lualoba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Kongo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daryosi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ylab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quyi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oqimiga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qadar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rgandi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Vavilov</a:t>
                      </a:r>
                      <a:endParaRPr lang="ru-RU" sz="28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6000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ortiq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madaniy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simliklardan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namuna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oldi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-114300" y="107752"/>
            <a:ext cx="12306300" cy="646766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4000" kern="0" spc="21" dirty="0" err="1" smtClean="0">
                <a:solidFill>
                  <a:sysClr val="window" lastClr="FFFFFF"/>
                </a:solidFill>
              </a:rPr>
              <a:t>Afrika</a:t>
            </a:r>
            <a:r>
              <a:rPr lang="en-US" sz="4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000" kern="0" spc="21" dirty="0" err="1" smtClean="0">
                <a:solidFill>
                  <a:sysClr val="window" lastClr="FFFFFF"/>
                </a:solidFill>
              </a:rPr>
              <a:t>materigini</a:t>
            </a:r>
            <a:r>
              <a:rPr lang="en-US" sz="4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000" kern="0" spc="21" dirty="0" err="1" smtClean="0">
                <a:solidFill>
                  <a:sysClr val="window" lastClr="FFFFFF"/>
                </a:solidFill>
              </a:rPr>
              <a:t>o‘rgangan</a:t>
            </a:r>
            <a:r>
              <a:rPr lang="en-US" sz="4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000" kern="0" spc="21" dirty="0" err="1" smtClean="0">
                <a:solidFill>
                  <a:sysClr val="window" lastClr="FFFFFF"/>
                </a:solidFill>
              </a:rPr>
              <a:t>sayyohlar</a:t>
            </a:r>
            <a:endParaRPr lang="en-US" sz="4000" kern="0" spc="21" dirty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00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886" y="0"/>
            <a:ext cx="12155114" cy="1235628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14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1968" y="199408"/>
            <a:ext cx="10724884" cy="666871"/>
          </a:xfrm>
          <a:prstGeom prst="rect">
            <a:avLst/>
          </a:prstGeom>
        </p:spPr>
        <p:txBody>
          <a:bodyPr vert="horz" wrap="square" lIns="0" tIns="33296" rIns="0" bIns="0" rtlCol="0" anchor="ctr">
            <a:spAutoFit/>
          </a:bodyPr>
          <a:lstStyle/>
          <a:p>
            <a:pPr marL="25613">
              <a:spcBef>
                <a:spcPts val="262"/>
              </a:spcBef>
            </a:pPr>
            <a:r>
              <a:rPr lang="en-US" sz="4191" dirty="0"/>
              <a:t> 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opshiriqlar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" b="3765"/>
          <a:stretch/>
        </p:blipFill>
        <p:spPr>
          <a:xfrm>
            <a:off x="855486" y="1206214"/>
            <a:ext cx="4266848" cy="5651786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1579033" y="1647310"/>
            <a:ext cx="254000" cy="24553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997553" y="1744675"/>
            <a:ext cx="254000" cy="24553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182533" y="2588295"/>
            <a:ext cx="254000" cy="24553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754033" y="4356643"/>
            <a:ext cx="254000" cy="24553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737099" y="3429000"/>
            <a:ext cx="254000" cy="24553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652433" y="5225688"/>
            <a:ext cx="254000" cy="24553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939799" y="2157508"/>
            <a:ext cx="254000" cy="24553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45662" y="1310544"/>
            <a:ext cx="66230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yozuvsiz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xaritasidagi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quyidagi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raqamlar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ostida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yashiringan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tabiiy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obyektlar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nomini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toping: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842000" y="2498785"/>
            <a:ext cx="53467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Bo‘g‘iz</a:t>
            </a: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……………..…</a:t>
            </a:r>
          </a:p>
          <a:p>
            <a:pPr marL="514350" indent="-514350">
              <a:buAutoNum type="arabicPeriod"/>
            </a:pPr>
            <a:r>
              <a:rPr 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Dengiz</a:t>
            </a: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……………..…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Dengiz</a:t>
            </a: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……………..…</a:t>
            </a: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Yarim</a:t>
            </a: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orol</a:t>
            </a: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……………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Okean</a:t>
            </a: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……………..….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</a:t>
            </a:r>
            <a:r>
              <a:rPr 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Orol</a:t>
            </a: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……………..…....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</a:t>
            </a:r>
            <a:r>
              <a:rPr 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Bo‘g‘iz</a:t>
            </a: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……………..…</a:t>
            </a:r>
          </a:p>
          <a:p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</a:t>
            </a:r>
            <a:r>
              <a:rPr 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Okean</a:t>
            </a: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…………..…….</a:t>
            </a:r>
          </a:p>
        </p:txBody>
      </p:sp>
      <p:sp>
        <p:nvSpPr>
          <p:cNvPr id="15" name="Овал 14"/>
          <p:cNvSpPr/>
          <p:nvPr/>
        </p:nvSpPr>
        <p:spPr>
          <a:xfrm>
            <a:off x="2044699" y="3833908"/>
            <a:ext cx="254000" cy="24553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12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886" y="0"/>
            <a:ext cx="12155114" cy="1235628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14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114908" y="227055"/>
            <a:ext cx="12458700" cy="781518"/>
          </a:xfrm>
          <a:prstGeom prst="rect">
            <a:avLst/>
          </a:prstGeom>
        </p:spPr>
        <p:txBody>
          <a:bodyPr vert="horz" wrap="square" lIns="0" tIns="33296" rIns="0" bIns="0" rtlCol="0" anchor="ctr">
            <a:spAutoFit/>
          </a:bodyPr>
          <a:lstStyle/>
          <a:p>
            <a:pPr marL="25613" algn="ctr">
              <a:spcBef>
                <a:spcPts val="262"/>
              </a:spcBef>
            </a:pPr>
            <a:r>
              <a:rPr lang="en-US" sz="4191" dirty="0"/>
              <a:t> 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0043" y="1394063"/>
            <a:ext cx="1174879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marR="12700" indent="-514350" algn="just">
              <a:spcAft>
                <a:spcPts val="0"/>
              </a:spcAft>
              <a:buAutoNum type="arabicPeriod"/>
            </a:pPr>
            <a:r>
              <a:rPr lang="en-US" sz="3200" b="1" spc="45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Mashhur</a:t>
            </a: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spc="45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Marokashlik</a:t>
            </a: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spc="45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sayyoh</a:t>
            </a: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Ibn Battuta </a:t>
            </a:r>
            <a:r>
              <a:rPr lang="en-US" sz="3200" b="1" spc="45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Afrikaning</a:t>
            </a: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spc="45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qaysi</a:t>
            </a: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spc="45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sohillarini</a:t>
            </a: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spc="45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o‘rgangan</a:t>
            </a: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  <a:p>
            <a:pPr marL="25400" marR="12700" algn="just">
              <a:spcAft>
                <a:spcPts val="0"/>
              </a:spcAft>
            </a:pP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1) </a:t>
            </a:r>
            <a:r>
              <a:rPr lang="en-US" sz="3200" b="1" spc="45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shimoliy</a:t>
            </a: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   2) </a:t>
            </a:r>
            <a:r>
              <a:rPr lang="en-US" sz="3200" b="1" spc="45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sharqiy</a:t>
            </a: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  3) </a:t>
            </a:r>
            <a:r>
              <a:rPr lang="en-US" sz="3200" b="1" spc="45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g‘arbiy</a:t>
            </a: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  4) </a:t>
            </a:r>
            <a:r>
              <a:rPr lang="en-US" sz="3200" b="1" spc="45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janubi-g‘arbiy</a:t>
            </a: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  5) </a:t>
            </a:r>
            <a:r>
              <a:rPr lang="en-US" sz="3200" b="1" spc="45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janubi-sharqiy</a:t>
            </a:r>
            <a:endParaRPr lang="en-US" sz="3200" b="1" spc="45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5400" marR="12700" algn="just"/>
            <a:r>
              <a:rPr lang="en-US" sz="3200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 3,4.      B.  4,5              C. 2,5              D.  1,2</a:t>
            </a:r>
          </a:p>
          <a:p>
            <a:pPr marL="25400" marR="12700" algn="just"/>
            <a:endParaRPr lang="en-US" sz="3200" spc="45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5400" marR="12700" algn="just"/>
            <a:r>
              <a:rPr lang="en-US" sz="3200" b="1" spc="4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3200" b="1" spc="45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Devid</a:t>
            </a: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Livingston </a:t>
            </a:r>
            <a:r>
              <a:rPr lang="en-US" sz="3200" b="1" spc="45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Afrikaning</a:t>
            </a: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spc="45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qaysi</a:t>
            </a: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spc="45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ko‘llarini</a:t>
            </a: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spc="45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o‘rgandi</a:t>
            </a: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  <a:p>
            <a:pPr marL="25400" marR="12700" algn="just"/>
            <a:r>
              <a:rPr lang="en-US" sz="3200" b="1" spc="4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1) </a:t>
            </a: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Nyasa;       </a:t>
            </a:r>
            <a:r>
              <a:rPr lang="en-US" sz="3200" b="1" spc="4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2) </a:t>
            </a:r>
            <a:r>
              <a:rPr lang="en-US" sz="3200" b="1" spc="45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Viktoriya</a:t>
            </a: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      3</a:t>
            </a:r>
            <a:r>
              <a:rPr lang="en-US" sz="3200" b="1" spc="4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3200" b="1" spc="45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Tanganika</a:t>
            </a: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    </a:t>
            </a:r>
            <a:r>
              <a:rPr lang="en-US" sz="3200" b="1" spc="4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4) </a:t>
            </a: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Chad;   </a:t>
            </a:r>
            <a:r>
              <a:rPr lang="en-US" sz="3200" b="1" spc="4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5) </a:t>
            </a:r>
            <a:r>
              <a:rPr lang="en-US" sz="3200" b="1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Rudolf</a:t>
            </a:r>
            <a:endParaRPr lang="en-US" sz="3200" b="1" spc="45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39750" marR="12700" indent="-514350" algn="just">
              <a:buAutoNum type="alphaUcPeriod"/>
            </a:pPr>
            <a:r>
              <a:rPr lang="en-US" sz="3200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3,5            B</a:t>
            </a:r>
            <a:r>
              <a:rPr lang="en-US" sz="3200" spc="4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200" spc="4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2,4             C. 4,5        D. 1,3</a:t>
            </a:r>
            <a:endParaRPr lang="ru-RU" sz="3200" b="1" spc="45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8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0"/>
            <a:ext cx="12192000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386889" y="1402804"/>
            <a:ext cx="2312394" cy="845507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9" name="object 9"/>
          <p:cNvSpPr/>
          <p:nvPr/>
        </p:nvSpPr>
        <p:spPr>
          <a:xfrm>
            <a:off x="3685618" y="2441377"/>
            <a:ext cx="7931659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10" name="object 10"/>
          <p:cNvSpPr/>
          <p:nvPr/>
        </p:nvSpPr>
        <p:spPr>
          <a:xfrm>
            <a:off x="3490362" y="5108370"/>
            <a:ext cx="5211275" cy="656274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12" name="object 12"/>
          <p:cNvSpPr/>
          <p:nvPr/>
        </p:nvSpPr>
        <p:spPr>
          <a:xfrm>
            <a:off x="3685618" y="4914672"/>
            <a:ext cx="7931659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3804"/>
          </a:p>
        </p:txBody>
      </p:sp>
      <p:grpSp>
        <p:nvGrpSpPr>
          <p:cNvPr id="13" name="object 13"/>
          <p:cNvGrpSpPr/>
          <p:nvPr/>
        </p:nvGrpSpPr>
        <p:grpSpPr>
          <a:xfrm>
            <a:off x="386889" y="2441377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86881" y="5508238"/>
            <a:ext cx="2206370" cy="489857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sp>
        <p:nvSpPr>
          <p:cNvPr id="19" name="object 2"/>
          <p:cNvSpPr txBox="1">
            <a:spLocks noGrp="1"/>
          </p:cNvSpPr>
          <p:nvPr>
            <p:ph type="title"/>
          </p:nvPr>
        </p:nvSpPr>
        <p:spPr>
          <a:xfrm>
            <a:off x="3911602" y="0"/>
            <a:ext cx="6784073" cy="84766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54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Adabiyotlar</a:t>
            </a:r>
            <a:r>
              <a:rPr lang="en-US" sz="5400" b="1" spc="5" dirty="0" smtClean="0">
                <a:solidFill>
                  <a:schemeClr val="bg1"/>
                </a:solidFill>
                <a:latin typeface="Arial"/>
                <a:cs typeface="Arial"/>
              </a:rPr>
              <a:t>:</a:t>
            </a:r>
            <a:endParaRPr sz="5400" b="1" spc="5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903056" y="1322568"/>
            <a:ext cx="8965094" cy="41139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6-sinf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darsligi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o‘quv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atlasi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Gadoyev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Berdiyeva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Jahongashta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sayyoh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olimlar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Geografiya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Test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topshiriqlari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to‘plami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DTM-2019.</a:t>
            </a: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Internet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saytlari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://uz.wikipedia.org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https://geografiya.uz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39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18043" y="0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396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-168094"/>
            <a:ext cx="12382499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Страна уникальных растения и животных</a:t>
            </a:r>
            <a:endParaRPr lang="ru-RU" sz="4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71" y="1576388"/>
            <a:ext cx="5553579" cy="431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346" y="1120378"/>
            <a:ext cx="2934204" cy="2364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050" y="3848100"/>
            <a:ext cx="2667000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050" y="1120378"/>
            <a:ext cx="2857500" cy="2364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793" y="3848100"/>
            <a:ext cx="2981757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152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18043" y="0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396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-168094"/>
            <a:ext cx="12382499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Страна уникальных растения и животных</a:t>
            </a:r>
            <a:endParaRPr lang="ru-RU" sz="4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43025"/>
            <a:ext cx="5715000" cy="427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268" y="5593318"/>
            <a:ext cx="5419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Государство Австралийский союз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49" y="1133475"/>
            <a:ext cx="5848351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49" y="4191000"/>
            <a:ext cx="5848352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15150" y="1133475"/>
            <a:ext cx="1217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Сидней 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10350" y="4215884"/>
            <a:ext cx="1468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Мельбурн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16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16" y="860258"/>
            <a:ext cx="7251031" cy="5137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153" y="1804737"/>
            <a:ext cx="3642561" cy="3642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636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18043" y="0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396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-168094"/>
            <a:ext cx="12382499" cy="84047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Географическое положение</a:t>
            </a:r>
            <a:endParaRPr lang="ru-RU" sz="4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05315"/>
            <a:ext cx="6838950" cy="532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6700" y="1347161"/>
            <a:ext cx="46101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Австралия омывается морями, которые являются частью двух океанов, Индийского и Тихого. Воды последнего омывают восток и юг, Индийского — запад и север страны. Под влиянием их находится континент, а холодные и теплые течения существенно влияют на климат. Берега Австралийского континента омывают воды таких морей: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Тиморского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— на северо-западе, часть Индийского океана;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Арафурского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— на северо-западе, часть Индийского океана; Кораллового — на востоке побережья, часть Тихого океана;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Тасманова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— на юго-востоке, часть Тихого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океана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04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244170" cy="83495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История исследования</a:t>
            </a:r>
          </a:p>
          <a:p>
            <a:pPr algn="ctr"/>
            <a:endParaRPr sz="40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51" y="1066919"/>
            <a:ext cx="6451433" cy="5068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684" y="1251283"/>
            <a:ext cx="5221705" cy="4884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91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07" y="0"/>
            <a:ext cx="10643726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56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244170" cy="83495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Геологическое строение</a:t>
            </a:r>
            <a:endParaRPr sz="4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78982" y="1106906"/>
            <a:ext cx="4938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геологическом прошлом основная часть территории материка была вместе с Африкой составной частью материка Гондваны, от которого Австралия отделилась к концу мезозоя. Основу современного материка составляет докембрийская Австралийская платформа — часть Индо-Австралийской литосферной плиты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102" y="1056774"/>
            <a:ext cx="6395758" cy="5127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62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5157</TotalTime>
  <Words>1523</Words>
  <Application>Microsoft Office PowerPoint</Application>
  <PresentationFormat>Произвольный</PresentationFormat>
  <Paragraphs>158</Paragraphs>
  <Slides>27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Определите названия климатических поясов, обозначенных цифрами на карте</vt:lpstr>
      <vt:lpstr> Задание: </vt:lpstr>
      <vt:lpstr>Презентация PowerPoint</vt:lpstr>
      <vt:lpstr>Презентация PowerPoint</vt:lpstr>
      <vt:lpstr>Презентация PowerPoint</vt:lpstr>
      <vt:lpstr>  Mustaqil  bajarish  uchun topshiriqlar:</vt:lpstr>
      <vt:lpstr>  Mavzu bo‘yicha test topshiriqlari:</vt:lpstr>
      <vt:lpstr>Adabiyotlar: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leNOVO</cp:lastModifiedBy>
  <cp:revision>839</cp:revision>
  <dcterms:created xsi:type="dcterms:W3CDTF">2020-04-09T12:18:10Z</dcterms:created>
  <dcterms:modified xsi:type="dcterms:W3CDTF">2020-11-12T01:40:46Z</dcterms:modified>
</cp:coreProperties>
</file>