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05" r:id="rId2"/>
    <p:sldId id="374" r:id="rId3"/>
    <p:sldId id="377" r:id="rId4"/>
    <p:sldId id="421" r:id="rId5"/>
    <p:sldId id="424" r:id="rId6"/>
    <p:sldId id="422" r:id="rId7"/>
    <p:sldId id="411" r:id="rId8"/>
    <p:sldId id="423" r:id="rId9"/>
    <p:sldId id="410" r:id="rId10"/>
    <p:sldId id="412" r:id="rId11"/>
    <p:sldId id="425" r:id="rId12"/>
    <p:sldId id="408" r:id="rId13"/>
    <p:sldId id="418" r:id="rId14"/>
    <p:sldId id="419" r:id="rId15"/>
    <p:sldId id="413" r:id="rId16"/>
    <p:sldId id="415" r:id="rId17"/>
    <p:sldId id="416" r:id="rId18"/>
    <p:sldId id="417" r:id="rId19"/>
    <p:sldId id="414" r:id="rId20"/>
    <p:sldId id="420" r:id="rId21"/>
    <p:sldId id="409" r:id="rId22"/>
    <p:sldId id="325" r:id="rId23"/>
    <p:sldId id="335" r:id="rId24"/>
    <p:sldId id="379" r:id="rId25"/>
    <p:sldId id="370" r:id="rId26"/>
    <p:sldId id="399" r:id="rId27"/>
    <p:sldId id="391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5"/>
            <p14:sldId id="374"/>
            <p14:sldId id="377"/>
            <p14:sldId id="421"/>
            <p14:sldId id="424"/>
            <p14:sldId id="422"/>
            <p14:sldId id="411"/>
            <p14:sldId id="423"/>
            <p14:sldId id="410"/>
            <p14:sldId id="412"/>
            <p14:sldId id="425"/>
            <p14:sldId id="408"/>
            <p14:sldId id="418"/>
            <p14:sldId id="419"/>
            <p14:sldId id="413"/>
            <p14:sldId id="415"/>
            <p14:sldId id="416"/>
            <p14:sldId id="417"/>
            <p14:sldId id="414"/>
            <p14:sldId id="420"/>
            <p14:sldId id="409"/>
            <p14:sldId id="325"/>
            <p14:sldId id="335"/>
            <p14:sldId id="379"/>
            <p14:sldId id="370"/>
            <p14:sldId id="399"/>
            <p14:sldId id="39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6" autoAdjust="0"/>
    <p:restoredTop sz="94660"/>
  </p:normalViewPr>
  <p:slideViewPr>
    <p:cSldViewPr snapToGrid="0">
      <p:cViewPr>
        <p:scale>
          <a:sx n="50" d="100"/>
          <a:sy n="50" d="100"/>
        </p:scale>
        <p:origin x="-1014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1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3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fiya.org/" TargetMode="External"/><Relationship Id="rId2" Type="http://schemas.openxmlformats.org/officeDocument/2006/relationships/hyperlink" Target="https://uz.wikipedi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9" y="-25639"/>
            <a:ext cx="12175448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367024" y="2055440"/>
            <a:ext cx="6595470" cy="3735957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Географическое положение и история исследования. Геологическое строение, рельеф и полезные ископаемые Австралии</a:t>
            </a:r>
            <a:endParaRPr lang="ru-RU" sz="9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196" y="2692497"/>
            <a:ext cx="727494" cy="30989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33696" y="985050"/>
            <a:ext cx="920721" cy="448507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416989" y="470542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695817" y="534444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469488" y="2383959"/>
            <a:ext cx="3328416" cy="3407438"/>
          </a:xfrm>
        </p:spPr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2494" y="2179462"/>
            <a:ext cx="3891717" cy="402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Полезные ископаемые</a:t>
            </a:r>
          </a:p>
          <a:p>
            <a:pPr algn="ctr"/>
            <a:endParaRPr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57" y="1185924"/>
            <a:ext cx="6058659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74042" y="1397675"/>
            <a:ext cx="51094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Полезные ископаемые осадочного происхождения находятся на осадочном чехле платформы или на краевых прогибах и межгорных впадинах (нефть, газ, уголь). Полезные ископаемые магматического происхождения находятся  в местах выхода кристаллических пород (железная и медная, алюминиевая, титановая руда, драгметаллы).</a:t>
            </a:r>
          </a:p>
        </p:txBody>
      </p:sp>
    </p:spTree>
    <p:extLst>
      <p:ext uri="{BB962C8B-B14F-4D97-AF65-F5344CB8AC3E}">
        <p14:creationId xmlns:p14="http://schemas.microsoft.com/office/powerpoint/2010/main" val="263526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Рельеф Австралии</a:t>
            </a:r>
          </a:p>
          <a:p>
            <a:pPr algn="ctr"/>
            <a:endParaRPr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42" y="938465"/>
            <a:ext cx="6408821" cy="572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090610" y="681073"/>
            <a:ext cx="510139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Западная часть Австралийской платформы приподнята. Здесь простирается обширное Западно-Австралийское плоскогорье высотой 400—600 м, на поверхность которого почти всюду выходят древние кристаллические породы. На востоке и юго-востоке плоскогорье переходит в Центральную низменность, расположенную между заливом 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Карпентария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на севере и Большим Австралийским заливом на юге. Центральная низменность покрыта мощной толщей осадочных пород. В районе озера Эйр-</a:t>
            </a:r>
            <a:r>
              <a:rPr lang="ru-RU" sz="2000" b="1" dirty="0" err="1">
                <a:latin typeface="Arial" pitchFamily="34" charset="0"/>
                <a:cs typeface="Arial" pitchFamily="34" charset="0"/>
              </a:rPr>
              <a:t>Норт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она опускается ниже уровня океана.</a:t>
            </a:r>
          </a:p>
          <a:p>
            <a:pPr algn="ctr"/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67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Рельеф Австралии</a:t>
            </a:r>
          </a:p>
          <a:p>
            <a:pPr algn="ctr"/>
            <a:endParaRPr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43" y="938465"/>
            <a:ext cx="5651828" cy="572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80226" y="681073"/>
            <a:ext cx="606692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На восточной окраине материка вдоль побережья протянулись сильно разрушенные невысокие горы — Большой Водораздельный хребет. Разломы и речные долины разбивают горы на отдельные массивы. Вершины их, как правило, имеют куполообразную форму. Восточные склоны гор круто обрываются к морю, западные — более пологие. На крайнем юго-востоке горы достигают наибольшей высоты и называются Австралийскими Альпами (Снежные горы). Среди них находится самая высокая точка Австралии — гора Косцюшко (2230 м).</a:t>
            </a:r>
          </a:p>
          <a:p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В геологическом прошлом из-за движений земной коры от Австралии отделились острова Новая Гвинея и Тасмания. Австралия отличается от других материков тем, что на её территории нет действующих вулканов, не происходят землетрясения.</a:t>
            </a:r>
          </a:p>
        </p:txBody>
      </p:sp>
    </p:spTree>
    <p:extLst>
      <p:ext uri="{BB962C8B-B14F-4D97-AF65-F5344CB8AC3E}">
        <p14:creationId xmlns:p14="http://schemas.microsoft.com/office/powerpoint/2010/main" val="42912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КЛИМАТА</a:t>
            </a:r>
            <a:endParaRPr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6" y="912645"/>
            <a:ext cx="66675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96" y="912645"/>
            <a:ext cx="4954670" cy="371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6" y="1371600"/>
            <a:ext cx="6031832" cy="4523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5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КЛИМАТА</a:t>
            </a:r>
            <a:endParaRPr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5748" y="116847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Крик (англ. </a:t>
            </a:r>
            <a:r>
              <a:rPr lang="ru-RU" dirty="0" err="1"/>
              <a:t>creek</a:t>
            </a:r>
            <a:r>
              <a:rPr lang="ru-RU" dirty="0"/>
              <a:t>) — периодически пересыхающие реки или временные водотоки, расположенные преимущественно во внутренних районах Австралии и не имеющие не только постоянного течения, но и самого русла.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1769" y="804059"/>
            <a:ext cx="3763493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4" y="1595638"/>
            <a:ext cx="612457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19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КЛИМАТИЧЕСКИЕ  ПОЯСА</a:t>
            </a:r>
            <a:endParaRPr sz="4000" dirty="0"/>
          </a:p>
        </p:txBody>
      </p:sp>
      <p:pic>
        <p:nvPicPr>
          <p:cNvPr id="9221" name="Picture 5" descr="D:\leNOVO\Downloads\Климатические пояса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009650"/>
            <a:ext cx="575309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6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0"/>
            <a:ext cx="11811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2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СУБЭКВАТОРИАЛЬНЫЙ ПОЯС</a:t>
            </a:r>
            <a:endParaRPr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942974"/>
            <a:ext cx="3617673" cy="2713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1219200"/>
            <a:ext cx="3714751" cy="290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733" y="5971579"/>
            <a:ext cx="11833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ОТЧЕТЛИВО ВЫРАЖЕНЫ ДВА СЕЗОНА: 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СУХАЯ ЗИМА И ДОЖДЛИВОЕ ЛЕТО</a:t>
            </a:r>
            <a:endParaRPr lang="ru-RU" sz="24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-1876723"/>
            <a:ext cx="120396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А. – самый низкий из материков Земли. Средняя высота около 215 м. Абсолютная высота 95% территории не превышает 600 м (см. карту Австралия). В Западной А. преобладает плоскогорный рельеф (высота 400–500 м) с многочисленными хребтами и столовыми горами. На западе поднимается плосковерхий хребет </a:t>
            </a:r>
            <a:r>
              <a:rPr lang="ru-RU" dirty="0" err="1"/>
              <a:t>Хамерсли</a:t>
            </a:r>
            <a:r>
              <a:rPr lang="ru-RU" dirty="0"/>
              <a:t> (высота 1251 м), на юго-западе – низкогорные хребты Дарлинг (высота 571 м) и Стерлинг (высота 1096 м), на востоке – </a:t>
            </a:r>
            <a:r>
              <a:rPr lang="ru-RU" dirty="0" err="1"/>
              <a:t>сильнорасчленённые</a:t>
            </a:r>
            <a:r>
              <a:rPr lang="ru-RU" dirty="0"/>
              <a:t> хребты Мак-</a:t>
            </a:r>
            <a:r>
              <a:rPr lang="ru-RU" dirty="0" err="1"/>
              <a:t>Доннелл</a:t>
            </a:r>
            <a:r>
              <a:rPr lang="ru-RU" dirty="0"/>
              <a:t> (высота 1511 м) и </a:t>
            </a:r>
            <a:r>
              <a:rPr lang="ru-RU" dirty="0" err="1"/>
              <a:t>Масгрейв</a:t>
            </a:r>
            <a:r>
              <a:rPr lang="ru-RU" dirty="0"/>
              <a:t> (высота 1440 м), на севере – плато Кимберли (высота 937 м). Межгорным прогибам Центральной А. соответствуют обширные пластовые и аккумулятивные равнины: </a:t>
            </a:r>
            <a:r>
              <a:rPr lang="ru-RU" dirty="0" err="1"/>
              <a:t>Налларбор</a:t>
            </a:r>
            <a:r>
              <a:rPr lang="ru-RU" dirty="0"/>
              <a:t> с карстовыми формами рельефа, пустынная и плоская Центр. низменность со впадиной озера Эйр-</a:t>
            </a:r>
            <a:r>
              <a:rPr lang="ru-RU" dirty="0" err="1"/>
              <a:t>Норт</a:t>
            </a:r>
            <a:r>
              <a:rPr lang="ru-RU" dirty="0"/>
              <a:t> (16 м ниже уровня моря – самая низкая точка А.), междуречье Муррея (Марри) и Дарлинга, прибрежная равнина залива </a:t>
            </a:r>
            <a:r>
              <a:rPr lang="ru-RU" dirty="0" err="1"/>
              <a:t>Карпентария</a:t>
            </a:r>
            <a:r>
              <a:rPr lang="ru-RU" dirty="0"/>
              <a:t>. В рельефе Восточной А. выделяется Большой Водораздельный хребет с крутыми восточными и пологими холмистыми (так называемые </a:t>
            </a:r>
            <a:r>
              <a:rPr lang="ru-RU" dirty="0" err="1"/>
              <a:t>даунсы</a:t>
            </a:r>
            <a:r>
              <a:rPr lang="ru-RU" dirty="0"/>
              <a:t>) западными склонами, он протягивается на 4 тыс. км вдоль восточного и юго-восточного побережья материка. Состоит из ряда изолированных плоскогорий и низкогорных хребтов (Грегори, Кларк и др.), разделённых речными долинами и продольными межгорными котловинами; его пересекают поперечные хребты </a:t>
            </a:r>
            <a:r>
              <a:rPr lang="ru-RU" dirty="0" err="1"/>
              <a:t>Драммонд</a:t>
            </a:r>
            <a:r>
              <a:rPr lang="ru-RU" dirty="0"/>
              <a:t>, </a:t>
            </a:r>
            <a:r>
              <a:rPr lang="ru-RU" dirty="0" err="1"/>
              <a:t>Экспедишен</a:t>
            </a:r>
            <a:r>
              <a:rPr lang="ru-RU" dirty="0"/>
              <a:t>, Ливерпул и др. К югу от 28° ю. ш. Большой Водораздельный хребет представляет собой узкую цепь среднегорных массивов и хребтов (с севера на юг): Хантер, Голубые горы, </a:t>
            </a:r>
            <a:r>
              <a:rPr lang="ru-RU" dirty="0" err="1"/>
              <a:t>Калларин</a:t>
            </a:r>
            <a:r>
              <a:rPr lang="ru-RU" dirty="0"/>
              <a:t> и высокогорные Австралийские Альпы с высочайшей вершиной А. – горой Косцюшко (высота 2228 м) в массиве Снежные горы. На вершинах Снежных гор встречаются формы горно-ледникового рельефа. Южную окраину материка занимают среднегорные и низкогорные </a:t>
            </a:r>
            <a:r>
              <a:rPr lang="ru-RU" dirty="0" err="1"/>
              <a:t>складчато</a:t>
            </a:r>
            <a:r>
              <a:rPr lang="ru-RU" dirty="0"/>
              <a:t>-глыбовые хребты </a:t>
            </a:r>
            <a:r>
              <a:rPr lang="ru-RU" dirty="0" err="1"/>
              <a:t>Флиндерс</a:t>
            </a:r>
            <a:r>
              <a:rPr lang="ru-RU" dirty="0"/>
              <a:t> (высота 1180 м) и </a:t>
            </a:r>
            <a:r>
              <a:rPr lang="ru-RU" dirty="0" err="1"/>
              <a:t>Маунт-Лофти</a:t>
            </a:r>
            <a:r>
              <a:rPr lang="ru-RU" dirty="0"/>
              <a:t> (высота 932 м).</a:t>
            </a:r>
          </a:p>
          <a:p>
            <a:endParaRPr lang="ru-RU" dirty="0"/>
          </a:p>
          <a:p>
            <a:r>
              <a:rPr lang="ru-RU" dirty="0"/>
              <a:t>Геологическое строение</a:t>
            </a:r>
          </a:p>
          <a:p>
            <a:endParaRPr lang="ru-RU" dirty="0"/>
          </a:p>
          <a:p>
            <a:r>
              <a:rPr lang="ru-RU" dirty="0"/>
              <a:t>Тер­ри­то­рия А. в тек­то­ническом пла­не раз­де­ля­ет­ся на до­кем­брий­скую Ав­ст­ралийскую плат­фор­му, вклю­чаю­щую западную и центральную час­ти кон­тинен­та вме­сте с </a:t>
            </a:r>
            <a:r>
              <a:rPr lang="ru-RU" dirty="0" err="1"/>
              <a:t>Ара­фур­ским</a:t>
            </a:r>
            <a:r>
              <a:rPr lang="ru-RU" dirty="0"/>
              <a:t> морем, и Тас­ман­ский па­лео­зой­ский склад­ча­тый по­яс на вос­то­ке (см. Тек­то­ни­че­скую кар­ту). Струк­ту­ры Тас­ман­ско­го поя­са и Ав­ст­ра­лийской плат­фор­мы час­тич­но пе­ре­кры­ты чех­лом мо­ло­дой плат­фор­мы (</a:t>
            </a:r>
            <a:r>
              <a:rPr lang="ru-RU" dirty="0" err="1"/>
              <a:t>си­не­кли­за</a:t>
            </a:r>
            <a:r>
              <a:rPr lang="ru-RU" dirty="0"/>
              <a:t> Боль­шо­го Ар­те­зи­ан­ско­го Бас­сей­на). Ав­ст­ралийская плат­фор­ма – фраг­мент древ­не­го кон­ти­нен­та Гон­два­на, рас­пав­ше­го­ся в ме­зо­зое. Вы­ходы ме­та­мор­фических по­род </a:t>
            </a:r>
            <a:r>
              <a:rPr lang="ru-RU" dirty="0" err="1"/>
              <a:t>ар­хей­ско-сред­не­про­те­ро­зой­ско­го</a:t>
            </a:r>
            <a:r>
              <a:rPr lang="ru-RU" dirty="0"/>
              <a:t> фун­да­мен­та об­ра­зу­ют щи­ты (бло­ки) </a:t>
            </a:r>
            <a:r>
              <a:rPr lang="ru-RU" dirty="0" err="1"/>
              <a:t>Йил­гарн</a:t>
            </a:r>
            <a:r>
              <a:rPr lang="ru-RU" dirty="0"/>
              <a:t>, </a:t>
            </a:r>
            <a:r>
              <a:rPr lang="ru-RU" dirty="0" err="1"/>
              <a:t>Пил­ба­ра</a:t>
            </a:r>
            <a:r>
              <a:rPr lang="ru-RU" dirty="0"/>
              <a:t>, </a:t>
            </a:r>
            <a:r>
              <a:rPr lang="ru-RU" dirty="0" err="1"/>
              <a:t>Аран­та</a:t>
            </a:r>
            <a:r>
              <a:rPr lang="ru-RU" dirty="0"/>
              <a:t>, </a:t>
            </a:r>
            <a:r>
              <a:rPr lang="ru-RU" dirty="0" err="1"/>
              <a:t>Мас­грейв</a:t>
            </a:r>
            <a:r>
              <a:rPr lang="ru-RU" dirty="0"/>
              <a:t>, </a:t>
            </a:r>
            <a:r>
              <a:rPr lang="ru-RU" dirty="0" err="1"/>
              <a:t>Го­лер</a:t>
            </a:r>
            <a:r>
              <a:rPr lang="ru-RU" dirty="0"/>
              <a:t> (</a:t>
            </a:r>
            <a:r>
              <a:rPr lang="ru-RU" dirty="0" err="1"/>
              <a:t>Гоулер</a:t>
            </a:r>
            <a:r>
              <a:rPr lang="ru-RU" dirty="0"/>
              <a:t>) и др., а так­же высту­пы на се­веро-за­па­де и се­ве­ре (</a:t>
            </a:r>
            <a:r>
              <a:rPr lang="ru-RU" dirty="0" err="1"/>
              <a:t>Пайн</a:t>
            </a:r>
            <a:r>
              <a:rPr lang="ru-RU" dirty="0"/>
              <a:t>-Крик). В струк­ту­ре фун­да­мен­та вы­де­ля­ют­ся бло­ки ар­хей­ской кон­со­ли­да­ции и про­те­ро­зой­ские под­виж­ные п</a:t>
            </a:r>
          </a:p>
        </p:txBody>
      </p:sp>
    </p:spTree>
    <p:extLst>
      <p:ext uri="{BB962C8B-B14F-4D97-AF65-F5344CB8AC3E}">
        <p14:creationId xmlns:p14="http://schemas.microsoft.com/office/powerpoint/2010/main" val="1661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ТРОПИЧЕСКИЙ ПОЯС</a:t>
            </a:r>
            <a:endParaRPr sz="4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892555"/>
            <a:ext cx="4267200" cy="26650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39072" y="3279488"/>
            <a:ext cx="4095751" cy="646331"/>
          </a:xfrm>
          <a:prstGeom prst="rect">
            <a:avLst/>
          </a:prstGeom>
          <a:solidFill>
            <a:schemeClr val="bg1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САМУМ – С АРАБСКОГО – «ГОРЯЧИЙ ВЕТЕР»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89" y="3864263"/>
            <a:ext cx="4267198" cy="21713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53351" y="5756522"/>
            <a:ext cx="4181474" cy="923330"/>
          </a:xfrm>
          <a:prstGeom prst="rect">
            <a:avLst/>
          </a:prstGeom>
          <a:solidFill>
            <a:schemeClr val="bg1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ХАМСИН – СИЛЬНЫЙ, ГОРЯЧИЙ И СУХОЙ ВЕТЕР, ДУЮЩИЙ С ЮГА И ЮГО-ЗАПАДА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4" y="3864264"/>
            <a:ext cx="3867150" cy="27479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831609"/>
            <a:ext cx="3829298" cy="278692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892554"/>
            <a:ext cx="3352800" cy="29717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91001" y="4138850"/>
            <a:ext cx="3352800" cy="230832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КАМЕНИСТЫЕ И ПЕСЧАННЫЕ  УЧАСТКИ ПУСТЫНИ НАГРЕВАЮТСЯ ДО  70-80⁰С, ПРИ ТЕМПЕРАТУРЕ ВОЗДУХА 40-45⁰С.  В НОЧНОЕ ВРЕМЯ ТЕМПЕРАТУРА МОЖЕТ ОПУСКАТЬСЯ  ДО 0⁰С.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СУБТРОПИЧЕСКИЙ ПОЯС</a:t>
            </a:r>
            <a:endParaRPr sz="4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019175"/>
            <a:ext cx="3943349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43" y="3758504"/>
            <a:ext cx="4151108" cy="275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370" y="1019175"/>
            <a:ext cx="3581400" cy="304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15770" y="1213574"/>
            <a:ext cx="4362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ВОЗДУШНЫЕ МАССЫ МЕНЯЮТСЯ ПО СЕЗОНАМ: ЛЕТОМ ГОСПОДСТВУЮТ ТРОПИЧЕСКИЕ,  ЗИМОЙ  - УМЕРЕННЫЕ. В РЕЗУЛЬТАТЕ СФОРМИРОВАЛСЯ  СРЕДИЗЕМНОМОРСКИЙ КЛИМАТ.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3494333"/>
            <a:ext cx="3543300" cy="300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69770" y="3590299"/>
            <a:ext cx="32936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Этот тип климата характеризуется мягкой, влажной зимой и теплым, жарким, сухим летом. Именно такие погодные условия являются визитной карточкой средиземноморского </a:t>
            </a:r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климата.</a:t>
            </a:r>
          </a:p>
          <a:p>
            <a:pPr algn="ctr"/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Лето в средиземноморском климате отличительно сухое</a:t>
            </a:r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43950" y="3219450"/>
            <a:ext cx="29337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38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Общие сведения</a:t>
            </a:r>
            <a:endParaRPr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4" y="1266825"/>
            <a:ext cx="5818500" cy="517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10500" y="1095375"/>
            <a:ext cx="3467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8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амый</a:t>
            </a:r>
            <a:endParaRPr lang="ru-RU" sz="48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8950" y="2362199"/>
            <a:ext cx="4438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Маленький по площади - 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7 659 000 км²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89964" y="3257728"/>
            <a:ext cx="5740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Низкий материк  - самая высокая точка – гора Костюшко,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низкая точка – оз. Эйр – Норд - -16м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182" y="4517082"/>
            <a:ext cx="2456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Сухой материк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5525"/>
          </a:xfrm>
          <a:solidFill>
            <a:srgbClr val="0000CC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климатических поясов,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обозначенных цифрами на карте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3"/>
          <a:stretch/>
        </p:blipFill>
        <p:spPr bwMode="auto">
          <a:xfrm>
            <a:off x="6496050" y="1638300"/>
            <a:ext cx="539115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90068" y="330961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86950" y="30480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4900" y="24765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24900" y="161925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50" y="2676555"/>
            <a:ext cx="671312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Экваториальный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Субэкваториальный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Тропический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Субтропический пояс</a:t>
            </a:r>
            <a:endParaRPr lang="ru-RU" sz="36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0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812" y="102010"/>
            <a:ext cx="3017783" cy="816987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Задание: </a:t>
            </a:r>
            <a:endParaRPr sz="5080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608669" y="1"/>
            <a:ext cx="8261565" cy="5175685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1. Прочитать:</a:t>
            </a: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§ </a:t>
            </a:r>
            <a:r>
              <a:rPr lang="ru-RU" sz="4227" b="1" dirty="0" smtClean="0">
                <a:solidFill>
                  <a:srgbClr val="00A650"/>
                </a:solidFill>
                <a:latin typeface="Arial"/>
                <a:cs typeface="Arial"/>
              </a:rPr>
              <a:t>20-21. </a:t>
            </a:r>
            <a:r>
              <a:rPr lang="ru-RU" sz="4400" b="1" dirty="0" smtClean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О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собенности климата материка. Климатические пояса. 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В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ыполнить  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Практическое задание  стр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. 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51</a:t>
            </a: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939799" y="5176578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4081" y="3353116"/>
            <a:ext cx="922868" cy="118537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500" kern="0" spc="21" dirty="0" smtClean="0">
                <a:solidFill>
                  <a:sysClr val="window" lastClr="FFFFFF"/>
                </a:solidFill>
              </a:rPr>
              <a:t>?</a:t>
            </a:r>
            <a:endParaRPr lang="en-US" sz="75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852" y="982134"/>
            <a:ext cx="1117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km</a:t>
            </a:r>
            <a:r>
              <a:rPr lang="ru-RU" sz="24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berberlarning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qabilasi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yarimsharda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yagona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Sayohatchi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Livingston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daryosidagi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sharsharaga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727521" y="62885"/>
            <a:ext cx="10724884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613" algn="ctr">
              <a:spcBef>
                <a:spcPts val="262"/>
              </a:spcBef>
            </a:pPr>
            <a:r>
              <a:rPr lang="en-US" sz="4191" dirty="0" smtClean="0"/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1968" y="4952452"/>
            <a:ext cx="112032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30,3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Afarik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rtta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Somali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Madagaskar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Ben-sekka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Igna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Vasko-da-Gama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493623"/>
              </p:ext>
            </p:extLst>
          </p:nvPr>
        </p:nvGraphicFramePr>
        <p:xfrm>
          <a:off x="950696" y="1231900"/>
          <a:ext cx="10058400" cy="51239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4483"/>
                <a:gridCol w="3817517"/>
                <a:gridCol w="5486400"/>
              </a:tblGrid>
              <a:tr h="734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Vavilov</a:t>
                      </a:r>
                      <a:endParaRPr lang="ru-RU" sz="3200" b="1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204609"/>
              </p:ext>
            </p:extLst>
          </p:nvPr>
        </p:nvGraphicFramePr>
        <p:xfrm>
          <a:off x="85724" y="982134"/>
          <a:ext cx="11962342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4992"/>
                <a:gridCol w="2400370"/>
                <a:gridCol w="895698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havzasini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Sahroyi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Kabirning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arbiy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oqimigacha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janubidagi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Umid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burniga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aylanib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Kalaxari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Zambezi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Nyasa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llarini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Zanzibar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boshlanish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irmog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Kagera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ekanligini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Lualoba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ylab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Vavilov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madaniy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simliklardan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namuna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0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1968" y="199408"/>
            <a:ext cx="10724884" cy="666871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opshiriqlar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3765"/>
          <a:stretch/>
        </p:blipFill>
        <p:spPr>
          <a:xfrm>
            <a:off x="855486" y="1206214"/>
            <a:ext cx="4266848" cy="565178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579033" y="164731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97553" y="174467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82533" y="258829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54033" y="4356643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37099" y="342900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52433" y="522568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39799" y="21575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5662" y="1310544"/>
            <a:ext cx="6623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yozuvsiz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xaritasidagi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raqamlar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ostida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yashiringan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obyektlar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42000" y="2498785"/>
            <a:ext cx="5346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……………..…....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…………..…….</a:t>
            </a:r>
          </a:p>
        </p:txBody>
      </p:sp>
      <p:sp>
        <p:nvSpPr>
          <p:cNvPr id="15" name="Овал 14"/>
          <p:cNvSpPr/>
          <p:nvPr/>
        </p:nvSpPr>
        <p:spPr>
          <a:xfrm>
            <a:off x="2044699" y="38339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12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14908" y="227055"/>
            <a:ext cx="12458700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 algn="ctr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043" y="1394063"/>
            <a:ext cx="117487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marR="12700" indent="-514350" algn="just">
              <a:spcAft>
                <a:spcPts val="0"/>
              </a:spcAft>
              <a:buAutoNum type="arabicPeriod"/>
            </a:pP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Mashhur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Marokashlik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sayyoh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Ibn Battuta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>
              <a:spcAft>
                <a:spcPts val="0"/>
              </a:spcAft>
            </a:pP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2)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3)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4)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janubi-g‘arbiy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5)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janubi-sharqiy</a:t>
            </a:r>
            <a:endParaRPr lang="en-US" sz="3200" b="1" spc="45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 3,4.      B.  4,5              C. 2,5              D.  1,2</a:t>
            </a:r>
          </a:p>
          <a:p>
            <a:pPr marL="25400" marR="12700" algn="just"/>
            <a:endParaRPr lang="en-US" sz="3200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Livingston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ko‘llarini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o‘rgandi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Nyasa;    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 3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Chad;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Rudolf</a:t>
            </a:r>
            <a:endParaRPr lang="en-US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39750" marR="12700" indent="-514350" algn="just">
              <a:buAutoNum type="alphaUcPeriod"/>
            </a:pPr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3,5            B</a:t>
            </a:r>
            <a:r>
              <a:rPr lang="en-US" sz="3200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2,4             C. 4,5        D. 1,3</a:t>
            </a:r>
            <a:endParaRPr lang="ru-RU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86889" y="1402804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490362" y="5108370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386889" y="2441377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86881" y="550823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911602" y="0"/>
            <a:ext cx="6784073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Adabiyotlar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03056" y="1322568"/>
            <a:ext cx="8965094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6-sinf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Gadoyev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Berdiyeva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Jahongashta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sayyoh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Geografiya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Test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to‘plami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DTM-2019.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Internet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saytlari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://uz.wikipedia.org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https://geografiya.uz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68094"/>
            <a:ext cx="1238249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 уникальных растения и животных</a:t>
            </a:r>
            <a:endParaRPr lang="ru-RU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71" y="1576388"/>
            <a:ext cx="5553579" cy="431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46" y="1120378"/>
            <a:ext cx="2934204" cy="236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050" y="3848100"/>
            <a:ext cx="266700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3050" y="1120378"/>
            <a:ext cx="2857500" cy="2364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93" y="3848100"/>
            <a:ext cx="2981757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68094"/>
            <a:ext cx="12382499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Страна уникальных растения и животных</a:t>
            </a:r>
            <a:endParaRPr lang="ru-RU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43025"/>
            <a:ext cx="5715000" cy="427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268" y="5593318"/>
            <a:ext cx="5419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Государство Австралийский союз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49" y="1133475"/>
            <a:ext cx="5848351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49" y="4191000"/>
            <a:ext cx="5848352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15150" y="1133475"/>
            <a:ext cx="1217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Сидней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0350" y="4215884"/>
            <a:ext cx="14682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Мельбурн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1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16" y="860258"/>
            <a:ext cx="7251031" cy="513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0153" y="1804737"/>
            <a:ext cx="3642561" cy="3642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636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0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xmlns="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0" y="-168094"/>
            <a:ext cx="12382499" cy="84047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4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Географическое положение</a:t>
            </a:r>
            <a:endParaRPr lang="ru-RU" sz="4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105315"/>
            <a:ext cx="6838950" cy="5320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6700" y="1347161"/>
            <a:ext cx="46101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Австралия омывается морями, которые являются частью двух океанов, Индийского и Тихого. Воды последнего омывают восток и юг, Индийского — запад и север страны. Под влиянием их находится континент, а холодные и теплые течения существенно влияют на климат. Берега Австралийского континента омывают воды таких морей: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Тиморского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— на северо-западе, часть Индийского океана;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Арафурского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— на северо-западе, часть Индийского океана; Кораллового — на востоке побережья, часть Тихого океана;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Тасманова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— на юго-востоке, часть Тихого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океана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04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История исследования</a:t>
            </a:r>
          </a:p>
          <a:p>
            <a:pPr algn="ctr"/>
            <a:endParaRPr sz="40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51" y="1066919"/>
            <a:ext cx="6451433" cy="506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84" y="1251283"/>
            <a:ext cx="5221705" cy="4884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07" y="0"/>
            <a:ext cx="10643726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556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Геологическое строение</a:t>
            </a:r>
            <a:endParaRPr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8982" y="1106906"/>
            <a:ext cx="4938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геологическом прошлом основная часть территории материка была вместе с Африкой составной частью материка Гондваны, от которого Австралия отделилась к концу мезозоя. Основу современного материка составляет докембрийская Австралийская платформа — часть Индо-Австралийской литосферной плиты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102" y="1056774"/>
            <a:ext cx="6395758" cy="5127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2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5157</TotalTime>
  <Words>1523</Words>
  <Application>Microsoft Office PowerPoint</Application>
  <PresentationFormat>Произвольный</PresentationFormat>
  <Paragraphs>158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Определите названия климатических поясов, обозначенных цифрами на карте</vt:lpstr>
      <vt:lpstr> Задание: </vt:lpstr>
      <vt:lpstr>Презентация PowerPoint</vt:lpstr>
      <vt:lpstr>Презентация PowerPoint</vt:lpstr>
      <vt:lpstr>Презентация PowerPoint</vt:lpstr>
      <vt:lpstr>  Mustaqil  bajarish  uchun topshiriqlar:</vt:lpstr>
      <vt:lpstr>  Mavzu bo‘yicha test topshiriqlari:</vt:lpstr>
      <vt:lpstr>Adabiyotlar: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leNOVO</cp:lastModifiedBy>
  <cp:revision>839</cp:revision>
  <dcterms:created xsi:type="dcterms:W3CDTF">2020-04-09T12:18:10Z</dcterms:created>
  <dcterms:modified xsi:type="dcterms:W3CDTF">2020-11-12T01:40:46Z</dcterms:modified>
</cp:coreProperties>
</file>