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405" r:id="rId2"/>
    <p:sldId id="374" r:id="rId3"/>
    <p:sldId id="377" r:id="rId4"/>
    <p:sldId id="404" r:id="rId5"/>
    <p:sldId id="390" r:id="rId6"/>
    <p:sldId id="392" r:id="rId7"/>
    <p:sldId id="348" r:id="rId8"/>
    <p:sldId id="416" r:id="rId9"/>
    <p:sldId id="407" r:id="rId10"/>
    <p:sldId id="417" r:id="rId11"/>
    <p:sldId id="385" r:id="rId12"/>
    <p:sldId id="418" r:id="rId13"/>
    <p:sldId id="419" r:id="rId14"/>
    <p:sldId id="420" r:id="rId15"/>
    <p:sldId id="410" r:id="rId16"/>
    <p:sldId id="386" r:id="rId17"/>
    <p:sldId id="421" r:id="rId18"/>
    <p:sldId id="422" r:id="rId19"/>
    <p:sldId id="394" r:id="rId20"/>
    <p:sldId id="409" r:id="rId21"/>
    <p:sldId id="335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405"/>
            <p14:sldId id="374"/>
            <p14:sldId id="377"/>
            <p14:sldId id="404"/>
            <p14:sldId id="390"/>
            <p14:sldId id="392"/>
            <p14:sldId id="348"/>
            <p14:sldId id="416"/>
            <p14:sldId id="407"/>
            <p14:sldId id="417"/>
            <p14:sldId id="385"/>
            <p14:sldId id="418"/>
            <p14:sldId id="419"/>
            <p14:sldId id="420"/>
            <p14:sldId id="410"/>
            <p14:sldId id="386"/>
            <p14:sldId id="421"/>
            <p14:sldId id="422"/>
            <p14:sldId id="394"/>
            <p14:sldId id="409"/>
            <p14:sldId id="33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0033CC"/>
    <a:srgbClr val="19C139"/>
    <a:srgbClr val="006666"/>
    <a:srgbClr val="A80058"/>
    <a:srgbClr val="149C2E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926" autoAdjust="0"/>
    <p:restoredTop sz="94660"/>
  </p:normalViewPr>
  <p:slideViewPr>
    <p:cSldViewPr snapToGrid="0">
      <p:cViewPr>
        <p:scale>
          <a:sx n="50" d="100"/>
          <a:sy n="50" d="100"/>
        </p:scale>
        <p:origin x="1092" y="552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154C0-84C2-4982-A987-3F67750C6438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D875-137C-4C13-BA90-335D197E9F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9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3484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96981" y="-65395"/>
            <a:ext cx="12288982" cy="178405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353933" y="2395193"/>
            <a:ext cx="6783466" cy="616770"/>
          </a:xfrm>
          <a:prstGeom prst="rect">
            <a:avLst/>
          </a:prstGeom>
        </p:spPr>
        <p:txBody>
          <a:bodyPr vert="horz" wrap="square" lIns="0" tIns="29526" rIns="0" bIns="0" rtlCol="0">
            <a:spAutoFit/>
          </a:bodyPr>
          <a:lstStyle/>
          <a:p>
            <a:pPr marL="38920">
              <a:lnSpc>
                <a:spcPts val="4132"/>
              </a:lnSpc>
              <a:spcBef>
                <a:spcPts val="233"/>
              </a:spcBef>
            </a:pPr>
            <a:endParaRPr lang="en-US" sz="66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19566" y="2042467"/>
            <a:ext cx="644552" cy="20873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1136" y="228231"/>
            <a:ext cx="1276470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1136" y="240627"/>
            <a:ext cx="1276470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410842" y="252349"/>
            <a:ext cx="366432" cy="787798"/>
          </a:xfrm>
          <a:prstGeom prst="rect">
            <a:avLst/>
          </a:prstGeom>
        </p:spPr>
        <p:txBody>
          <a:bodyPr vert="horz" wrap="square" lIns="0" tIns="33554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800" b="1" spc="21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9941136" y="985050"/>
            <a:ext cx="1276470" cy="456636"/>
          </a:xfrm>
          <a:prstGeom prst="rect">
            <a:avLst/>
          </a:prstGeom>
        </p:spPr>
        <p:txBody>
          <a:bodyPr vert="horz" wrap="square" lIns="0" tIns="25500" rIns="0" bIns="0" rtlCol="0">
            <a:spAutoFit/>
          </a:bodyPr>
          <a:lstStyle/>
          <a:p>
            <a:pPr algn="ctr">
              <a:spcBef>
                <a:spcPts val="201"/>
              </a:spcBef>
            </a:pPr>
            <a:r>
              <a:rPr lang="ru-RU" sz="2800" b="1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167599" y="373557"/>
            <a:ext cx="6098864" cy="1139210"/>
          </a:xfrm>
          <a:prstGeom prst="rect">
            <a:avLst/>
          </a:prstGeom>
        </p:spPr>
        <p:txBody>
          <a:bodyPr vert="horz" wrap="square" lIns="0" tIns="30912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2" defTabSz="1935510">
              <a:spcBef>
                <a:spcPts val="241"/>
              </a:spcBef>
              <a:defRPr/>
            </a:pPr>
            <a:r>
              <a:rPr lang="ru-RU" sz="7200" kern="0" spc="21" dirty="0">
                <a:solidFill>
                  <a:sysClr val="window" lastClr="FFFFFF"/>
                </a:solidFill>
              </a:rPr>
              <a:t>География</a:t>
            </a:r>
            <a:endParaRPr lang="en-US" sz="239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695817" y="436253"/>
            <a:ext cx="709744" cy="982496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510"/>
            <a:endParaRPr sz="3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1165717" y="893261"/>
            <a:ext cx="131733" cy="229832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510"/>
            <a:endParaRPr sz="3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01F982-C2CC-478B-9666-B7B40DED7B03}"/>
              </a:ext>
            </a:extLst>
          </p:cNvPr>
          <p:cNvSpPr txBox="1"/>
          <p:nvPr/>
        </p:nvSpPr>
        <p:spPr>
          <a:xfrm>
            <a:off x="1297450" y="2042467"/>
            <a:ext cx="111050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ПРИРОДНЫЕ ЗОНЫ.</a:t>
            </a:r>
          </a:p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ЭКВАТОРИАЛЬНЫЕ ЛЕСА И САВАННЫ.</a:t>
            </a:r>
          </a:p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ТРОПИЧЕСКИЕ ПУСТЫНИ И СУБТРОПИКИ.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44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72189"/>
            <a:ext cx="12192000" cy="962526"/>
          </a:xfrm>
          <a:solidFill>
            <a:srgbClr val="0000CC"/>
          </a:solidFill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Животные саванн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2786AB-C876-4A33-BFB1-C96D5A5C4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1066048"/>
            <a:ext cx="5008145" cy="28642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C4C29B-F0FC-4340-9C12-E159A7BC1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1" y="4121310"/>
            <a:ext cx="2489534" cy="26557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50D0D5-553B-474A-B233-BE07E5CD1E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643"/>
          <a:stretch/>
        </p:blipFill>
        <p:spPr>
          <a:xfrm>
            <a:off x="5514971" y="1066049"/>
            <a:ext cx="4142376" cy="28642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B746CF-C0BB-4670-B15B-56B16B2804A6}"/>
              </a:ext>
            </a:extLst>
          </p:cNvPr>
          <p:cNvSpPr txBox="1"/>
          <p:nvPr/>
        </p:nvSpPr>
        <p:spPr>
          <a:xfrm>
            <a:off x="9878423" y="1049257"/>
            <a:ext cx="22012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Созданы широко известные заповедники, национальные парки и заказники.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D3EC0D5-B4C0-4B20-AC31-253768E04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8276" y="4121309"/>
            <a:ext cx="3211429" cy="26568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D24C5CC-413B-4B87-8304-B90753D837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3394" y="4121309"/>
            <a:ext cx="3211429" cy="26557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4FB84CC-FA43-44B3-9699-68EA2AD67E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4572" y="4121310"/>
            <a:ext cx="2489535" cy="265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1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808967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950695" y="-49737"/>
            <a:ext cx="11183033" cy="190352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6000" kern="0" spc="21" dirty="0">
                <a:solidFill>
                  <a:sysClr val="window" lastClr="FFFFFF"/>
                </a:solidFill>
              </a:rPr>
              <a:t>Тропические пустыни</a:t>
            </a:r>
          </a:p>
          <a:p>
            <a:pPr marL="26881" algn="ctr" defTabSz="1935419">
              <a:spcBef>
                <a:spcPts val="241"/>
              </a:spcBef>
              <a:defRPr/>
            </a:pPr>
            <a:endParaRPr lang="en-US" sz="60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9BB65F-A958-4D4C-8E34-979C906BD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84" y="1162049"/>
            <a:ext cx="5715000" cy="54633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7188E9-6B26-4A15-989F-A22F97F1B2B7}"/>
              </a:ext>
            </a:extLst>
          </p:cNvPr>
          <p:cNvSpPr txBox="1"/>
          <p:nvPr/>
        </p:nvSpPr>
        <p:spPr>
          <a:xfrm>
            <a:off x="6096000" y="1010652"/>
            <a:ext cx="58606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Занимают 30% площади материка. Самой крупной тропической пустыней является Сахара, которая занимает 7,8 млн.км². среднегодовое количество осадков не превышает 100мм в год. Дует горячий и сухой ветер самум, вызывающий сильные песчаные бури.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1C55BB-DEF8-482E-B215-43F7E381E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18" y="4057641"/>
            <a:ext cx="5714998" cy="256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4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808967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950695" y="-49737"/>
            <a:ext cx="11183033" cy="190352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6000" kern="0" spc="21" dirty="0">
                <a:solidFill>
                  <a:sysClr val="window" lastClr="FFFFFF"/>
                </a:solidFill>
              </a:rPr>
              <a:t>Тропические пустыни</a:t>
            </a:r>
          </a:p>
          <a:p>
            <a:pPr marL="26881" algn="ctr" defTabSz="1935419">
              <a:spcBef>
                <a:spcPts val="241"/>
              </a:spcBef>
              <a:defRPr/>
            </a:pPr>
            <a:endParaRPr lang="en-US" sz="60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8BA5CB-CEF1-488F-AC85-12E6274B6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779" y="930537"/>
            <a:ext cx="7860632" cy="58302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D6A17F-1A19-4425-B208-509ECDDC4B4B}"/>
              </a:ext>
            </a:extLst>
          </p:cNvPr>
          <p:cNvSpPr txBox="1"/>
          <p:nvPr/>
        </p:nvSpPr>
        <p:spPr>
          <a:xfrm>
            <a:off x="58272" y="1556083"/>
            <a:ext cx="371587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Тропические пустыни бывают глинистыми, песчаными, каменистыми (хамада).</a:t>
            </a:r>
          </a:p>
          <a:p>
            <a:pPr algn="ctr"/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центре пустыни Сахара сохранились </a:t>
            </a:r>
            <a:r>
              <a:rPr lang="ru-RU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останцовые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горы типа </a:t>
            </a:r>
            <a:r>
              <a:rPr lang="ru-RU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Тибести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3415м, </a:t>
            </a:r>
          </a:p>
          <a:p>
            <a:pPr algn="ctr"/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Дарфур – 3088м,</a:t>
            </a:r>
          </a:p>
          <a:p>
            <a:pPr algn="ctr"/>
            <a:r>
              <a:rPr lang="ru-RU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Ахаггара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2918м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72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808967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5059" y="-49737"/>
            <a:ext cx="12118670" cy="1411078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4400" kern="0" spc="21" dirty="0">
                <a:solidFill>
                  <a:sysClr val="window" lastClr="FFFFFF"/>
                </a:solidFill>
              </a:rPr>
              <a:t>Растительность тропические пустынь</a:t>
            </a:r>
          </a:p>
          <a:p>
            <a:pPr marL="26881" algn="ctr" defTabSz="1935419">
              <a:spcBef>
                <a:spcPts val="241"/>
              </a:spcBef>
              <a:defRPr/>
            </a:pPr>
            <a:endParaRPr lang="en-US" sz="4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499731-2091-42F2-A899-7D958294B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9" y="1129966"/>
            <a:ext cx="3653265" cy="29507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C67889-4E3B-44B7-B2EA-7945ADF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123" y="1129965"/>
            <a:ext cx="3653265" cy="29507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284C9D-2D6F-4B67-BDBA-4CA7D9C21B61}"/>
              </a:ext>
            </a:extLst>
          </p:cNvPr>
          <p:cNvSpPr txBox="1"/>
          <p:nvPr/>
        </p:nvSpPr>
        <p:spPr>
          <a:xfrm>
            <a:off x="8101264" y="1129965"/>
            <a:ext cx="38019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Саксаул, солянки, </a:t>
            </a:r>
            <a:r>
              <a:rPr lang="ru-RU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юлгун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акация, </a:t>
            </a:r>
            <a:r>
              <a:rPr lang="ru-RU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малочай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алоэ, дикие сочные арбузы, финиковые пальмы</a:t>
            </a:r>
          </a:p>
          <a:p>
            <a:pPr algn="ctr"/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D3E72C7-4835-4653-B86A-918B2B175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7406" y="3543300"/>
            <a:ext cx="4108342" cy="31141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638B438-E1D8-467D-BD2C-28A93F503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2042" y="4217830"/>
            <a:ext cx="3734256" cy="243964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83ABB6-C31B-4D9A-958C-6D1AAFBF56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19" y="4217830"/>
            <a:ext cx="3653265" cy="243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4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808967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5059" y="-49737"/>
            <a:ext cx="12118670" cy="1411078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4400" kern="0" spc="21" dirty="0">
                <a:solidFill>
                  <a:sysClr val="window" lastClr="FFFFFF"/>
                </a:solidFill>
              </a:rPr>
              <a:t>Растительность тропические пустынь</a:t>
            </a:r>
          </a:p>
          <a:p>
            <a:pPr marL="26881" algn="ctr" defTabSz="1935419">
              <a:spcBef>
                <a:spcPts val="241"/>
              </a:spcBef>
              <a:defRPr/>
            </a:pPr>
            <a:endParaRPr lang="en-US" sz="4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87C74B-F015-4002-98D2-F1E6E154C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94" y="895554"/>
            <a:ext cx="7551916" cy="47031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A96413-CE90-4409-8CFB-37D5C7960B0F}"/>
              </a:ext>
            </a:extLst>
          </p:cNvPr>
          <p:cNvSpPr txBox="1"/>
          <p:nvPr/>
        </p:nvSpPr>
        <p:spPr>
          <a:xfrm>
            <a:off x="7920884" y="865200"/>
            <a:ext cx="427111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Вельвичия — единственная представительница семейства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вельвичиевых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деревьев. Это удивительное растение распространено только в нескольких африканских пустынях.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CCAE8C-95F3-461B-833B-71BE5DBE9B0D}"/>
              </a:ext>
            </a:extLst>
          </p:cNvPr>
          <p:cNvSpPr txBox="1"/>
          <p:nvPr/>
        </p:nvSpPr>
        <p:spPr>
          <a:xfrm>
            <a:off x="7905826" y="3247124"/>
            <a:ext cx="427111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В 1922 году Б.М.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Козо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-Полянский основательно изучил вельвичию и был вынужден признать, что не может дать ей точную характеристику. «Это не дерево, не куст, не трава, а нечто совершенно своеобразное», — написал исследователь в дальнейшем.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FF2C5D-3897-4A31-AEBC-EF439334DF06}"/>
              </a:ext>
            </a:extLst>
          </p:cNvPr>
          <p:cNvSpPr txBox="1"/>
          <p:nvPr/>
        </p:nvSpPr>
        <p:spPr>
          <a:xfrm>
            <a:off x="42070" y="5655694"/>
            <a:ext cx="7820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Еще одна особенность этого дерева заключается в том, что его листья растут все время и никогда не опадают, а ветры и песчаные бури рассекают их на множество полос. Чаще всего у вельвичии вырастает только 2 листа, достигающих поистине исполинских размеров.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38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29853" y="138530"/>
            <a:ext cx="11183033" cy="708321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4400" kern="0" spc="21" dirty="0">
                <a:solidFill>
                  <a:sysClr val="window" lastClr="FFFFFF"/>
                </a:solidFill>
              </a:rPr>
              <a:t>Животный мир тропических пустынь</a:t>
            </a:r>
            <a:endParaRPr lang="en-US" sz="4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43AE0F-A75D-40FF-B3CD-471BC1976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05" y="1129101"/>
            <a:ext cx="5325979" cy="35803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7B3D3C-7554-4515-B294-D799271C0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05" y="4844716"/>
            <a:ext cx="2310063" cy="18747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92A1EBA-2753-40E7-8C70-EC8FD59FD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1770" y="4844716"/>
            <a:ext cx="2310063" cy="187475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B85C70A-7A26-4393-BFC6-5E56EB3C3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035" y="4844716"/>
            <a:ext cx="2310063" cy="187475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2A9C3E2-3635-46FE-AE7E-45022A4A0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3604" y="4837781"/>
            <a:ext cx="2310063" cy="192765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C6B5C-1B71-4AD6-B39D-CB9F7C0A59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6174" y="4844716"/>
            <a:ext cx="1863322" cy="19276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A2DA91-44BD-4172-B895-198BE42318F3}"/>
              </a:ext>
            </a:extLst>
          </p:cNvPr>
          <p:cNvSpPr txBox="1"/>
          <p:nvPr/>
        </p:nvSpPr>
        <p:spPr>
          <a:xfrm>
            <a:off x="5630779" y="1050440"/>
            <a:ext cx="61821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Животный мир представлен антилопами, гиенами, лисицами, шакалами, верблюдами, ящерицами, варанами, черепахами и др.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74A414-002B-4C96-8B2E-43BBB35228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0779" y="2773485"/>
            <a:ext cx="2983832" cy="19359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1D97B21-6A74-46A9-A57B-35D7605C09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8990" y="2773484"/>
            <a:ext cx="3240506" cy="196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6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-17944"/>
            <a:ext cx="12192000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956732" y="0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5400" kern="0" spc="21" dirty="0">
                <a:solidFill>
                  <a:sysClr val="window" lastClr="FFFFFF"/>
                </a:solidFill>
              </a:rPr>
              <a:t>Субтропики Африки</a:t>
            </a:r>
            <a:endParaRPr lang="en-US" sz="48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76D8CE-F887-4542-9BF7-03EB2C27A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211"/>
          <a:stretch/>
        </p:blipFill>
        <p:spPr>
          <a:xfrm>
            <a:off x="138966" y="2242314"/>
            <a:ext cx="5957034" cy="31478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690EB4-3FE1-49A4-8F2A-94667F575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535" y="978887"/>
            <a:ext cx="4762500" cy="41706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472A1D-B673-4E8B-A051-52B206B9ED17}"/>
              </a:ext>
            </a:extLst>
          </p:cNvPr>
          <p:cNvSpPr txBox="1"/>
          <p:nvPr/>
        </p:nvSpPr>
        <p:spPr>
          <a:xfrm>
            <a:off x="56047" y="1001463"/>
            <a:ext cx="80425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Природные зоны Африки имеют много отличий с вечнозелеными лесами, которые находятся на побережьях с севера и юга Африки. Хотя здесь характерная температура +28 градусов, но холодные ветра балансируют погоду и делают ее более выносливой.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5D6289-34B2-4165-99EC-814BABA9F43F}"/>
              </a:ext>
            </a:extLst>
          </p:cNvPr>
          <p:cNvSpPr txBox="1"/>
          <p:nvPr/>
        </p:nvSpPr>
        <p:spPr>
          <a:xfrm>
            <a:off x="56047" y="5390147"/>
            <a:ext cx="1213595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Атласские горы, в Марокко, имеют высоту около 3 тыс. м. Из-за этого здесь бывают заморозки до -15 зимой, много снега. У подножья этих гор развиты широколиственные леса и луга. Отличительная особенность это природного пояса на юге Африки – бобовые древесные растения, которые являются главным продуктом питания для множества животных.</a:t>
            </a:r>
          </a:p>
        </p:txBody>
      </p:sp>
    </p:spTree>
    <p:extLst>
      <p:ext uri="{BB962C8B-B14F-4D97-AF65-F5344CB8AC3E}">
        <p14:creationId xmlns:p14="http://schemas.microsoft.com/office/powerpoint/2010/main" val="186246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-17944"/>
            <a:ext cx="12192000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956732" y="0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5400" kern="0" spc="21" dirty="0">
                <a:solidFill>
                  <a:sysClr val="window" lastClr="FFFFFF"/>
                </a:solidFill>
              </a:rPr>
              <a:t>Субтропики Африки</a:t>
            </a:r>
            <a:endParaRPr lang="en-US" sz="48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026" name="Picture 2" descr="Маквис">
            <a:extLst>
              <a:ext uri="{FF2B5EF4-FFF2-40B4-BE49-F238E27FC236}">
                <a16:creationId xmlns:a16="http://schemas.microsoft.com/office/drawing/2014/main" id="{104808AE-37E5-4ABB-868A-D1510FE6C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58" y="1196390"/>
            <a:ext cx="3176338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DC6819-5C48-4A6C-86A4-172C59CEB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661" y="3257161"/>
            <a:ext cx="3176338" cy="3429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ADB717-4478-424D-B6E1-6420EC56B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819" y="1196390"/>
            <a:ext cx="2759244" cy="32206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4A8C01-C64B-4F3C-B92C-76FD122C7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7895" y="3845372"/>
            <a:ext cx="3176338" cy="28407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F6B59C-51B2-4412-98C3-6F2A1D9134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6904" y="1212850"/>
            <a:ext cx="3176338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4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-17944"/>
            <a:ext cx="12192000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956732" y="0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5400" kern="0" spc="21" dirty="0">
                <a:solidFill>
                  <a:sysClr val="window" lastClr="FFFFFF"/>
                </a:solidFill>
              </a:rPr>
              <a:t>Субтропики Африки</a:t>
            </a:r>
            <a:endParaRPr lang="en-US" sz="48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919538B-B4E7-4A1E-AB46-EF1EA3E19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05" y="1209925"/>
            <a:ext cx="3156284" cy="29622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CC8E31-73AC-4DC5-B3D0-6B47865E4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874" y="3864810"/>
            <a:ext cx="3156284" cy="27766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C9B013-1A51-4600-88DB-2AF6974DF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0284" y="1209925"/>
            <a:ext cx="3156284" cy="29622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E7243F-ABFA-4738-ADC9-26281420A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2780" y="3864810"/>
            <a:ext cx="3156284" cy="28274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B52C500-812A-4421-B8FA-694B09B19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7726" y="1209925"/>
            <a:ext cx="3156283" cy="281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2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-28280"/>
            <a:ext cx="12192000" cy="862210"/>
          </a:xfrm>
          <a:prstGeom prst="rect">
            <a:avLst/>
          </a:prstGeom>
          <a:solidFill>
            <a:srgbClr val="0000CC"/>
          </a:solidFill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5400" kern="0" spc="21" dirty="0">
                <a:solidFill>
                  <a:sysClr val="window" lastClr="FFFFFF"/>
                </a:solidFill>
              </a:rPr>
              <a:t>Животные субтропиков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0C932B-7DEC-41DD-938A-EE3565F8B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77" y="1032961"/>
            <a:ext cx="3717258" cy="25007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50B908-8ABF-433F-A8B4-06057B72C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526" y="3533691"/>
            <a:ext cx="3717258" cy="30384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BCF79DD-0B48-4C98-973B-5C54E06F9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3395" y="1032962"/>
            <a:ext cx="3717258" cy="25007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947B4C9-B7FF-4097-9551-F1429E3AA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3848" y="3408612"/>
            <a:ext cx="4348075" cy="32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5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3247"/>
            <a:ext cx="12192000" cy="116634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ЭКВАТОРИАЛЬНЫЕ ЛЕСА</a:t>
            </a:r>
            <a:endParaRPr sz="6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A39E11-E57C-47BB-918A-D16EBA804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38" y="1296537"/>
            <a:ext cx="5049672" cy="53499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B91CDB-D843-4B0E-8E34-68F78214E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6329" y="3235529"/>
            <a:ext cx="3138983" cy="27694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FDDAE5-A86E-495C-B638-18ADF6756FD3}"/>
              </a:ext>
            </a:extLst>
          </p:cNvPr>
          <p:cNvSpPr txBox="1"/>
          <p:nvPr/>
        </p:nvSpPr>
        <p:spPr>
          <a:xfrm>
            <a:off x="5431810" y="1296537"/>
            <a:ext cx="676019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Экваториальные леса занимают территорию речного бассейна Конго и Гвинейского залива. Их часть составляет примерно 8% от общей площади континента. </a:t>
            </a:r>
            <a:endParaRPr lang="en-US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9444E1-3374-4D49-B827-B36A3F0BA46A}"/>
              </a:ext>
            </a:extLst>
          </p:cNvPr>
          <p:cNvSpPr txBox="1"/>
          <p:nvPr/>
        </p:nvSpPr>
        <p:spPr>
          <a:xfrm>
            <a:off x="5609230" y="6005015"/>
            <a:ext cx="61960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 ЛЕСА ИЗВЕСТНЫ ЕЩЕ КАК ДОЖДЕВЫЕ ЛЕСА ИЛИ ГИЛЕЯ </a:t>
            </a:r>
            <a:endParaRPr lang="en-US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B23B01-19FE-4A37-89D3-2123EF82B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1810" y="3235528"/>
            <a:ext cx="3138984" cy="276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8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36502" y="226705"/>
            <a:ext cx="5427570" cy="816987"/>
          </a:xfrm>
          <a:prstGeom prst="rect">
            <a:avLst/>
          </a:prstGeom>
        </p:spPr>
        <p:txBody>
          <a:bodyPr vert="horz" wrap="square" lIns="0" tIns="34894" rIns="0" bIns="0" rtlCol="0" anchor="ctr">
            <a:spAutoFit/>
          </a:bodyPr>
          <a:lstStyle/>
          <a:p>
            <a:pPr marL="26841">
              <a:lnSpc>
                <a:spcPct val="100000"/>
              </a:lnSpc>
              <a:spcBef>
                <a:spcPts val="275"/>
              </a:spcBef>
            </a:pPr>
            <a:r>
              <a:rPr lang="ru-RU" sz="5080" b="1" spc="3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Задание </a:t>
            </a:r>
            <a:endParaRPr sz="5080" b="1" spc="1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114020" y="336824"/>
            <a:ext cx="534143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696583" y="1437782"/>
            <a:ext cx="2312394" cy="845507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8" name="object 8"/>
          <p:cNvSpPr txBox="1"/>
          <p:nvPr/>
        </p:nvSpPr>
        <p:spPr>
          <a:xfrm>
            <a:off x="3887563" y="603895"/>
            <a:ext cx="8304438" cy="5575795"/>
          </a:xfrm>
          <a:prstGeom prst="rect">
            <a:avLst/>
          </a:prstGeom>
        </p:spPr>
        <p:txBody>
          <a:bodyPr vert="horz" wrap="square" lIns="0" tIns="45630" rIns="0" bIns="0" rtlCol="0">
            <a:spAutoFit/>
          </a:bodyPr>
          <a:lstStyle/>
          <a:p>
            <a:pPr marL="26841" marR="10735">
              <a:spcBef>
                <a:spcPts val="360"/>
              </a:spcBef>
            </a:pPr>
            <a:endParaRPr lang="ru-RU" sz="36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6841" marR="10735">
              <a:spcBef>
                <a:spcPts val="360"/>
              </a:spcBef>
            </a:pPr>
            <a:r>
              <a:rPr lang="ru-RU" sz="3600" b="1" dirty="0">
                <a:solidFill>
                  <a:srgbClr val="00A650"/>
                </a:solidFill>
                <a:latin typeface="Arial"/>
                <a:cs typeface="Arial"/>
              </a:rPr>
              <a:t>1. </a:t>
            </a:r>
            <a:r>
              <a:rPr lang="ru-RU" sz="3200" b="1" dirty="0">
                <a:solidFill>
                  <a:srgbClr val="00A650"/>
                </a:solidFill>
                <a:latin typeface="Arial"/>
                <a:cs typeface="Arial"/>
              </a:rPr>
              <a:t>Прочитать</a:t>
            </a:r>
          </a:p>
          <a:p>
            <a:pPr marL="26841" marR="10735">
              <a:spcBef>
                <a:spcPts val="360"/>
              </a:spcBef>
            </a:pPr>
            <a:r>
              <a:rPr lang="ru-RU" sz="3600" b="1" dirty="0">
                <a:solidFill>
                  <a:srgbClr val="00A650"/>
                </a:solidFill>
                <a:latin typeface="Arial"/>
                <a:cs typeface="Arial"/>
              </a:rPr>
              <a:t>§23 - 24.  </a:t>
            </a:r>
            <a:r>
              <a:rPr lang="ru-RU" sz="2800" b="1" dirty="0">
                <a:solidFill>
                  <a:srgbClr val="00A650"/>
                </a:solidFill>
                <a:latin typeface="Arial"/>
                <a:cs typeface="Arial"/>
              </a:rPr>
              <a:t>Природные зоны. Экваториальные леса и саванны. Тропические пустыни и субтропики</a:t>
            </a:r>
          </a:p>
          <a:p>
            <a:pPr marL="26841" marR="10735">
              <a:spcBef>
                <a:spcPts val="360"/>
              </a:spcBef>
            </a:pPr>
            <a:r>
              <a:rPr lang="ru-RU" sz="3600" b="1" dirty="0">
                <a:solidFill>
                  <a:srgbClr val="00A650"/>
                </a:solidFill>
                <a:latin typeface="Arial"/>
                <a:cs typeface="Arial"/>
              </a:rPr>
              <a:t>2. </a:t>
            </a:r>
            <a:r>
              <a:rPr lang="ru-RU" sz="2800" b="1" dirty="0">
                <a:solidFill>
                  <a:srgbClr val="00A650"/>
                </a:solidFill>
                <a:latin typeface="Arial"/>
                <a:cs typeface="Arial"/>
              </a:rPr>
              <a:t>Выполнить  </a:t>
            </a:r>
          </a:p>
          <a:p>
            <a:pPr marL="26841" marR="10735">
              <a:spcBef>
                <a:spcPts val="360"/>
              </a:spcBef>
            </a:pPr>
            <a:r>
              <a:rPr lang="ru-RU" sz="2800" b="1" dirty="0">
                <a:solidFill>
                  <a:srgbClr val="00A650"/>
                </a:solidFill>
                <a:latin typeface="Arial"/>
                <a:cs typeface="Arial"/>
              </a:rPr>
              <a:t>Практические задания  стр. 56,58</a:t>
            </a:r>
            <a:endParaRPr lang="ru-RU" sz="36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6841" marR="10735">
              <a:spcBef>
                <a:spcPts val="360"/>
              </a:spcBef>
            </a:pPr>
            <a:endParaRPr lang="ru-RU" sz="36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6841" marR="10735">
              <a:spcBef>
                <a:spcPts val="360"/>
              </a:spcBef>
            </a:pPr>
            <a:endParaRPr lang="ru-RU" sz="36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6841" marR="10735">
              <a:spcBef>
                <a:spcPts val="360"/>
              </a:spcBef>
            </a:pPr>
            <a:endParaRPr lang="ru-RU" sz="3600" b="1" dirty="0">
              <a:solidFill>
                <a:srgbClr val="00A65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79607" y="6327881"/>
            <a:ext cx="7931660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0" name="object 10"/>
          <p:cNvSpPr/>
          <p:nvPr/>
        </p:nvSpPr>
        <p:spPr>
          <a:xfrm>
            <a:off x="4435265" y="5227777"/>
            <a:ext cx="5211275" cy="585535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pSp>
        <p:nvGrpSpPr>
          <p:cNvPr id="13" name="object 13"/>
          <p:cNvGrpSpPr/>
          <p:nvPr/>
        </p:nvGrpSpPr>
        <p:grpSpPr>
          <a:xfrm>
            <a:off x="800291" y="2535362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81363" y="5568383"/>
            <a:ext cx="2206371" cy="489858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</p:grpSp>
    </p:spTree>
    <p:extLst>
      <p:ext uri="{BB962C8B-B14F-4D97-AF65-F5344CB8AC3E}">
        <p14:creationId xmlns:p14="http://schemas.microsoft.com/office/powerpoint/2010/main" val="3160666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790316"/>
              </p:ext>
            </p:extLst>
          </p:nvPr>
        </p:nvGraphicFramePr>
        <p:xfrm>
          <a:off x="210055" y="2277534"/>
          <a:ext cx="11771890" cy="268003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55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4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3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2902">
                  <a:extLst>
                    <a:ext uri="{9D8B030D-6E8A-4147-A177-3AD203B41FA5}">
                      <a16:colId xmlns:a16="http://schemas.microsoft.com/office/drawing/2014/main" val="3135038662"/>
                    </a:ext>
                  </a:extLst>
                </a:gridCol>
                <a:gridCol w="2472902">
                  <a:extLst>
                    <a:ext uri="{9D8B030D-6E8A-4147-A177-3AD203B41FA5}">
                      <a16:colId xmlns:a16="http://schemas.microsoft.com/office/drawing/2014/main" val="3684729269"/>
                    </a:ext>
                  </a:extLst>
                </a:gridCol>
                <a:gridCol w="2472902">
                  <a:extLst>
                    <a:ext uri="{9D8B030D-6E8A-4147-A177-3AD203B41FA5}">
                      <a16:colId xmlns:a16="http://schemas.microsoft.com/office/drawing/2014/main" val="3477659402"/>
                    </a:ext>
                  </a:extLst>
                </a:gridCol>
              </a:tblGrid>
              <a:tr h="101106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Реки Африки</a:t>
                      </a:r>
                      <a:endParaRPr lang="ru-RU" sz="24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исток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устье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питание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Хозяйственное значение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3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33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-114300" y="107752"/>
            <a:ext cx="12306300" cy="646766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4000" kern="0" spc="21" dirty="0">
                <a:solidFill>
                  <a:sysClr val="window" lastClr="FFFFFF"/>
                </a:solidFill>
              </a:rPr>
              <a:t>Реки Африки</a:t>
            </a:r>
            <a:endParaRPr lang="en-US" sz="4000" kern="0" spc="21" dirty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6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3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5058" y="-199532"/>
            <a:ext cx="12176942" cy="100231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4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ПОЧВЫ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CDE326-2485-448D-A9C0-D225FBDF8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37" y="1184914"/>
            <a:ext cx="4981433" cy="54888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77780B-C01B-490B-AB86-C4ADCF0A0866}"/>
              </a:ext>
            </a:extLst>
          </p:cNvPr>
          <p:cNvSpPr txBox="1"/>
          <p:nvPr/>
        </p:nvSpPr>
        <p:spPr>
          <a:xfrm>
            <a:off x="5486399" y="1347409"/>
            <a:ext cx="60988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В ГОРНЫХ ПОРОДАХ СОЕДИНЕНИЙ ЖЕЛЕЗА СПОСОБСТВОВАЛО ОБРАЗОВАНИЮ КРАСНО - ЖЕЛТЫХ ФЕРРАЛЛИТНЫХ ПОЧВ.</a:t>
            </a:r>
          </a:p>
          <a:p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 ПОЧВЫ БЕДНЫ ПЕРЕГНОЕМ. РАСТЕНИЯ ПОЛУЧАЮТ ПИТАТЕЛЬНЫЕ ВЕЩЕСТВА В ПРОЦЕССЕ ФОТОСИНТЕЗА.</a:t>
            </a:r>
            <a:endParaRPr lang="en-US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A09184-F833-4B69-B877-FF9A62DAD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2737" y="3959453"/>
            <a:ext cx="3370410" cy="27143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48E8E0D-FB40-49DF-AC7E-4192C7B5D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399" y="3959453"/>
            <a:ext cx="3049437" cy="271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2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10870" y="3247"/>
            <a:ext cx="12244170" cy="10708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РАСТИТЕЛЬНЫЙ  МИР</a:t>
            </a:r>
            <a:endParaRPr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ED478-3C0D-49B5-940E-CA0FBEBDE172}"/>
              </a:ext>
            </a:extLst>
          </p:cNvPr>
          <p:cNvSpPr txBox="1"/>
          <p:nvPr/>
        </p:nvSpPr>
        <p:spPr>
          <a:xfrm>
            <a:off x="208546" y="1121744"/>
            <a:ext cx="1198345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Верхние ярусы представлены в основном крупными деревьями: фикусами, деревьями семейства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комбретовых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пальмовыми деревьями. В нижних ярусах широко распространены каучуконосы, масличная пальма, хлебные, банановые и кофейные деревья, древовидные папоротники, эпифиты и лианы.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FE9F81-3C76-429F-8ED0-15C028278591}"/>
              </a:ext>
            </a:extLst>
          </p:cNvPr>
          <p:cNvSpPr txBox="1"/>
          <p:nvPr/>
        </p:nvSpPr>
        <p:spPr>
          <a:xfrm>
            <a:off x="208545" y="5610620"/>
            <a:ext cx="119834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 экваториальном лесу Африки обитает более 25 тысяч видов флоры, из которых тысяча – это только деревья. Их обвивают лианы. Деревья образовывают густые заросли в верхних ярусах. Чуть ниже уровнем растут кустарники, а еще ниже – травы, мхи, ползучие растения.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6F18913-3D89-4005-9FCD-FE6AE0A39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702" y="2495293"/>
            <a:ext cx="3465098" cy="291941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853CBEA-A45E-4186-8E34-D2491174A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599" y="2495293"/>
            <a:ext cx="3465098" cy="291941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5BD3ABF-6454-472F-B68A-3903D86BB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46" y="2540325"/>
            <a:ext cx="4138357" cy="286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7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1" y="0"/>
            <a:ext cx="12192001" cy="10708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РАСТИТЕЛЬНЫЙ МИР</a:t>
            </a:r>
            <a:endParaRPr sz="6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E6F832-906E-4902-8F55-7F6B1ABE20BB}"/>
              </a:ext>
            </a:extLst>
          </p:cNvPr>
          <p:cNvSpPr txBox="1"/>
          <p:nvPr/>
        </p:nvSpPr>
        <p:spPr>
          <a:xfrm>
            <a:off x="207577" y="1225689"/>
            <a:ext cx="1177684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Гилея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– это вечнозеленый лес. Листья на деревьях держатся около двух, а иногда и трех лет. Они не опадают одновременно, а сменяются поочередно. 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Наиболее распространенные виды следующие: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бананы;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сандаловое дерево;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папоротники;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мускатное дерево;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фикусы;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пальмы;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красное дерево;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лианы;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орхидеи;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хлебное дерево;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эпифиты;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масличная пальма;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мускатное дерево;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каучуконосы;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кофейное дерево.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D2D7575-4DF6-4D23-A4FE-0F2E85E9B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423" y="2198090"/>
            <a:ext cx="3713999" cy="221998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F64FB1-C194-4139-AD97-2E9D68A7D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722" y="1978158"/>
            <a:ext cx="4076700" cy="221998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46D2F8B-5F50-44D1-A61E-DEA7D6E78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7722" y="4338287"/>
            <a:ext cx="4076700" cy="236122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90FB6B2-9CA1-4178-B723-C8DD541F2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2449" y="4522316"/>
            <a:ext cx="4076699" cy="221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7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85326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ЖИВОТНЫЙ МИР</a:t>
            </a:r>
            <a:endParaRPr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ACC28D-A97D-4B11-9E93-0A779B375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78" y="976814"/>
            <a:ext cx="4410075" cy="31718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F553A1-83A0-4056-9D40-8810E6FF0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500" y="3927553"/>
            <a:ext cx="3919037" cy="24970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2899EFE-3DD2-48FE-B845-4EBABADB5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77" y="4268944"/>
            <a:ext cx="3919037" cy="22141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29BFEF-06F3-414B-8A3B-11DFD7A7E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1511" y="1234327"/>
            <a:ext cx="3699211" cy="26567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14640D-D3C4-4EA2-A23C-932661B892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9892" y="1350539"/>
            <a:ext cx="3163080" cy="22141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2BBA18-851F-46DD-8EB4-6EA68F830E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3030" y="1255384"/>
            <a:ext cx="3699211" cy="25154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C31CC7-FF32-44A9-AF0D-2CB4B697C0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2697" y="3586839"/>
            <a:ext cx="3415789" cy="29354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EC6331-5B51-46CE-9310-1480AA61AF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2474" y="4049390"/>
            <a:ext cx="1555920" cy="129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7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9021" y="0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2732" y="0"/>
            <a:ext cx="11181579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6000" kern="0" spc="21" dirty="0">
                <a:solidFill>
                  <a:sysClr val="window" lastClr="FFFFFF"/>
                </a:solidFill>
              </a:rPr>
              <a:t>Саванны </a:t>
            </a:r>
            <a:endParaRPr lang="en-US" sz="60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D3A5D1-5C86-4E60-A101-971B20EE5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451" y="1194560"/>
            <a:ext cx="3631096" cy="27943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2DCE86-2D14-426D-B52D-59DA4435DAA6}"/>
              </a:ext>
            </a:extLst>
          </p:cNvPr>
          <p:cNvSpPr txBox="1"/>
          <p:nvPr/>
        </p:nvSpPr>
        <p:spPr>
          <a:xfrm>
            <a:off x="7055713" y="988759"/>
            <a:ext cx="5103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Около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территории.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8998C2-7417-4AAC-A195-946039CA1837}"/>
              </a:ext>
            </a:extLst>
          </p:cNvPr>
          <p:cNvSpPr txBox="1"/>
          <p:nvPr/>
        </p:nvSpPr>
        <p:spPr>
          <a:xfrm>
            <a:off x="8017562" y="1739745"/>
            <a:ext cx="386674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высокой кустарниковой растительностью. Древесная растительность встречается в виде небольших рощ. Отличается ярко выраженным влажным </a:t>
            </a:r>
          </a:p>
          <a:p>
            <a:pPr algn="ctr"/>
            <a:r>
              <a:rPr lang="ru-RU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сухим сезонами. </a:t>
            </a:r>
          </a:p>
          <a:p>
            <a:pPr algn="ctr"/>
            <a:r>
              <a:rPr lang="ru-RU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прилегающих влажных сезонных лесах растут густые травянистые растения до 3 м.</a:t>
            </a:r>
            <a:endParaRPr lang="en-US" sz="2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822C0D5-3D04-47E5-B34F-F286D82C0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694" y="4204581"/>
            <a:ext cx="3631096" cy="252728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FE55922-BBA2-4907-9296-A8AD27259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1" y="1194560"/>
            <a:ext cx="4101968" cy="553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2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2732" y="0"/>
            <a:ext cx="11181579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6000" kern="0" spc="21" dirty="0">
                <a:solidFill>
                  <a:sysClr val="window" lastClr="FFFFFF"/>
                </a:solidFill>
              </a:rPr>
              <a:t>Саванны </a:t>
            </a:r>
            <a:endParaRPr lang="en-US" sz="60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7E4A05-5993-4ED3-A6AE-05BF0DBD9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55" y="1152274"/>
            <a:ext cx="4861217" cy="27223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577CFE-1EAB-4582-BFD3-43A11B2CF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54" y="4013226"/>
            <a:ext cx="4861217" cy="27223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D242F9-7297-400B-BD58-0181EBC14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4420" y="1152273"/>
            <a:ext cx="3398624" cy="26980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28ABA4-552E-4C48-8368-576DE7CEC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8281" y="4010527"/>
            <a:ext cx="3398624" cy="27250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4F24C0-DC82-41E1-92C8-6CF39EE4C4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5015" y="3886700"/>
            <a:ext cx="2998029" cy="28609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4B1828-3D33-4CA5-BA10-88DF60B092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3783" y="1152274"/>
            <a:ext cx="3112280" cy="272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3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72189"/>
            <a:ext cx="12192000" cy="962526"/>
          </a:xfrm>
          <a:solidFill>
            <a:srgbClr val="0000CC"/>
          </a:solidFill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Животные саванн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42BD88-8ADD-4DED-9BBB-D51C1AA9C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84" y="1145255"/>
            <a:ext cx="7253037" cy="54640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199FFA-5677-4FAE-A70B-524C14095777}"/>
              </a:ext>
            </a:extLst>
          </p:cNvPr>
          <p:cNvSpPr txBox="1"/>
          <p:nvPr/>
        </p:nvSpPr>
        <p:spPr>
          <a:xfrm>
            <a:off x="7876674" y="1145255"/>
            <a:ext cx="39784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Нигде в мире не обитает так много крупных  животных, как в саваннах Африки.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D7F2AB-978F-4855-8378-481753AA8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284" y="3465512"/>
            <a:ext cx="4275221" cy="31438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C52D6A-9C93-4311-8D05-D15A27A7234A}"/>
              </a:ext>
            </a:extLst>
          </p:cNvPr>
          <p:cNvSpPr txBox="1"/>
          <p:nvPr/>
        </p:nvSpPr>
        <p:spPr>
          <a:xfrm>
            <a:off x="8743952" y="2977073"/>
            <a:ext cx="2888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Антилопы (40 видов)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30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5024</TotalTime>
  <Words>703</Words>
  <Application>Microsoft Office PowerPoint</Application>
  <PresentationFormat>Широкоэкранный</PresentationFormat>
  <Paragraphs>86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Животные саванн</vt:lpstr>
      <vt:lpstr>Животные саванн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Задание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WINDOWS 10</cp:lastModifiedBy>
  <cp:revision>874</cp:revision>
  <dcterms:created xsi:type="dcterms:W3CDTF">2020-04-09T12:18:10Z</dcterms:created>
  <dcterms:modified xsi:type="dcterms:W3CDTF">2020-10-29T10:40:41Z</dcterms:modified>
</cp:coreProperties>
</file>