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513" r:id="rId3"/>
    <p:sldMasterId id="2147484594" r:id="rId4"/>
    <p:sldMasterId id="2147484601" r:id="rId5"/>
    <p:sldMasterId id="2147484669" r:id="rId6"/>
  </p:sldMasterIdLst>
  <p:notesMasterIdLst>
    <p:notesMasterId r:id="rId34"/>
  </p:notesMasterIdLst>
  <p:sldIdLst>
    <p:sldId id="1414" r:id="rId7"/>
    <p:sldId id="1752" r:id="rId8"/>
    <p:sldId id="1778" r:id="rId9"/>
    <p:sldId id="1761" r:id="rId10"/>
    <p:sldId id="1468" r:id="rId11"/>
    <p:sldId id="1779" r:id="rId12"/>
    <p:sldId id="1780" r:id="rId13"/>
    <p:sldId id="1653" r:id="rId14"/>
    <p:sldId id="1737" r:id="rId15"/>
    <p:sldId id="1781" r:id="rId16"/>
    <p:sldId id="1792" r:id="rId17"/>
    <p:sldId id="1791" r:id="rId18"/>
    <p:sldId id="1782" r:id="rId19"/>
    <p:sldId id="1783" r:id="rId20"/>
    <p:sldId id="1784" r:id="rId21"/>
    <p:sldId id="1785" r:id="rId22"/>
    <p:sldId id="1786" r:id="rId23"/>
    <p:sldId id="1787" r:id="rId24"/>
    <p:sldId id="1793" r:id="rId25"/>
    <p:sldId id="1794" r:id="rId26"/>
    <p:sldId id="1788" r:id="rId27"/>
    <p:sldId id="1789" r:id="rId28"/>
    <p:sldId id="1795" r:id="rId29"/>
    <p:sldId id="1790" r:id="rId30"/>
    <p:sldId id="1776" r:id="rId31"/>
    <p:sldId id="1775" r:id="rId32"/>
    <p:sldId id="1648" r:id="rId33"/>
  </p:sldIdLst>
  <p:sldSz cx="5759450" cy="3240088"/>
  <p:notesSz cx="6858000" cy="9144000"/>
  <p:custDataLst>
    <p:tags r:id="rId35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752"/>
            <p14:sldId id="1778"/>
            <p14:sldId id="1761"/>
            <p14:sldId id="1468"/>
            <p14:sldId id="1779"/>
            <p14:sldId id="1780"/>
            <p14:sldId id="1653"/>
            <p14:sldId id="1737"/>
            <p14:sldId id="1781"/>
            <p14:sldId id="1792"/>
            <p14:sldId id="1791"/>
            <p14:sldId id="1782"/>
            <p14:sldId id="1783"/>
            <p14:sldId id="1784"/>
            <p14:sldId id="1785"/>
            <p14:sldId id="1786"/>
            <p14:sldId id="1787"/>
            <p14:sldId id="1793"/>
            <p14:sldId id="1794"/>
            <p14:sldId id="1788"/>
            <p14:sldId id="1789"/>
            <p14:sldId id="1795"/>
            <p14:sldId id="1790"/>
            <p14:sldId id="1776"/>
            <p14:sldId id="1775"/>
            <p14:sldId id="1648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4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88029" autoAdjust="0"/>
  </p:normalViewPr>
  <p:slideViewPr>
    <p:cSldViewPr snapToObjects="1">
      <p:cViewPr varScale="1">
        <p:scale>
          <a:sx n="112" d="100"/>
          <a:sy n="112" d="100"/>
        </p:scale>
        <p:origin x="756" y="90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81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4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0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99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Кишечный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Roboto"/>
              </a:rPr>
              <a:t>нематодоз</a:t>
            </a: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 (еще одно наименование болезни) встречается у людей разного возраста и пола повсеместно – вне зависимости от климатических особенностей.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Основные симптомы недуга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Симптомы аскаридоза зависят во многом от объема поражения тонкой кишки, а также возраста заболевшего и стадии развития болезни.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Первичная фаза может проходить без клинических проявлений, в особенности это касается периода миграции личинок. Человек может ощущать один или несколько характерных симптомов: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аллергическая реакция проявляется многочисленными высыпаниями на конечностях или торсе. Они интенсивно зудят, принося серьезный дискомфорт;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инфекционный синдром выражается повышенной температурой тела, излишней потливостью, упадком сил;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может наблюдаться печеночный фактор – аскаридоз проявляется увеличением размеров селезенки и печени и вызывает боль под ребрами с правой стороны.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В большинстве случаев пациент страдает от влажного или сухого кашля и сильной одышки, испытывает боль в области грудной клетки. Все это может привести к плевриту.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В случае если аскаридоз у детей или взрослых запущен, может наблюдаться резкое снижение аппетита, диарея, тошнота, рвота, вздутие живота, боль в зоне кишечника, судороги, потеря веса.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412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91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Эти животные первыми научились зарываться в грунт или другой субстрат, богатый пищей, например в ткани растений. Так они обрели не только новую среду обитания с её пищевыми запасами, но и укрытие от хищников — крупных ресничных червей.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9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При такой жизни рот у круглых червей расположен строго на переднем конце тела. Давление внутри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гидроскелета</a:t>
            </a: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мешает заглатывать пищу. Поэтому их мускулистая глотка действует как насос с клапанами: засасывает пищу, а потом проталкивает её в кишку насильно.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Внешнее сходство круглых червей связано с тем, что, несмотря на широкое распространение, все они живут в похожей среде — в питательном субстрате. В донном иле и почве этот «суп» из остатков организмов, вместе с бактериями и простейшими, а в растениях и животных — питательные вещества их тела. Главная трудность в этих условиях — едкие химические вещества. Но от них надёжно защищает кутикула. Некоторые виды способны выжить даже в уксусе.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4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Тело круглых червей постепенно сужено к переднему и заднему концам, почти круглое на поперечном срезе, нечленистое. Снаружи тело покрыто кутикулой, под ней залегает слой эпителиальных клеток. Ниже расположены мышцы — четыре продольные однослойные ленты. Такое строение позволяет круглым червям ползать, изгибая тело.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6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0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53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5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1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10/13/2020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3" cy="315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47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9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83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7973" y="745221"/>
            <a:ext cx="2505361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1"/>
            <a:ext cx="2505361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29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75" y="71060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6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7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70"/>
            <a:ext cx="4895534" cy="407306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1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1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5"/>
            <a:ext cx="4895534" cy="192005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071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75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00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82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58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99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1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294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0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042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824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12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35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817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42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37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399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05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565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45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5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62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978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89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957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47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64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96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98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131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491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4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600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296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447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98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699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84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60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792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8723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05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67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901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947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93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91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044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716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4325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587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780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626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252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875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519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603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83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959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66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67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2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6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7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41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9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9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20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641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46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4pPr>
            <a:lvl5pPr marL="1151280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5pPr>
            <a:lvl6pPr marL="143910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6pPr>
            <a:lvl7pPr marL="172692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7pPr>
            <a:lvl8pPr marL="201474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8pPr>
            <a:lvl9pPr marL="2302562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1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3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0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3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0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0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1"/>
            <a:ext cx="2544757" cy="302259"/>
          </a:xfrm>
        </p:spPr>
        <p:txBody>
          <a:bodyPr anchor="b"/>
          <a:lstStyle>
            <a:lvl1pPr marL="0" indent="0">
              <a:buNone/>
              <a:defRPr sz="1510" b="1"/>
            </a:lvl1pPr>
            <a:lvl2pPr marL="287820" indent="0">
              <a:buNone/>
              <a:defRPr sz="1259" b="1"/>
            </a:lvl2pPr>
            <a:lvl3pPr marL="575641" indent="0">
              <a:buNone/>
              <a:defRPr sz="1133" b="1"/>
            </a:lvl3pPr>
            <a:lvl4pPr marL="863461" indent="0">
              <a:buNone/>
              <a:defRPr sz="1007" b="1"/>
            </a:lvl4pPr>
            <a:lvl5pPr marL="1151280" indent="0">
              <a:buNone/>
              <a:defRPr sz="1007" b="1"/>
            </a:lvl5pPr>
            <a:lvl6pPr marL="1439101" indent="0">
              <a:buNone/>
              <a:defRPr sz="1007" b="1"/>
            </a:lvl6pPr>
            <a:lvl7pPr marL="1726921" indent="0">
              <a:buNone/>
              <a:defRPr sz="1007" b="1"/>
            </a:lvl7pPr>
            <a:lvl8pPr marL="2014741" indent="0">
              <a:buNone/>
              <a:defRPr sz="1007" b="1"/>
            </a:lvl8pPr>
            <a:lvl9pPr marL="2302562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9"/>
            <a:ext cx="2544757" cy="1866801"/>
          </a:xfrm>
        </p:spPr>
        <p:txBody>
          <a:bodyPr/>
          <a:lstStyle>
            <a:lvl1pPr>
              <a:defRPr sz="1510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2" y="725271"/>
            <a:ext cx="2545757" cy="302259"/>
          </a:xfrm>
        </p:spPr>
        <p:txBody>
          <a:bodyPr anchor="b"/>
          <a:lstStyle>
            <a:lvl1pPr marL="0" indent="0">
              <a:buNone/>
              <a:defRPr sz="1510" b="1"/>
            </a:lvl1pPr>
            <a:lvl2pPr marL="287820" indent="0">
              <a:buNone/>
              <a:defRPr sz="1259" b="1"/>
            </a:lvl2pPr>
            <a:lvl3pPr marL="575641" indent="0">
              <a:buNone/>
              <a:defRPr sz="1133" b="1"/>
            </a:lvl3pPr>
            <a:lvl4pPr marL="863461" indent="0">
              <a:buNone/>
              <a:defRPr sz="1007" b="1"/>
            </a:lvl4pPr>
            <a:lvl5pPr marL="1151280" indent="0">
              <a:buNone/>
              <a:defRPr sz="1007" b="1"/>
            </a:lvl5pPr>
            <a:lvl6pPr marL="1439101" indent="0">
              <a:buNone/>
              <a:defRPr sz="1007" b="1"/>
            </a:lvl6pPr>
            <a:lvl7pPr marL="1726921" indent="0">
              <a:buNone/>
              <a:defRPr sz="1007" b="1"/>
            </a:lvl7pPr>
            <a:lvl8pPr marL="2014741" indent="0">
              <a:buNone/>
              <a:defRPr sz="1007" b="1"/>
            </a:lvl8pPr>
            <a:lvl9pPr marL="2302562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2" y="1027529"/>
            <a:ext cx="2545757" cy="1866801"/>
          </a:xfrm>
        </p:spPr>
        <p:txBody>
          <a:bodyPr/>
          <a:lstStyle>
            <a:lvl1pPr>
              <a:defRPr sz="1510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6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53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6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1"/>
          </a:xfrm>
        </p:spPr>
        <p:txBody>
          <a:bodyPr/>
          <a:lstStyle>
            <a:lvl1pPr marL="0" indent="0">
              <a:buNone/>
              <a:defRPr sz="881"/>
            </a:lvl1pPr>
            <a:lvl2pPr marL="287820" indent="0">
              <a:buNone/>
              <a:defRPr sz="756"/>
            </a:lvl2pPr>
            <a:lvl3pPr marL="575641" indent="0">
              <a:buNone/>
              <a:defRPr sz="630"/>
            </a:lvl3pPr>
            <a:lvl4pPr marL="863461" indent="0">
              <a:buNone/>
              <a:defRPr sz="567"/>
            </a:lvl4pPr>
            <a:lvl5pPr marL="1151280" indent="0">
              <a:buNone/>
              <a:defRPr sz="567"/>
            </a:lvl5pPr>
            <a:lvl6pPr marL="1439101" indent="0">
              <a:buNone/>
              <a:defRPr sz="567"/>
            </a:lvl6pPr>
            <a:lvl7pPr marL="1726921" indent="0">
              <a:buNone/>
              <a:defRPr sz="567"/>
            </a:lvl7pPr>
            <a:lvl8pPr marL="2014741" indent="0">
              <a:buNone/>
              <a:defRPr sz="567"/>
            </a:lvl8pPr>
            <a:lvl9pPr marL="2302562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3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20" indent="0">
              <a:buNone/>
              <a:defRPr sz="1763"/>
            </a:lvl2pPr>
            <a:lvl3pPr marL="575641" indent="0">
              <a:buNone/>
              <a:defRPr sz="1510"/>
            </a:lvl3pPr>
            <a:lvl4pPr marL="863461" indent="0">
              <a:buNone/>
              <a:defRPr sz="1259"/>
            </a:lvl4pPr>
            <a:lvl5pPr marL="1151280" indent="0">
              <a:buNone/>
              <a:defRPr sz="1259"/>
            </a:lvl5pPr>
            <a:lvl6pPr marL="1439101" indent="0">
              <a:buNone/>
              <a:defRPr sz="1259"/>
            </a:lvl6pPr>
            <a:lvl7pPr marL="1726921" indent="0">
              <a:buNone/>
              <a:defRPr sz="1259"/>
            </a:lvl7pPr>
            <a:lvl8pPr marL="2014741" indent="0">
              <a:buNone/>
              <a:defRPr sz="1259"/>
            </a:lvl8pPr>
            <a:lvl9pPr marL="2302562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21"/>
            <a:ext cx="3455670" cy="380260"/>
          </a:xfrm>
        </p:spPr>
        <p:txBody>
          <a:bodyPr/>
          <a:lstStyle>
            <a:lvl1pPr marL="0" indent="0">
              <a:buNone/>
              <a:defRPr sz="881"/>
            </a:lvl1pPr>
            <a:lvl2pPr marL="287820" indent="0">
              <a:buNone/>
              <a:defRPr sz="756"/>
            </a:lvl2pPr>
            <a:lvl3pPr marL="575641" indent="0">
              <a:buNone/>
              <a:defRPr sz="630"/>
            </a:lvl3pPr>
            <a:lvl4pPr marL="863461" indent="0">
              <a:buNone/>
              <a:defRPr sz="567"/>
            </a:lvl4pPr>
            <a:lvl5pPr marL="1151280" indent="0">
              <a:buNone/>
              <a:defRPr sz="567"/>
            </a:lvl5pPr>
            <a:lvl6pPr marL="1439101" indent="0">
              <a:buNone/>
              <a:defRPr sz="567"/>
            </a:lvl6pPr>
            <a:lvl7pPr marL="1726921" indent="0">
              <a:buNone/>
              <a:defRPr sz="567"/>
            </a:lvl7pPr>
            <a:lvl8pPr marL="2014741" indent="0">
              <a:buNone/>
              <a:defRPr sz="567"/>
            </a:lvl8pPr>
            <a:lvl9pPr marL="2302562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3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72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3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3" y="129754"/>
            <a:ext cx="3791637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9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6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4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8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641"/>
              <a:t>10/13/2020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6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76.xml"/><Relationship Id="rId47" Type="http://schemas.openxmlformats.org/officeDocument/2006/relationships/slideLayout" Target="../slideLayouts/slideLayout181.xml"/><Relationship Id="rId63" Type="http://schemas.openxmlformats.org/officeDocument/2006/relationships/slideLayout" Target="../slideLayouts/slideLayout197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14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37" Type="http://schemas.openxmlformats.org/officeDocument/2006/relationships/slideLayout" Target="../slideLayouts/slideLayout171.xml"/><Relationship Id="rId40" Type="http://schemas.openxmlformats.org/officeDocument/2006/relationships/slideLayout" Target="../slideLayouts/slideLayout174.xml"/><Relationship Id="rId45" Type="http://schemas.openxmlformats.org/officeDocument/2006/relationships/slideLayout" Target="../slideLayouts/slideLayout179.xml"/><Relationship Id="rId53" Type="http://schemas.openxmlformats.org/officeDocument/2006/relationships/slideLayout" Target="../slideLayouts/slideLayout187.xml"/><Relationship Id="rId58" Type="http://schemas.openxmlformats.org/officeDocument/2006/relationships/slideLayout" Target="../slideLayouts/slideLayout192.xml"/><Relationship Id="rId6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slideLayout" Target="../slideLayouts/slideLayout169.xml"/><Relationship Id="rId43" Type="http://schemas.openxmlformats.org/officeDocument/2006/relationships/slideLayout" Target="../slideLayouts/slideLayout177.xml"/><Relationship Id="rId48" Type="http://schemas.openxmlformats.org/officeDocument/2006/relationships/slideLayout" Target="../slideLayouts/slideLayout182.xml"/><Relationship Id="rId56" Type="http://schemas.openxmlformats.org/officeDocument/2006/relationships/slideLayout" Target="../slideLayouts/slideLayout190.xml"/><Relationship Id="rId64" Type="http://schemas.openxmlformats.org/officeDocument/2006/relationships/slideLayout" Target="../slideLayouts/slideLayout198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42.xml"/><Relationship Id="rId51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38" Type="http://schemas.openxmlformats.org/officeDocument/2006/relationships/slideLayout" Target="../slideLayouts/slideLayout172.xml"/><Relationship Id="rId46" Type="http://schemas.openxmlformats.org/officeDocument/2006/relationships/slideLayout" Target="../slideLayouts/slideLayout180.xml"/><Relationship Id="rId59" Type="http://schemas.openxmlformats.org/officeDocument/2006/relationships/slideLayout" Target="../slideLayouts/slideLayout193.xml"/><Relationship Id="rId67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75.xml"/><Relationship Id="rId54" Type="http://schemas.openxmlformats.org/officeDocument/2006/relationships/slideLayout" Target="../slideLayouts/slideLayout188.xml"/><Relationship Id="rId62" Type="http://schemas.openxmlformats.org/officeDocument/2006/relationships/slideLayout" Target="../slideLayouts/slideLayout196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36" Type="http://schemas.openxmlformats.org/officeDocument/2006/relationships/slideLayout" Target="../slideLayouts/slideLayout170.xml"/><Relationship Id="rId49" Type="http://schemas.openxmlformats.org/officeDocument/2006/relationships/slideLayout" Target="../slideLayouts/slideLayout183.xml"/><Relationship Id="rId57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65.xml"/><Relationship Id="rId44" Type="http://schemas.openxmlformats.org/officeDocument/2006/relationships/slideLayout" Target="../slideLayouts/slideLayout178.xml"/><Relationship Id="rId52" Type="http://schemas.openxmlformats.org/officeDocument/2006/relationships/slideLayout" Target="../slideLayouts/slideLayout186.xml"/><Relationship Id="rId60" Type="http://schemas.openxmlformats.org/officeDocument/2006/relationships/slideLayout" Target="../slideLayouts/slideLayout194.xml"/><Relationship Id="rId6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84.xml"/><Relationship Id="rId55" Type="http://schemas.openxmlformats.org/officeDocument/2006/relationships/slideLayout" Target="../slideLayouts/slideLayout1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17" name="bg object 17"/>
          <p:cNvSpPr/>
          <p:nvPr/>
        </p:nvSpPr>
        <p:spPr>
          <a:xfrm>
            <a:off x="66775" y="71060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407" y="102274"/>
            <a:ext cx="5158633" cy="315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625" y="980599"/>
            <a:ext cx="4888200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3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3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30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423">
        <a:defRPr>
          <a:latin typeface="+mn-lt"/>
          <a:ea typeface="+mn-ea"/>
          <a:cs typeface="+mn-cs"/>
        </a:defRPr>
      </a:lvl2pPr>
      <a:lvl3pPr marL="912846">
        <a:defRPr>
          <a:latin typeface="+mn-lt"/>
          <a:ea typeface="+mn-ea"/>
          <a:cs typeface="+mn-cs"/>
        </a:defRPr>
      </a:lvl3pPr>
      <a:lvl4pPr marL="1369268">
        <a:defRPr>
          <a:latin typeface="+mn-lt"/>
          <a:ea typeface="+mn-ea"/>
          <a:cs typeface="+mn-cs"/>
        </a:defRPr>
      </a:lvl4pPr>
      <a:lvl5pPr marL="1825691">
        <a:defRPr>
          <a:latin typeface="+mn-lt"/>
          <a:ea typeface="+mn-ea"/>
          <a:cs typeface="+mn-cs"/>
        </a:defRPr>
      </a:lvl5pPr>
      <a:lvl6pPr marL="2282114">
        <a:defRPr>
          <a:latin typeface="+mn-lt"/>
          <a:ea typeface="+mn-ea"/>
          <a:cs typeface="+mn-cs"/>
        </a:defRPr>
      </a:lvl6pPr>
      <a:lvl7pPr marL="2738537">
        <a:defRPr>
          <a:latin typeface="+mn-lt"/>
          <a:ea typeface="+mn-ea"/>
          <a:cs typeface="+mn-cs"/>
        </a:defRPr>
      </a:lvl7pPr>
      <a:lvl8pPr marL="3194959">
        <a:defRPr>
          <a:latin typeface="+mn-lt"/>
          <a:ea typeface="+mn-ea"/>
          <a:cs typeface="+mn-cs"/>
        </a:defRPr>
      </a:lvl8pPr>
      <a:lvl9pPr marL="36513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423">
        <a:defRPr>
          <a:latin typeface="+mn-lt"/>
          <a:ea typeface="+mn-ea"/>
          <a:cs typeface="+mn-cs"/>
        </a:defRPr>
      </a:lvl2pPr>
      <a:lvl3pPr marL="912846">
        <a:defRPr>
          <a:latin typeface="+mn-lt"/>
          <a:ea typeface="+mn-ea"/>
          <a:cs typeface="+mn-cs"/>
        </a:defRPr>
      </a:lvl3pPr>
      <a:lvl4pPr marL="1369268">
        <a:defRPr>
          <a:latin typeface="+mn-lt"/>
          <a:ea typeface="+mn-ea"/>
          <a:cs typeface="+mn-cs"/>
        </a:defRPr>
      </a:lvl4pPr>
      <a:lvl5pPr marL="1825691">
        <a:defRPr>
          <a:latin typeface="+mn-lt"/>
          <a:ea typeface="+mn-ea"/>
          <a:cs typeface="+mn-cs"/>
        </a:defRPr>
      </a:lvl5pPr>
      <a:lvl6pPr marL="2282114">
        <a:defRPr>
          <a:latin typeface="+mn-lt"/>
          <a:ea typeface="+mn-ea"/>
          <a:cs typeface="+mn-cs"/>
        </a:defRPr>
      </a:lvl6pPr>
      <a:lvl7pPr marL="2738537">
        <a:defRPr>
          <a:latin typeface="+mn-lt"/>
          <a:ea typeface="+mn-ea"/>
          <a:cs typeface="+mn-cs"/>
        </a:defRPr>
      </a:lvl7pPr>
      <a:lvl8pPr marL="3194959">
        <a:defRPr>
          <a:latin typeface="+mn-lt"/>
          <a:ea typeface="+mn-ea"/>
          <a:cs typeface="+mn-cs"/>
        </a:defRPr>
      </a:lvl8pPr>
      <a:lvl9pPr marL="365138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7962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  <p:sldLayoutId id="2147484623" r:id="rId22"/>
    <p:sldLayoutId id="2147484624" r:id="rId23"/>
    <p:sldLayoutId id="2147484625" r:id="rId24"/>
    <p:sldLayoutId id="2147484626" r:id="rId25"/>
    <p:sldLayoutId id="2147484627" r:id="rId26"/>
    <p:sldLayoutId id="2147484628" r:id="rId27"/>
    <p:sldLayoutId id="2147484629" r:id="rId28"/>
    <p:sldLayoutId id="2147484630" r:id="rId29"/>
    <p:sldLayoutId id="2147484631" r:id="rId30"/>
    <p:sldLayoutId id="2147484632" r:id="rId31"/>
    <p:sldLayoutId id="2147484633" r:id="rId32"/>
    <p:sldLayoutId id="2147484634" r:id="rId33"/>
    <p:sldLayoutId id="2147484635" r:id="rId34"/>
    <p:sldLayoutId id="2147484636" r:id="rId35"/>
    <p:sldLayoutId id="2147484637" r:id="rId36"/>
    <p:sldLayoutId id="2147484638" r:id="rId37"/>
    <p:sldLayoutId id="2147484639" r:id="rId38"/>
    <p:sldLayoutId id="2147484640" r:id="rId39"/>
    <p:sldLayoutId id="2147484641" r:id="rId40"/>
    <p:sldLayoutId id="2147484642" r:id="rId41"/>
    <p:sldLayoutId id="2147484643" r:id="rId42"/>
    <p:sldLayoutId id="2147484644" r:id="rId43"/>
    <p:sldLayoutId id="2147484645" r:id="rId44"/>
    <p:sldLayoutId id="2147484646" r:id="rId45"/>
    <p:sldLayoutId id="2147484647" r:id="rId46"/>
    <p:sldLayoutId id="2147484648" r:id="rId47"/>
    <p:sldLayoutId id="2147484649" r:id="rId48"/>
    <p:sldLayoutId id="2147484650" r:id="rId49"/>
    <p:sldLayoutId id="2147484651" r:id="rId50"/>
    <p:sldLayoutId id="2147484652" r:id="rId51"/>
    <p:sldLayoutId id="2147484653" r:id="rId52"/>
    <p:sldLayoutId id="2147484654" r:id="rId53"/>
    <p:sldLayoutId id="2147484655" r:id="rId54"/>
    <p:sldLayoutId id="2147484656" r:id="rId55"/>
    <p:sldLayoutId id="2147484657" r:id="rId56"/>
    <p:sldLayoutId id="2147484658" r:id="rId57"/>
    <p:sldLayoutId id="2147484659" r:id="rId58"/>
    <p:sldLayoutId id="2147484660" r:id="rId59"/>
    <p:sldLayoutId id="2147484661" r:id="rId60"/>
    <p:sldLayoutId id="2147484662" r:id="rId61"/>
    <p:sldLayoutId id="2147484663" r:id="rId62"/>
    <p:sldLayoutId id="2147484664" r:id="rId63"/>
    <p:sldLayoutId id="2147484665" r:id="rId64"/>
    <p:sldLayoutId id="2147484666" r:id="rId65"/>
    <p:sldLayoutId id="2147484667" r:id="rId66"/>
    <p:sldLayoutId id="2147484668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3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3"/>
            <a:ext cx="1343872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3"/>
            <a:ext cx="1343872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1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641" rtl="0" eaLnBrk="1" latinLnBrk="0" hangingPunct="1">
        <a:spcBef>
          <a:spcPct val="0"/>
        </a:spcBef>
        <a:buNone/>
        <a:defRPr sz="27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65" indent="-215865" algn="l" defTabSz="575641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708" indent="-179888" algn="l" defTabSz="575641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55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007371" indent="-143910" algn="l" defTabSz="575641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190" indent="-143910" algn="l" defTabSz="575641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01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083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865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472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2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64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46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28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10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692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474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2562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5797" y="1357839"/>
            <a:ext cx="338726" cy="137399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8533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37113" y="548474"/>
            <a:ext cx="511213" cy="227608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=""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255797" y="1332012"/>
            <a:ext cx="422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круглые черви: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человеческая аскарида.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12F58D-7A19-4B68-943D-3063FA6B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02" y="1372422"/>
            <a:ext cx="1283873" cy="13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ОСОБЕННОСТЬ СТРОЕНИЯ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BA6FD-72C9-4CD2-90C3-F0BC3C8639F0}"/>
              </a:ext>
            </a:extLst>
          </p:cNvPr>
          <p:cNvSpPr txBox="1"/>
          <p:nvPr/>
        </p:nvSpPr>
        <p:spPr>
          <a:xfrm>
            <a:off x="96515" y="2590461"/>
            <a:ext cx="5591522" cy="541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Первичная полость тела (псевдоцель) 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полость тела, не имеющая собственной эпителиальной выстилки.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1B58FC-1B06-4144-9355-BCA3F715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64" y="604303"/>
            <a:ext cx="4419575" cy="20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5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ОСОБЕННОСТЬ СТРОЕНИЯ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BA6FD-72C9-4CD2-90C3-F0BC3C8639F0}"/>
              </a:ext>
            </a:extLst>
          </p:cNvPr>
          <p:cNvSpPr txBox="1"/>
          <p:nvPr/>
        </p:nvSpPr>
        <p:spPr>
          <a:xfrm>
            <a:off x="71413" y="539924"/>
            <a:ext cx="244827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У круглых червей первичная полость тела представляет собой пространство между мышцами и кишечником, заполненное жидкостью под давлением, выполняющей функцию </a:t>
            </a:r>
            <a:r>
              <a:rPr lang="ru-RU" sz="1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гидроскелета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В первичной полости расположены все внутренние органы.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C290FCA-A789-49D1-82CF-7249468E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26" y="626102"/>
            <a:ext cx="3109871" cy="22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79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>
                <a:solidFill>
                  <a:srgbClr val="FEFEFE"/>
                </a:solidFill>
                <a:latin typeface="Arial"/>
                <a:ea typeface="+mj-ea"/>
                <a:cs typeface="Arial"/>
              </a:rPr>
              <a:t>ОСОБЕННОСТЬ СТРОЕНИЯ </a:t>
            </a:r>
            <a:endParaRPr lang="ru-RU" sz="2200" b="1" kern="800" spc="-25" dirty="0">
              <a:solidFill>
                <a:srgbClr val="FEFEFE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BA6FD-72C9-4CD2-90C3-F0BC3C8639F0}"/>
              </a:ext>
            </a:extLst>
          </p:cNvPr>
          <p:cNvSpPr txBox="1"/>
          <p:nvPr/>
        </p:nvSpPr>
        <p:spPr>
          <a:xfrm>
            <a:off x="143421" y="1637829"/>
            <a:ext cx="5519514" cy="156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Функции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первичной полости тела: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поддержание формы тела;</a:t>
            </a:r>
            <a:b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мышечном движении (в комплексе с мышцами и жесткой кутикулой). Так как жидкость несжимаема, она хорошо передает давление;</a:t>
            </a:r>
            <a:b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 питательных веществ и продуктов обмена.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16770D-EAF6-4701-8FAA-CEF929EA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73" y="597349"/>
            <a:ext cx="2450690" cy="10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2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35868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 </a:t>
            </a:r>
            <a:r>
              <a:rPr lang="ru-RU" sz="16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ВНЕШНЕЕ СТРОЕНИЕ ЧЕЛОВЕЧЕСКОЙ АСКАРИДЫ</a:t>
            </a:r>
            <a:endParaRPr lang="ru-RU" sz="1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1B1820E-7002-449F-A92F-97E24ED6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85" y="573550"/>
            <a:ext cx="4696933" cy="25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4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ПИЩЕВАРИТЕЛЬНАЯ СИСТЕМА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295D49-AC5C-47E8-B0E2-1C050AEDF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9" t="3554" r="17747" b="4859"/>
          <a:stretch/>
        </p:blipFill>
        <p:spPr>
          <a:xfrm>
            <a:off x="2807718" y="569839"/>
            <a:ext cx="2855218" cy="2562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A597F2-2823-4F6F-8BA3-8B2526C1F57B}"/>
              </a:ext>
            </a:extLst>
          </p:cNvPr>
          <p:cNvSpPr txBox="1"/>
          <p:nvPr/>
        </p:nvSpPr>
        <p:spPr>
          <a:xfrm>
            <a:off x="71412" y="526564"/>
            <a:ext cx="28083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меет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три отдела кишечника: передний (пищевод), средний и задний. Поглощает пищу 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аскарида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ротовым отверстием. В основном средний отдел кишечника участвует в всасывании питательных веществ. Продукты обмена выходят через анальное отверстие, что говорит о наличии сквозного кишечника.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1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ВЫДЕЛИТЕЛЬНАЯ СИСТЕМА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5377B0-7883-452A-8D4E-5E6704F17F05}"/>
              </a:ext>
            </a:extLst>
          </p:cNvPr>
          <p:cNvSpPr txBox="1"/>
          <p:nvPr/>
        </p:nvSpPr>
        <p:spPr>
          <a:xfrm>
            <a:off x="71413" y="1509910"/>
            <a:ext cx="5616029" cy="1694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1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боковых слепо замкнутых канала, сливающиеся под глоткой в один проток, открывающийся на брюшной стороне тела выделительным отверстием. Конечные продукты жизнедеятельности накапливаются в полостной жидкости, а из нее поступают в выделительные каналы. Пламенных клеток с ресничками нет. Кроме того, аммиак может высвобождаться из тела нематод путем диффузии через стенку тела.</a:t>
            </a:r>
            <a:endParaRPr lang="ru-RU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471586-A65E-492F-964D-682B31BD7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17" y="611434"/>
            <a:ext cx="3456385" cy="8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6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35868"/>
            <a:ext cx="568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НЕРВНАЯ СИСТЕМА  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7A4289F-98F3-4D62-BC5D-46BE1C2D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3" y="586580"/>
            <a:ext cx="5112568" cy="1033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9377EF-7D9E-4F89-A488-3FB694AC93F5}"/>
              </a:ext>
            </a:extLst>
          </p:cNvPr>
          <p:cNvSpPr txBox="1"/>
          <p:nvPr/>
        </p:nvSpPr>
        <p:spPr>
          <a:xfrm>
            <a:off x="71413" y="1908076"/>
            <a:ext cx="5591522" cy="123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11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00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Нервная </a:t>
            </a:r>
            <a:r>
              <a:rPr lang="ru-RU" sz="14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система: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кольцевой окологлоточный ганглий, два продольных нервных ствола — спинной и брюшной, проходящие в валиках эктодермы и соединенные между собой полукольцевыми нервными перемычками. Кроме того, имеются нервные волокна, идущие вдоль тела.  </a:t>
            </a:r>
            <a:endParaRPr lang="ru-RU" sz="105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5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ПОЛОВАЯ СИСТЕМА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5FE83B-5DB6-441C-A080-51F3D774C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7" t="21108" r="8330" b="3365"/>
          <a:stretch/>
        </p:blipFill>
        <p:spPr>
          <a:xfrm>
            <a:off x="2317457" y="602295"/>
            <a:ext cx="3312368" cy="2447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902BEB-6E54-4D81-B215-CD68880625A2}"/>
              </a:ext>
            </a:extLst>
          </p:cNvPr>
          <p:cNvSpPr txBox="1"/>
          <p:nvPr/>
        </p:nvSpPr>
        <p:spPr>
          <a:xfrm>
            <a:off x="129625" y="539924"/>
            <a:ext cx="2187832" cy="258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</a:t>
            </a:r>
            <a:r>
              <a:rPr kumimoji="0" lang="ru-RU" sz="140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аздельнополые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57589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Выражен половой диморфизм: отличие самки от самца.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♂: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непарный нитевидный семенник и семяпровод, впадающий в кишку перед самым анальным отверстием. </a:t>
            </a:r>
          </a:p>
        </p:txBody>
      </p:sp>
    </p:spTree>
    <p:extLst>
      <p:ext uri="{BB962C8B-B14F-4D97-AF65-F5344CB8AC3E}">
        <p14:creationId xmlns:p14="http://schemas.microsoft.com/office/powerpoint/2010/main" val="100906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САМКА ЧЕЛОВЕЧЕСКОЙ АСКАРИДЫ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EA0B371-4ED0-44A9-AD81-EC4201A10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29" y="611932"/>
            <a:ext cx="5400600" cy="1669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D60F41-05BB-4EFA-B000-C5BEBC042A56}"/>
              </a:ext>
            </a:extLst>
          </p:cNvPr>
          <p:cNvSpPr txBox="1"/>
          <p:nvPr/>
        </p:nvSpPr>
        <p:spPr>
          <a:xfrm>
            <a:off x="96515" y="2412132"/>
            <a:ext cx="55664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♀: парные яичники, яйцеводы, матка и половое отверстие на брюшной стороне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Половозрелая 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самка откладывает до 200 000 яиц в сутки.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4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РАЗВИТИЕ ЧЕЛОВЕЧЕСКОЙ АСКАРИДЫ 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9" name="Жизненный цикло человеческой аскариды [1EFlsTKQxjY]">
            <a:hlinkClick r:id="" action="ppaction://media"/>
            <a:extLst>
              <a:ext uri="{FF2B5EF4-FFF2-40B4-BE49-F238E27FC236}">
                <a16:creationId xmlns="" xmlns:a16="http://schemas.microsoft.com/office/drawing/2014/main" id="{413EBF25-7210-496A-9B33-2CC949E40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25" y="562979"/>
            <a:ext cx="3312367" cy="25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800" dirty="0"/>
              <a:t>Проверьте свои знания!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2F8724-ADAF-4BB3-BA87-8052D53D25E0}"/>
              </a:ext>
            </a:extLst>
          </p:cNvPr>
          <p:cNvSpPr txBox="1"/>
          <p:nvPr/>
        </p:nvSpPr>
        <p:spPr>
          <a:xfrm>
            <a:off x="71413" y="611932"/>
            <a:ext cx="561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Составьте парные ответы из следующих понятий:</a:t>
            </a:r>
          </a:p>
          <a:p>
            <a:pPr algn="l"/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личинка;                1) пузырчатая заразная 					стадия ленточных червей;</a:t>
            </a:r>
          </a:p>
          <a:p>
            <a:pPr algn="l"/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основной хозяин;  2) стадии сосальщиков, 					устойчивая к условиям;</a:t>
            </a:r>
          </a:p>
          <a:p>
            <a:pPr algn="l"/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циста;                    3) неполовозрелая стадия 					животных;</a:t>
            </a:r>
          </a:p>
          <a:p>
            <a:pPr algn="l"/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финна;                    4) организм, в котором 					развивается паразит.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0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РАЗВИТИЕ ЧЕЛОВЕЧЕСКОЙ АСКАРИДЫ 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AEAEF3-E3E8-4A89-B6A2-D2F47943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"/>
          <a:stretch/>
        </p:blipFill>
        <p:spPr>
          <a:xfrm>
            <a:off x="2735709" y="576065"/>
            <a:ext cx="2868909" cy="2556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F1E4D7-9AB7-42A5-9EAB-A4EE736E4B4F}"/>
              </a:ext>
            </a:extLst>
          </p:cNvPr>
          <p:cNvSpPr txBox="1"/>
          <p:nvPr/>
        </p:nvSpPr>
        <p:spPr>
          <a:xfrm>
            <a:off x="154831" y="611932"/>
            <a:ext cx="2436861" cy="25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Продолжительность жизни взрослых аскарид - около 1 года.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Яйца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личинки развиваются в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присутствии кислорода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взрослая форма — строгий анаэроб. 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5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35868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ВРЕД  АСКАРИДЫ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C6951C-98B1-48AF-8BCD-B03DC85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05" y="585768"/>
            <a:ext cx="2412395" cy="1564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2774FC-0663-41CA-8584-44F612A7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30" y="572686"/>
            <a:ext cx="2920393" cy="1564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1C6AA2-95F2-4A0B-ABFC-0A615C507DEA}"/>
              </a:ext>
            </a:extLst>
          </p:cNvPr>
          <p:cNvSpPr txBox="1"/>
          <p:nvPr/>
        </p:nvSpPr>
        <p:spPr>
          <a:xfrm>
            <a:off x="96515" y="2124100"/>
            <a:ext cx="55915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наблюдается аллергические реакции, сухой кашель, потеря аппетита, упадок сил. Человек, зараженный аскаридой, худеет, бледнеет и ощущает боли в животе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2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ПУТИ ЗАРАЖЕНИЯ АСКАРИДАМИ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AB3CAF-F25A-4386-A0DB-378469A4E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86" b="4399"/>
          <a:stretch/>
        </p:blipFill>
        <p:spPr>
          <a:xfrm>
            <a:off x="119848" y="611334"/>
            <a:ext cx="5543087" cy="24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8F7483-0BCB-4D66-B9E0-FB41637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8" y="132269"/>
            <a:ext cx="5575593" cy="386260"/>
          </a:xfrm>
        </p:spPr>
        <p:txBody>
          <a:bodyPr>
            <a:normAutofit/>
          </a:bodyPr>
          <a:lstStyle/>
          <a:p>
            <a:r>
              <a:rPr lang="ru-RU" dirty="0"/>
              <a:t>ТЕРМИНОЛОГИЯ ЗАБОЛЕВАНИЙ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92D1018D-EA39-4073-9B5D-8918807B7573}"/>
              </a:ext>
            </a:extLst>
          </p:cNvPr>
          <p:cNvSpPr/>
          <p:nvPr/>
        </p:nvSpPr>
        <p:spPr>
          <a:xfrm>
            <a:off x="91928" y="623818"/>
            <a:ext cx="2630812" cy="241670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3063635-3129-4837-BFC1-98774A087224}"/>
              </a:ext>
            </a:extLst>
          </p:cNvPr>
          <p:cNvSpPr/>
          <p:nvPr/>
        </p:nvSpPr>
        <p:spPr>
          <a:xfrm>
            <a:off x="2807717" y="611932"/>
            <a:ext cx="432048" cy="3862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B882FD-B91C-4404-9CA4-D39B12BD89C0}"/>
              </a:ext>
            </a:extLst>
          </p:cNvPr>
          <p:cNvSpPr txBox="1"/>
          <p:nvPr/>
        </p:nvSpPr>
        <p:spPr>
          <a:xfrm>
            <a:off x="3311772" y="539924"/>
            <a:ext cx="24476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ГЕЛЬМИНТОЗ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-заболевания, вызванные паразитическими червями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2A6F7560-DEBA-490E-8619-BC77B626DDE2}"/>
              </a:ext>
            </a:extLst>
          </p:cNvPr>
          <p:cNvSpPr/>
          <p:nvPr/>
        </p:nvSpPr>
        <p:spPr>
          <a:xfrm>
            <a:off x="935509" y="755948"/>
            <a:ext cx="1296144" cy="115212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E5417497-D41F-456C-AF73-2E70931DAFBA}"/>
              </a:ext>
            </a:extLst>
          </p:cNvPr>
          <p:cNvSpPr/>
          <p:nvPr/>
        </p:nvSpPr>
        <p:spPr>
          <a:xfrm>
            <a:off x="2807717" y="1504888"/>
            <a:ext cx="504056" cy="47519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02F0FB-DC25-4937-9C2D-1392F40CB431}"/>
              </a:ext>
            </a:extLst>
          </p:cNvPr>
          <p:cNvSpPr txBox="1"/>
          <p:nvPr/>
        </p:nvSpPr>
        <p:spPr>
          <a:xfrm>
            <a:off x="3311771" y="1294264"/>
            <a:ext cx="23042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НЕМАТОДОЗ-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болезни человека, животных и растений, вызываемые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круглыми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червями.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6AD6D8B6-A171-42E6-B782-8AAF813FE9E4}"/>
              </a:ext>
            </a:extLst>
          </p:cNvPr>
          <p:cNvSpPr/>
          <p:nvPr/>
        </p:nvSpPr>
        <p:spPr>
          <a:xfrm>
            <a:off x="1511573" y="971972"/>
            <a:ext cx="432048" cy="4031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4DA9E279-2D13-4D66-AB6D-BAE36A62C1E5}"/>
              </a:ext>
            </a:extLst>
          </p:cNvPr>
          <p:cNvSpPr/>
          <p:nvPr/>
        </p:nvSpPr>
        <p:spPr>
          <a:xfrm>
            <a:off x="2807717" y="2513000"/>
            <a:ext cx="504056" cy="4751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1C93F0-9934-4EF7-81B8-48122B941898}"/>
              </a:ext>
            </a:extLst>
          </p:cNvPr>
          <p:cNvSpPr txBox="1"/>
          <p:nvPr/>
        </p:nvSpPr>
        <p:spPr>
          <a:xfrm>
            <a:off x="3311772" y="2412132"/>
            <a:ext cx="23557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АСКАРИДОЗ-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аболевание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вызванное человеческой аскаридой.</a:t>
            </a:r>
          </a:p>
        </p:txBody>
      </p:sp>
    </p:spTree>
    <p:extLst>
      <p:ext uri="{BB962C8B-B14F-4D97-AF65-F5344CB8AC3E}">
        <p14:creationId xmlns:p14="http://schemas.microsoft.com/office/powerpoint/2010/main" val="53792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78259"/>
            <a:ext cx="568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ПРОФИЛАКТИКА АСКАРИДОЗА  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AD23C3-2441-42B0-9C0A-60E387962433}"/>
              </a:ext>
            </a:extLst>
          </p:cNvPr>
          <p:cNvSpPr txBox="1"/>
          <p:nvPr/>
        </p:nvSpPr>
        <p:spPr>
          <a:xfrm>
            <a:off x="71413" y="577667"/>
            <a:ext cx="27602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smtClean="0">
                <a:solidFill>
                  <a:srgbClr val="002060"/>
                </a:solidFill>
                <a:effectLst/>
                <a:latin typeface="Roboto"/>
              </a:rPr>
              <a:t>   Регулярное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Roboto"/>
              </a:rPr>
              <a:t>мытье рук после прогулки, посещения туалета, перед едой, а также должная санитарная обработка продуктов,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Roboto"/>
              </a:rPr>
              <a:t>попадаемых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Roboto"/>
              </a:rPr>
              <a:t> на стол, способны в значительной мере обезопасить организм от заражения аскаридами.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A9A0DD-E26A-4C28-83BE-1E58BEB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18" y="934858"/>
            <a:ext cx="2760242" cy="18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ПРОИСХОЖДЕНИЕ КРУГЛЫХ ЧЕРВЕЙ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B70FF0-1878-451A-91F3-39AECF502FD0}"/>
              </a:ext>
            </a:extLst>
          </p:cNvPr>
          <p:cNvSpPr txBox="1"/>
          <p:nvPr/>
        </p:nvSpPr>
        <p:spPr>
          <a:xfrm>
            <a:off x="96515" y="1819225"/>
            <a:ext cx="5566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Круглые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черви отличаются от плоских наличием полости тела, и более сложным строением заднего кишечника и анального отверстия. По мнению ученых, в процессе исторического развития у древних плоских червей появились полость тела, анальное отверстие, и они дали начало происхождению круглых червей.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564B138-92A0-499A-8534-85D492964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" t="18886" r="4995" b="47777"/>
          <a:stretch/>
        </p:blipFill>
        <p:spPr>
          <a:xfrm>
            <a:off x="647477" y="591929"/>
            <a:ext cx="4418263" cy="12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5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0799"/>
            <a:ext cx="568803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ОБОБЩЕНИЕ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932CDE-3EC4-432C-9B9A-C3F94D7D77B9}"/>
              </a:ext>
            </a:extLst>
          </p:cNvPr>
          <p:cNvSpPr txBox="1"/>
          <p:nvPr/>
        </p:nvSpPr>
        <p:spPr>
          <a:xfrm>
            <a:off x="71413" y="539924"/>
            <a:ext cx="56166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Человеческая аскарида: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первичную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полость-псевдоцель;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хорошо развиты защитные покровы;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упрощение строения систем органов;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обладает высокой плодовитостью;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раздельнополые;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изненный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цикл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промежуточного хозяина.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0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6321" y="51293"/>
            <a:ext cx="4229249" cy="446812"/>
          </a:xfrm>
          <a:prstGeom prst="rect">
            <a:avLst/>
          </a:prstGeom>
        </p:spPr>
        <p:txBody>
          <a:bodyPr vert="horz" wrap="square" lIns="0" tIns="16476" rIns="0" bIns="0" rtlCol="0" anchor="ctr">
            <a:spAutoFit/>
          </a:bodyPr>
          <a:lstStyle/>
          <a:p>
            <a:pPr marL="12673">
              <a:spcBef>
                <a:spcPts val="130"/>
              </a:spcBef>
            </a:pPr>
            <a:r>
              <a:rPr lang="ru-RU" sz="2795" dirty="0" smtClean="0"/>
              <a:t>ЗАДАНИЕ</a:t>
            </a:r>
            <a:endParaRPr sz="2795" dirty="0"/>
          </a:p>
        </p:txBody>
      </p:sp>
      <p:sp>
        <p:nvSpPr>
          <p:cNvPr id="5" name="Chevron 15">
            <a:extLst>
              <a:ext uri="{FF2B5EF4-FFF2-40B4-BE49-F238E27FC236}">
                <a16:creationId xmlns=""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096913" y="685485"/>
            <a:ext cx="1415536" cy="827937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6077" y="901153"/>
            <a:ext cx="463725" cy="463667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=""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421" y="685485"/>
            <a:ext cx="1597229" cy="827937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=""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0096" y="901153"/>
            <a:ext cx="555621" cy="421808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=""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596" y="685485"/>
            <a:ext cx="1415536" cy="827937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3832" y="1620045"/>
            <a:ext cx="2322532" cy="1075532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(стр.40)</a:t>
            </a:r>
            <a:r>
              <a:rPr lang="en-US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59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=""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3039" y="829265"/>
            <a:ext cx="523664" cy="539089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=""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247004" y="685487"/>
            <a:ext cx="1535168" cy="82793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55907" y="1620045"/>
            <a:ext cx="1673592" cy="829590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§10 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38- 40)</a:t>
            </a:r>
            <a:r>
              <a:rPr lang="ru-RU" sz="151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=""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321" y="973042"/>
            <a:ext cx="607995" cy="270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4C51EF-6BAF-49DD-8CA2-5246078D2945}"/>
              </a:ext>
            </a:extLst>
          </p:cNvPr>
          <p:cNvSpPr txBox="1"/>
          <p:nvPr/>
        </p:nvSpPr>
        <p:spPr>
          <a:xfrm>
            <a:off x="3841458" y="1620044"/>
            <a:ext cx="1841942" cy="82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46"/>
            <a:r>
              <a:rPr lang="ru-RU" sz="159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Нарисовать рисунки</a:t>
            </a:r>
          </a:p>
          <a:p>
            <a:pPr algn="ctr" defTabSz="912846"/>
            <a:r>
              <a:rPr lang="ru-RU" sz="159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№ 21, 22 .</a:t>
            </a: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800" dirty="0"/>
              <a:t>Проверьте свои знания!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2F8724-ADAF-4BB3-BA87-8052D53D25E0}"/>
              </a:ext>
            </a:extLst>
          </p:cNvPr>
          <p:cNvSpPr txBox="1"/>
          <p:nvPr/>
        </p:nvSpPr>
        <p:spPr>
          <a:xfrm>
            <a:off x="143421" y="611932"/>
            <a:ext cx="55446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7"/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личинка;  		</a:t>
            </a:r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неполовозрелая </a:t>
            </a:r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стадия</a:t>
            </a:r>
          </a:p>
          <a:p>
            <a:pPr algn="l"/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животных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хозяин;   </a:t>
            </a:r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организм, в котором </a:t>
            </a:r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</a:t>
            </a:r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развивается 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паразит; </a:t>
            </a:r>
          </a:p>
          <a:p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циста; 			</a:t>
            </a:r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стадии сосальщиков, 					    устойчивая к условиям;</a:t>
            </a:r>
          </a:p>
          <a:p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финна; 			</a:t>
            </a:r>
            <a:r>
              <a:rPr lang="ru-RU" sz="18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пузырчатая заразная </a:t>
            </a:r>
            <a:endParaRPr lang="ru-RU" sz="1800" b="0" i="0" u="none" strike="noStrike" baseline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ru-RU" sz="18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стадия </a:t>
            </a:r>
            <a:r>
              <a:rPr lang="ru-RU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ленточных червей;</a:t>
            </a:r>
          </a:p>
          <a:p>
            <a:pPr algn="l"/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9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C86782-CE2D-45AA-A2AD-AB121C5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724040" cy="386260"/>
          </a:xfrm>
        </p:spPr>
        <p:txBody>
          <a:bodyPr>
            <a:normAutofit/>
          </a:bodyPr>
          <a:lstStyle/>
          <a:p>
            <a:r>
              <a:rPr lang="ru-RU" sz="2000" dirty="0"/>
              <a:t>РАЗВИТИЕ ПЕЧЕНОЧНОГО СОСАЛЬЩИКА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C26B8C-565C-4302-AABC-F44C1387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" t="14313" r="1239" b="1163"/>
          <a:stretch/>
        </p:blipFill>
        <p:spPr>
          <a:xfrm>
            <a:off x="545145" y="654984"/>
            <a:ext cx="4669159" cy="24238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0EAED61-A04C-45B9-BE78-ADAB3CF02735}"/>
              </a:ext>
            </a:extLst>
          </p:cNvPr>
          <p:cNvSpPr/>
          <p:nvPr/>
        </p:nvSpPr>
        <p:spPr>
          <a:xfrm>
            <a:off x="3815829" y="2815224"/>
            <a:ext cx="1398475" cy="2636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7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81049"/>
            <a:ext cx="5164407" cy="385976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СЕГОДНЯ НА УРОКЕ </a:t>
            </a:r>
            <a:endParaRPr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07517" y="1043930"/>
            <a:ext cx="4752528" cy="93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Среда обитания и внешнее строение человеческой аскариды</a:t>
            </a:r>
            <a:endParaRPr lang="en-US" sz="1800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5629" y="1620044"/>
            <a:ext cx="3744416" cy="93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Пищеварительная,</a:t>
            </a:r>
          </a:p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выделительная и нервная системы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719485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655589" y="1908076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70624" y="249106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04356" y="2474848"/>
            <a:ext cx="241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Размножение и развитие  </a:t>
            </a:r>
            <a:r>
              <a:rPr lang="ru-RU" sz="1800" kern="0" noProof="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4E905C-7ACF-4C9F-9602-D8DEBBB4DF61}"/>
              </a:ext>
            </a:extLst>
          </p:cNvPr>
          <p:cNvSpPr txBox="1"/>
          <p:nvPr/>
        </p:nvSpPr>
        <p:spPr>
          <a:xfrm>
            <a:off x="648072" y="674648"/>
            <a:ext cx="50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Особенности типа круглые черви</a:t>
            </a: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6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11576"/>
            <a:ext cx="5688037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kumimoji="0" lang="ru-RU" sz="20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КЛАССИФИКАЦИЯ ТИПА КРУГЛЫЕ ЧЕРВИ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3CC155-6DA5-49E6-BCC9-7A34F911CBA4}"/>
              </a:ext>
            </a:extLst>
          </p:cNvPr>
          <p:cNvSpPr txBox="1"/>
          <p:nvPr/>
        </p:nvSpPr>
        <p:spPr>
          <a:xfrm>
            <a:off x="71413" y="467916"/>
            <a:ext cx="3600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Впервые группа была определена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Карлом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Асмундом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Рудольфи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(1771-1832)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1808 году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под именем 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Nematoidea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др.-греч.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νῆμ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α, </a:t>
            </a:r>
            <a:r>
              <a:rPr lang="ru-RU" sz="16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gen.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νήμ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ατος — «нить» и εἶδoς — «вид»).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емецкий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естествоиспытатель, зоолог и ботаник, иностранный член-корреспондент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Петербургской академии наук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Один из основоположников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гельминтологии.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3550FD-36A4-4CA5-B14E-F79CD9E91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13" y="576064"/>
            <a:ext cx="1960783" cy="25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0799"/>
            <a:ext cx="568803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ТИП КРУГЛЫЕ ЧЕРВИ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0C33DC-598E-4DDD-9FA3-997D8755B0A2}"/>
              </a:ext>
            </a:extLst>
          </p:cNvPr>
          <p:cNvSpPr txBox="1"/>
          <p:nvPr/>
        </p:nvSpPr>
        <p:spPr>
          <a:xfrm>
            <a:off x="71413" y="521921"/>
            <a:ext cx="5544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Нематоды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или 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круглые черви</a:t>
            </a:r>
            <a:r>
              <a:rPr lang="ru-RU" sz="1400" b="1" i="0" baseline="30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лат.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Nematoda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 — тип 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</a:rPr>
              <a:t>первичноротых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из группы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линяющих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В настоящее время описано более 24 тыс. видов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паразитических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 свободноживущих нематод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0EE461-B894-4BCF-96E5-D40902613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" t="16392" r="1390" b="45827"/>
          <a:stretch/>
        </p:blipFill>
        <p:spPr>
          <a:xfrm>
            <a:off x="143421" y="1513702"/>
            <a:ext cx="5472608" cy="16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0799"/>
            <a:ext cx="568803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ТИП КРУГЛЫЕ ЧЕРВИ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0C33DC-598E-4DDD-9FA3-997D8755B0A2}"/>
              </a:ext>
            </a:extLst>
          </p:cNvPr>
          <p:cNvSpPr txBox="1"/>
          <p:nvPr/>
        </p:nvSpPr>
        <p:spPr>
          <a:xfrm>
            <a:off x="71413" y="593929"/>
            <a:ext cx="5544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Однако, оценки реального разнообразия, основывающиеся на темпах описания новых видов (в особенности специализированных паразитов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насекомых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), предполагают существование около миллиона видов.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0EE461-B894-4BCF-96E5-D40902613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67" b="5552"/>
          <a:stretch/>
        </p:blipFill>
        <p:spPr>
          <a:xfrm>
            <a:off x="104539" y="1561867"/>
            <a:ext cx="5550371" cy="157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6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0" y="102553"/>
            <a:ext cx="5607351" cy="368691"/>
          </a:xfrm>
        </p:spPr>
        <p:txBody>
          <a:bodyPr/>
          <a:lstStyle/>
          <a:p>
            <a:pPr algn="ctr"/>
            <a:r>
              <a:rPr lang="ru-RU" sz="2396" dirty="0"/>
              <a:t>ОБЩАЯ ХАРАКТЕРИСТИКА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99FB70-8946-4D88-B5FA-A4CC2E8FB1CC}"/>
              </a:ext>
            </a:extLst>
          </p:cNvPr>
          <p:cNvSpPr txBox="1"/>
          <p:nvPr/>
        </p:nvSpPr>
        <p:spPr>
          <a:xfrm>
            <a:off x="71413" y="528654"/>
            <a:ext cx="3301865" cy="1019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Билатеральная симметрия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Трехслойные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Есть первичная полость тела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BFF9F8B-341E-48A3-B38D-B1913DA8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65" y="563725"/>
            <a:ext cx="2443636" cy="25738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DBA27A8-60BF-47CF-AADA-71B0AC421CB2}"/>
              </a:ext>
            </a:extLst>
          </p:cNvPr>
          <p:cNvSpPr txBox="1"/>
          <p:nvPr/>
        </p:nvSpPr>
        <p:spPr>
          <a:xfrm>
            <a:off x="143421" y="1544407"/>
            <a:ext cx="3888432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Тело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тонкое (обычно диаметром несколько мм), цилиндрическое, нечленистое, вытянутое в длину и заостренное на концах. На поперечном срезе оно круглое, что дало название типу.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8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154670</TotalTime>
  <Words>833</Words>
  <Application>Microsoft Office PowerPoint</Application>
  <PresentationFormat>Произвольный</PresentationFormat>
  <Paragraphs>141</Paragraphs>
  <Slides>27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Arial</vt:lpstr>
      <vt:lpstr>Arial</vt:lpstr>
      <vt:lpstr>Arial Black</vt:lpstr>
      <vt:lpstr>Calibri</vt:lpstr>
      <vt:lpstr>georgia</vt:lpstr>
      <vt:lpstr>Open Sans</vt:lpstr>
      <vt:lpstr>Open Sans Light</vt:lpstr>
      <vt:lpstr>Roboto</vt:lpstr>
      <vt:lpstr>Times New Roman</vt:lpstr>
      <vt:lpstr>Wingdings</vt:lpstr>
      <vt:lpstr>1_Office Theme</vt:lpstr>
      <vt:lpstr>2_Office Theme</vt:lpstr>
      <vt:lpstr>Тема Office</vt:lpstr>
      <vt:lpstr>4_Office Theme</vt:lpstr>
      <vt:lpstr>5_Office Theme</vt:lpstr>
      <vt:lpstr>1_Тема Office</vt:lpstr>
      <vt:lpstr>Презентация PowerPoint</vt:lpstr>
      <vt:lpstr>Проверьте свои знания!</vt:lpstr>
      <vt:lpstr>Проверьте свои знания!</vt:lpstr>
      <vt:lpstr>РАЗВИТИЕ ПЕЧЕНОЧНОГО СОСАЛЬЩИКА</vt:lpstr>
      <vt:lpstr>СЕГОДНЯ НА УРОКЕ </vt:lpstr>
      <vt:lpstr>КЛАССИФИКАЦИЯ ТИПА КРУГЛЫЕ ЧЕРВИ</vt:lpstr>
      <vt:lpstr>ТИП КРУГЛЫЕ ЧЕРВИ</vt:lpstr>
      <vt:lpstr>ТИП КРУГЛЫЕ ЧЕРВИ</vt:lpstr>
      <vt:lpstr>ОБЩАЯ ХАРАКТЕРИСТИКА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ТЕРМИНОЛОГИЯ ЗАБОЛЕВАНИЙ</vt:lpstr>
      <vt:lpstr>Презентация PowerPoint</vt:lpstr>
      <vt:lpstr>Презентация PowerPoint</vt:lpstr>
      <vt:lpstr>ОБОБЩЕНИЕ</vt:lpstr>
      <vt:lpstr>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ТСБ-1</cp:lastModifiedBy>
  <cp:revision>1810</cp:revision>
  <dcterms:created xsi:type="dcterms:W3CDTF">2014-10-08T23:03:32Z</dcterms:created>
  <dcterms:modified xsi:type="dcterms:W3CDTF">2020-10-13T06:45:59Z</dcterms:modified>
</cp:coreProperties>
</file>