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3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4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513" r:id="rId3"/>
    <p:sldMasterId id="2147484594" r:id="rId4"/>
    <p:sldMasterId id="2147484601" r:id="rId5"/>
  </p:sldMasterIdLst>
  <p:notesMasterIdLst>
    <p:notesMasterId r:id="rId40"/>
  </p:notesMasterIdLst>
  <p:sldIdLst>
    <p:sldId id="1414" r:id="rId6"/>
    <p:sldId id="1752" r:id="rId7"/>
    <p:sldId id="1754" r:id="rId8"/>
    <p:sldId id="1753" r:id="rId9"/>
    <p:sldId id="1755" r:id="rId10"/>
    <p:sldId id="1639" r:id="rId11"/>
    <p:sldId id="1468" r:id="rId12"/>
    <p:sldId id="1737" r:id="rId13"/>
    <p:sldId id="1653" r:id="rId14"/>
    <p:sldId id="1758" r:id="rId15"/>
    <p:sldId id="1769" r:id="rId16"/>
    <p:sldId id="1757" r:id="rId17"/>
    <p:sldId id="1739" r:id="rId18"/>
    <p:sldId id="1756" r:id="rId19"/>
    <p:sldId id="1759" r:id="rId20"/>
    <p:sldId id="1760" r:id="rId21"/>
    <p:sldId id="1504" r:id="rId22"/>
    <p:sldId id="1761" r:id="rId23"/>
    <p:sldId id="1768" r:id="rId24"/>
    <p:sldId id="1744" r:id="rId25"/>
    <p:sldId id="1770" r:id="rId26"/>
    <p:sldId id="1745" r:id="rId27"/>
    <p:sldId id="1762" r:id="rId28"/>
    <p:sldId id="1771" r:id="rId29"/>
    <p:sldId id="1764" r:id="rId30"/>
    <p:sldId id="1763" r:id="rId31"/>
    <p:sldId id="1773" r:id="rId32"/>
    <p:sldId id="1418" r:id="rId33"/>
    <p:sldId id="1774" r:id="rId34"/>
    <p:sldId id="1765" r:id="rId35"/>
    <p:sldId id="1772" r:id="rId36"/>
    <p:sldId id="1776" r:id="rId37"/>
    <p:sldId id="1775" r:id="rId38"/>
    <p:sldId id="354" r:id="rId39"/>
  </p:sldIdLst>
  <p:sldSz cx="5759450" cy="3240088"/>
  <p:notesSz cx="6858000" cy="9144000"/>
  <p:custDataLst>
    <p:tags r:id="rId41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52"/>
            <p14:sldId id="1754"/>
            <p14:sldId id="1753"/>
            <p14:sldId id="1755"/>
            <p14:sldId id="1639"/>
            <p14:sldId id="1468"/>
            <p14:sldId id="1737"/>
            <p14:sldId id="1653"/>
            <p14:sldId id="1758"/>
            <p14:sldId id="1769"/>
            <p14:sldId id="1757"/>
            <p14:sldId id="1739"/>
            <p14:sldId id="1756"/>
            <p14:sldId id="1759"/>
            <p14:sldId id="1760"/>
            <p14:sldId id="1504"/>
            <p14:sldId id="1761"/>
            <p14:sldId id="1768"/>
            <p14:sldId id="1744"/>
            <p14:sldId id="1770"/>
            <p14:sldId id="1745"/>
            <p14:sldId id="1762"/>
            <p14:sldId id="1771"/>
            <p14:sldId id="1764"/>
            <p14:sldId id="1763"/>
            <p14:sldId id="1773"/>
            <p14:sldId id="1418"/>
            <p14:sldId id="1774"/>
            <p14:sldId id="1765"/>
            <p14:sldId id="1772"/>
            <p14:sldId id="1776"/>
            <p14:sldId id="1775"/>
            <p14:sldId id="35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  <p:cmAuthor id="2" name="Acer" initials="A" lastIdx="4" clrIdx="1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0C0C0"/>
    <a:srgbClr val="FFFFFF"/>
    <a:srgbClr val="DDDDDD"/>
    <a:srgbClr val="B2B2B2"/>
    <a:srgbClr val="808080"/>
    <a:srgbClr val="5F5F5F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88029" autoAdjust="0"/>
  </p:normalViewPr>
  <p:slideViewPr>
    <p:cSldViewPr snapToObjects="1">
      <p:cViewPr varScale="1">
        <p:scale>
          <a:sx n="131" d="100"/>
          <a:sy n="131" d="100"/>
        </p:scale>
        <p:origin x="1038" y="10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ommentAuthors" Target="commentAuthor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243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520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142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910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494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23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019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10/10/2020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1959" y="1004427"/>
            <a:ext cx="4895533" cy="315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3918" y="1814449"/>
            <a:ext cx="4031615" cy="2151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6477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39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5837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7973" y="745221"/>
            <a:ext cx="2505361" cy="2151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1"/>
            <a:ext cx="2505361" cy="2151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1294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75" y="71060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4561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1700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70"/>
            <a:ext cx="4895534" cy="407306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5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5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5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90"/>
            <a:ext cx="1572330" cy="453013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599"/>
            </a:lvl1pPr>
            <a:lvl2pPr marL="71946" indent="-71946">
              <a:buFont typeface="Arial" panose="020B0604020202020204" pitchFamily="34" charset="0"/>
              <a:buChar char="•"/>
              <a:defRPr sz="599"/>
            </a:lvl2pPr>
            <a:lvl3pPr marL="143894" indent="-71946">
              <a:defRPr sz="599"/>
            </a:lvl3pPr>
            <a:lvl4pPr marL="251815" indent="-107920">
              <a:defRPr sz="599"/>
            </a:lvl4pPr>
            <a:lvl5pPr marL="359735" indent="-107920">
              <a:defRPr sz="5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1" y="2353090"/>
            <a:ext cx="1572330" cy="453013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599"/>
            </a:lvl1pPr>
            <a:lvl2pPr marL="71946" indent="-71946">
              <a:buFont typeface="Arial" panose="020B0604020202020204" pitchFamily="34" charset="0"/>
              <a:buChar char="•"/>
              <a:defRPr sz="599"/>
            </a:lvl2pPr>
            <a:lvl3pPr marL="143894" indent="-71946">
              <a:defRPr sz="599"/>
            </a:lvl3pPr>
            <a:lvl4pPr marL="251815" indent="-107920">
              <a:defRPr sz="599"/>
            </a:lvl4pPr>
            <a:lvl5pPr marL="359735" indent="-107920">
              <a:defRPr sz="5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0"/>
            <a:ext cx="1572330" cy="453013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599"/>
            </a:lvl1pPr>
            <a:lvl2pPr marL="71946" indent="-71946">
              <a:buFont typeface="Arial" panose="020B0604020202020204" pitchFamily="34" charset="0"/>
              <a:buChar char="•"/>
              <a:defRPr sz="599"/>
            </a:lvl2pPr>
            <a:lvl3pPr marL="143894" indent="-71946">
              <a:defRPr sz="599"/>
            </a:lvl3pPr>
            <a:lvl4pPr marL="251815" indent="-107920">
              <a:defRPr sz="599"/>
            </a:lvl4pPr>
            <a:lvl5pPr marL="359735" indent="-107920">
              <a:defRPr sz="5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5"/>
            <a:ext cx="4895534" cy="192005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071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70759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4008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1824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8580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996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922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019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22940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405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9042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8249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29" indent="-11696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9123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32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355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8171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9424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1377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3995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2059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5652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451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50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3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25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1620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3978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9897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9577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9479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7643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8968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985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3131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4914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44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6004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496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296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00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4474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71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987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6994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8414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7601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7920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98723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0519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0678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9013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79471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1935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2910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60440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3716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4325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5875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7801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6264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527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8753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85194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76033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834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959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2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4667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0676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78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2.xml"/></Relationships>
</file>

<file path=ppt/slideMasters/_rels/slideMaster5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60.xml"/><Relationship Id="rId21" Type="http://schemas.openxmlformats.org/officeDocument/2006/relationships/slideLayout" Target="../slideLayouts/slideLayout155.xml"/><Relationship Id="rId42" Type="http://schemas.openxmlformats.org/officeDocument/2006/relationships/slideLayout" Target="../slideLayouts/slideLayout176.xml"/><Relationship Id="rId47" Type="http://schemas.openxmlformats.org/officeDocument/2006/relationships/slideLayout" Target="../slideLayouts/slideLayout181.xml"/><Relationship Id="rId63" Type="http://schemas.openxmlformats.org/officeDocument/2006/relationships/slideLayout" Target="../slideLayouts/slideLayout197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141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9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32" Type="http://schemas.openxmlformats.org/officeDocument/2006/relationships/slideLayout" Target="../slideLayouts/slideLayout166.xml"/><Relationship Id="rId37" Type="http://schemas.openxmlformats.org/officeDocument/2006/relationships/slideLayout" Target="../slideLayouts/slideLayout171.xml"/><Relationship Id="rId40" Type="http://schemas.openxmlformats.org/officeDocument/2006/relationships/slideLayout" Target="../slideLayouts/slideLayout174.xml"/><Relationship Id="rId45" Type="http://schemas.openxmlformats.org/officeDocument/2006/relationships/slideLayout" Target="../slideLayouts/slideLayout179.xml"/><Relationship Id="rId53" Type="http://schemas.openxmlformats.org/officeDocument/2006/relationships/slideLayout" Target="../slideLayouts/slideLayout187.xml"/><Relationship Id="rId58" Type="http://schemas.openxmlformats.org/officeDocument/2006/relationships/slideLayout" Target="../slideLayouts/slideLayout192.xml"/><Relationship Id="rId66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39.xml"/><Relationship Id="rId61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Relationship Id="rId35" Type="http://schemas.openxmlformats.org/officeDocument/2006/relationships/slideLayout" Target="../slideLayouts/slideLayout169.xml"/><Relationship Id="rId43" Type="http://schemas.openxmlformats.org/officeDocument/2006/relationships/slideLayout" Target="../slideLayouts/slideLayout177.xml"/><Relationship Id="rId48" Type="http://schemas.openxmlformats.org/officeDocument/2006/relationships/slideLayout" Target="../slideLayouts/slideLayout182.xml"/><Relationship Id="rId56" Type="http://schemas.openxmlformats.org/officeDocument/2006/relationships/slideLayout" Target="../slideLayouts/slideLayout190.xml"/><Relationship Id="rId64" Type="http://schemas.openxmlformats.org/officeDocument/2006/relationships/slideLayout" Target="../slideLayouts/slideLayout198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42.xml"/><Relationship Id="rId51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33" Type="http://schemas.openxmlformats.org/officeDocument/2006/relationships/slideLayout" Target="../slideLayouts/slideLayout167.xml"/><Relationship Id="rId38" Type="http://schemas.openxmlformats.org/officeDocument/2006/relationships/slideLayout" Target="../slideLayouts/slideLayout172.xml"/><Relationship Id="rId46" Type="http://schemas.openxmlformats.org/officeDocument/2006/relationships/slideLayout" Target="../slideLayouts/slideLayout180.xml"/><Relationship Id="rId59" Type="http://schemas.openxmlformats.org/officeDocument/2006/relationships/slideLayout" Target="../slideLayouts/slideLayout193.xml"/><Relationship Id="rId67" Type="http://schemas.openxmlformats.org/officeDocument/2006/relationships/slideLayout" Target="../slideLayouts/slideLayout201.xml"/><Relationship Id="rId20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75.xml"/><Relationship Id="rId54" Type="http://schemas.openxmlformats.org/officeDocument/2006/relationships/slideLayout" Target="../slideLayouts/slideLayout188.xml"/><Relationship Id="rId62" Type="http://schemas.openxmlformats.org/officeDocument/2006/relationships/slideLayout" Target="../slideLayouts/slideLayout196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36" Type="http://schemas.openxmlformats.org/officeDocument/2006/relationships/slideLayout" Target="../slideLayouts/slideLayout170.xml"/><Relationship Id="rId49" Type="http://schemas.openxmlformats.org/officeDocument/2006/relationships/slideLayout" Target="../slideLayouts/slideLayout183.xml"/><Relationship Id="rId57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65.xml"/><Relationship Id="rId44" Type="http://schemas.openxmlformats.org/officeDocument/2006/relationships/slideLayout" Target="../slideLayouts/slideLayout178.xml"/><Relationship Id="rId52" Type="http://schemas.openxmlformats.org/officeDocument/2006/relationships/slideLayout" Target="../slideLayouts/slideLayout186.xml"/><Relationship Id="rId60" Type="http://schemas.openxmlformats.org/officeDocument/2006/relationships/slideLayout" Target="../slideLayouts/slideLayout194.xml"/><Relationship Id="rId65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73.xml"/><Relationship Id="rId34" Type="http://schemas.openxmlformats.org/officeDocument/2006/relationships/slideLayout" Target="../slideLayouts/slideLayout168.xml"/><Relationship Id="rId50" Type="http://schemas.openxmlformats.org/officeDocument/2006/relationships/slideLayout" Target="../slideLayouts/slideLayout184.xml"/><Relationship Id="rId55" Type="http://schemas.openxmlformats.org/officeDocument/2006/relationships/slideLayout" Target="../slideLayouts/slideLayout1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bg object 17"/>
          <p:cNvSpPr/>
          <p:nvPr/>
        </p:nvSpPr>
        <p:spPr>
          <a:xfrm>
            <a:off x="66775" y="71060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407" y="102274"/>
            <a:ext cx="5158633" cy="315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625" y="980599"/>
            <a:ext cx="4888200" cy="2151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8213" y="3013282"/>
            <a:ext cx="1843024" cy="17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7973" y="3013282"/>
            <a:ext cx="1324673" cy="17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46804" y="3013282"/>
            <a:ext cx="1324673" cy="17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430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5" r:id="rId1"/>
    <p:sldLayoutId id="2147484596" r:id="rId2"/>
    <p:sldLayoutId id="2147484597" r:id="rId3"/>
    <p:sldLayoutId id="2147484598" r:id="rId4"/>
    <p:sldLayoutId id="2147484599" r:id="rId5"/>
    <p:sldLayoutId id="2147484600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423">
        <a:defRPr>
          <a:latin typeface="+mn-lt"/>
          <a:ea typeface="+mn-ea"/>
          <a:cs typeface="+mn-cs"/>
        </a:defRPr>
      </a:lvl2pPr>
      <a:lvl3pPr marL="912846">
        <a:defRPr>
          <a:latin typeface="+mn-lt"/>
          <a:ea typeface="+mn-ea"/>
          <a:cs typeface="+mn-cs"/>
        </a:defRPr>
      </a:lvl3pPr>
      <a:lvl4pPr marL="1369268">
        <a:defRPr>
          <a:latin typeface="+mn-lt"/>
          <a:ea typeface="+mn-ea"/>
          <a:cs typeface="+mn-cs"/>
        </a:defRPr>
      </a:lvl4pPr>
      <a:lvl5pPr marL="1825691">
        <a:defRPr>
          <a:latin typeface="+mn-lt"/>
          <a:ea typeface="+mn-ea"/>
          <a:cs typeface="+mn-cs"/>
        </a:defRPr>
      </a:lvl5pPr>
      <a:lvl6pPr marL="2282114">
        <a:defRPr>
          <a:latin typeface="+mn-lt"/>
          <a:ea typeface="+mn-ea"/>
          <a:cs typeface="+mn-cs"/>
        </a:defRPr>
      </a:lvl6pPr>
      <a:lvl7pPr marL="2738537">
        <a:defRPr>
          <a:latin typeface="+mn-lt"/>
          <a:ea typeface="+mn-ea"/>
          <a:cs typeface="+mn-cs"/>
        </a:defRPr>
      </a:lvl7pPr>
      <a:lvl8pPr marL="3194959">
        <a:defRPr>
          <a:latin typeface="+mn-lt"/>
          <a:ea typeface="+mn-ea"/>
          <a:cs typeface="+mn-cs"/>
        </a:defRPr>
      </a:lvl8pPr>
      <a:lvl9pPr marL="365138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423">
        <a:defRPr>
          <a:latin typeface="+mn-lt"/>
          <a:ea typeface="+mn-ea"/>
          <a:cs typeface="+mn-cs"/>
        </a:defRPr>
      </a:lvl2pPr>
      <a:lvl3pPr marL="912846">
        <a:defRPr>
          <a:latin typeface="+mn-lt"/>
          <a:ea typeface="+mn-ea"/>
          <a:cs typeface="+mn-cs"/>
        </a:defRPr>
      </a:lvl3pPr>
      <a:lvl4pPr marL="1369268">
        <a:defRPr>
          <a:latin typeface="+mn-lt"/>
          <a:ea typeface="+mn-ea"/>
          <a:cs typeface="+mn-cs"/>
        </a:defRPr>
      </a:lvl4pPr>
      <a:lvl5pPr marL="1825691">
        <a:defRPr>
          <a:latin typeface="+mn-lt"/>
          <a:ea typeface="+mn-ea"/>
          <a:cs typeface="+mn-cs"/>
        </a:defRPr>
      </a:lvl5pPr>
      <a:lvl6pPr marL="2282114">
        <a:defRPr>
          <a:latin typeface="+mn-lt"/>
          <a:ea typeface="+mn-ea"/>
          <a:cs typeface="+mn-cs"/>
        </a:defRPr>
      </a:lvl6pPr>
      <a:lvl7pPr marL="2738537">
        <a:defRPr>
          <a:latin typeface="+mn-lt"/>
          <a:ea typeface="+mn-ea"/>
          <a:cs typeface="+mn-cs"/>
        </a:defRPr>
      </a:lvl7pPr>
      <a:lvl8pPr marL="3194959">
        <a:defRPr>
          <a:latin typeface="+mn-lt"/>
          <a:ea typeface="+mn-ea"/>
          <a:cs typeface="+mn-cs"/>
        </a:defRPr>
      </a:lvl8pPr>
      <a:lvl9pPr marL="365138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85" tIns="28791" rIns="57585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85" tIns="28791" rIns="57585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379622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2" r:id="rId1"/>
    <p:sldLayoutId id="2147484603" r:id="rId2"/>
    <p:sldLayoutId id="2147484604" r:id="rId3"/>
    <p:sldLayoutId id="2147484605" r:id="rId4"/>
    <p:sldLayoutId id="2147484606" r:id="rId5"/>
    <p:sldLayoutId id="2147484607" r:id="rId6"/>
    <p:sldLayoutId id="2147484608" r:id="rId7"/>
    <p:sldLayoutId id="2147484609" r:id="rId8"/>
    <p:sldLayoutId id="2147484610" r:id="rId9"/>
    <p:sldLayoutId id="2147484611" r:id="rId10"/>
    <p:sldLayoutId id="2147484612" r:id="rId11"/>
    <p:sldLayoutId id="2147484613" r:id="rId12"/>
    <p:sldLayoutId id="2147484614" r:id="rId13"/>
    <p:sldLayoutId id="2147484615" r:id="rId14"/>
    <p:sldLayoutId id="2147484616" r:id="rId15"/>
    <p:sldLayoutId id="2147484617" r:id="rId16"/>
    <p:sldLayoutId id="2147484618" r:id="rId17"/>
    <p:sldLayoutId id="2147484619" r:id="rId18"/>
    <p:sldLayoutId id="2147484620" r:id="rId19"/>
    <p:sldLayoutId id="2147484621" r:id="rId20"/>
    <p:sldLayoutId id="2147484622" r:id="rId21"/>
    <p:sldLayoutId id="2147484623" r:id="rId22"/>
    <p:sldLayoutId id="2147484624" r:id="rId23"/>
    <p:sldLayoutId id="2147484625" r:id="rId24"/>
    <p:sldLayoutId id="2147484626" r:id="rId25"/>
    <p:sldLayoutId id="2147484627" r:id="rId26"/>
    <p:sldLayoutId id="2147484628" r:id="rId27"/>
    <p:sldLayoutId id="2147484629" r:id="rId28"/>
    <p:sldLayoutId id="2147484630" r:id="rId29"/>
    <p:sldLayoutId id="2147484631" r:id="rId30"/>
    <p:sldLayoutId id="2147484632" r:id="rId31"/>
    <p:sldLayoutId id="2147484633" r:id="rId32"/>
    <p:sldLayoutId id="2147484634" r:id="rId33"/>
    <p:sldLayoutId id="2147484635" r:id="rId34"/>
    <p:sldLayoutId id="2147484636" r:id="rId35"/>
    <p:sldLayoutId id="2147484637" r:id="rId36"/>
    <p:sldLayoutId id="2147484638" r:id="rId37"/>
    <p:sldLayoutId id="2147484639" r:id="rId38"/>
    <p:sldLayoutId id="2147484640" r:id="rId39"/>
    <p:sldLayoutId id="2147484641" r:id="rId40"/>
    <p:sldLayoutId id="2147484642" r:id="rId41"/>
    <p:sldLayoutId id="2147484643" r:id="rId42"/>
    <p:sldLayoutId id="2147484644" r:id="rId43"/>
    <p:sldLayoutId id="2147484645" r:id="rId44"/>
    <p:sldLayoutId id="2147484646" r:id="rId45"/>
    <p:sldLayoutId id="2147484647" r:id="rId46"/>
    <p:sldLayoutId id="2147484648" r:id="rId47"/>
    <p:sldLayoutId id="2147484649" r:id="rId48"/>
    <p:sldLayoutId id="2147484650" r:id="rId49"/>
    <p:sldLayoutId id="2147484651" r:id="rId50"/>
    <p:sldLayoutId id="2147484652" r:id="rId51"/>
    <p:sldLayoutId id="2147484653" r:id="rId52"/>
    <p:sldLayoutId id="2147484654" r:id="rId53"/>
    <p:sldLayoutId id="2147484655" r:id="rId54"/>
    <p:sldLayoutId id="2147484656" r:id="rId55"/>
    <p:sldLayoutId id="2147484657" r:id="rId56"/>
    <p:sldLayoutId id="2147484658" r:id="rId57"/>
    <p:sldLayoutId id="2147484659" r:id="rId58"/>
    <p:sldLayoutId id="2147484660" r:id="rId59"/>
    <p:sldLayoutId id="2147484661" r:id="rId60"/>
    <p:sldLayoutId id="2147484662" r:id="rId61"/>
    <p:sldLayoutId id="2147484663" r:id="rId62"/>
    <p:sldLayoutId id="2147484664" r:id="rId63"/>
    <p:sldLayoutId id="2147484665" r:id="rId64"/>
    <p:sldLayoutId id="2147484666" r:id="rId65"/>
    <p:sldLayoutId id="2147484667" r:id="rId66"/>
    <p:sldLayoutId id="2147484668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819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6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4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2" indent="-108965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898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864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830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50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1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2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31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1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819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72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63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54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45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36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27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33.emf"/><Relationship Id="rId5" Type="http://schemas.openxmlformats.org/officeDocument/2006/relationships/image" Target="../media/image4.emf"/><Relationship Id="rId4" Type="http://schemas.openxmlformats.org/officeDocument/2006/relationships/image" Target="../media/image3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3739" y="1499163"/>
            <a:ext cx="338726" cy="11263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85339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37113" y="548474"/>
            <a:ext cx="511213" cy="227608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F2D34-E7EF-40AD-8E6B-3A38D4D90753}"/>
              </a:ext>
            </a:extLst>
          </p:cNvPr>
          <p:cNvSpPr txBox="1"/>
          <p:nvPr/>
        </p:nvSpPr>
        <p:spPr>
          <a:xfrm>
            <a:off x="867669" y="1427827"/>
            <a:ext cx="3956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 сосальщики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ленточные черви.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0" t="-522" r="6687" b="6479"/>
          <a:stretch/>
        </p:blipFill>
        <p:spPr>
          <a:xfrm>
            <a:off x="293426" y="215737"/>
            <a:ext cx="534071" cy="6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991F55-9A24-42E4-A349-F69BED8E388D}"/>
              </a:ext>
            </a:extLst>
          </p:cNvPr>
          <p:cNvSpPr txBox="1"/>
          <p:nvPr/>
        </p:nvSpPr>
        <p:spPr>
          <a:xfrm>
            <a:off x="1331553" y="248656"/>
            <a:ext cx="279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F98A0C-548C-4AC6-8C97-62C80A217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351" y="1176172"/>
            <a:ext cx="857698" cy="177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E28CA-8116-415D-8209-AAC7933AB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21" y="132269"/>
            <a:ext cx="5472607" cy="386260"/>
          </a:xfrm>
        </p:spPr>
        <p:txBody>
          <a:bodyPr>
            <a:normAutofit/>
          </a:bodyPr>
          <a:lstStyle/>
          <a:p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КЛАСС СОСАЛЬЩИКИ</a:t>
            </a: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4B7D75-3775-456F-AF18-10C2901EF18F}"/>
              </a:ext>
            </a:extLst>
          </p:cNvPr>
          <p:cNvSpPr txBox="1"/>
          <p:nvPr/>
        </p:nvSpPr>
        <p:spPr>
          <a:xfrm>
            <a:off x="143421" y="1634560"/>
            <a:ext cx="5400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     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СОСАЛЬЩИКИ, 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трематоды (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Trematoda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класс плоских червей (тип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Platyhelminthes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наружные и внутренние паразиты человека и других животных. У половозрелых сосальщиков уплощенное листовидное или языковидное тело; размеры варьируют от микроскопических до длины 30 см.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F9BBDB-A330-4C23-A5E2-017D2BF7CE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3" t="36666" r="8499" b="27775"/>
          <a:stretch/>
        </p:blipFill>
        <p:spPr>
          <a:xfrm>
            <a:off x="1655589" y="606822"/>
            <a:ext cx="3888432" cy="10544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0D2BD6-23BD-4CE6-8430-7EE62F3077AE}"/>
              </a:ext>
            </a:extLst>
          </p:cNvPr>
          <p:cNvSpPr txBox="1"/>
          <p:nvPr/>
        </p:nvSpPr>
        <p:spPr>
          <a:xfrm>
            <a:off x="71413" y="68394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Ланцетовидная двуустка</a:t>
            </a:r>
          </a:p>
        </p:txBody>
      </p:sp>
    </p:spTree>
    <p:extLst>
      <p:ext uri="{BB962C8B-B14F-4D97-AF65-F5344CB8AC3E}">
        <p14:creationId xmlns:p14="http://schemas.microsoft.com/office/powerpoint/2010/main" val="4076755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E28CA-8116-415D-8209-AAC7933AB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21" y="132269"/>
            <a:ext cx="5472607" cy="386260"/>
          </a:xfrm>
        </p:spPr>
        <p:txBody>
          <a:bodyPr>
            <a:normAutofit/>
          </a:bodyPr>
          <a:lstStyle/>
          <a:p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КЛАСС СОСАЛЬЩИКИ</a:t>
            </a: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4B7D75-3775-456F-AF18-10C2901EF18F}"/>
              </a:ext>
            </a:extLst>
          </p:cNvPr>
          <p:cNvSpPr txBox="1"/>
          <p:nvPr/>
        </p:nvSpPr>
        <p:spPr>
          <a:xfrm>
            <a:off x="143421" y="1880781"/>
            <a:ext cx="5400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Наиболее характерный внешний признак – наличие присосок, которыми животное прикрепляется к тканям животных-хозяев. Сосальщики – облигатные паразиты, т.е. не способны развиваться без хозяев, от которых получают питательные вещества и кислород.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72C333-BA4B-4BC7-975C-30F0B49707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27" b="16150"/>
          <a:stretch/>
        </p:blipFill>
        <p:spPr>
          <a:xfrm>
            <a:off x="334851" y="568041"/>
            <a:ext cx="5017740" cy="132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34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E28CA-8116-415D-8209-AAC7933AB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" y="107876"/>
            <a:ext cx="5616028" cy="386260"/>
          </a:xfrm>
        </p:spPr>
        <p:txBody>
          <a:bodyPr>
            <a:noAutofit/>
          </a:bodyPr>
          <a:lstStyle/>
          <a:p>
            <a:r>
              <a:rPr lang="ru-RU" sz="2000" dirty="0"/>
              <a:t>СРЕДА ОБИТАНИЯ - ОРГАНИЗМЕННАЯ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97A22E-ED00-4CC6-B20D-BE4025EF7A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896"/>
          <a:stretch/>
        </p:blipFill>
        <p:spPr>
          <a:xfrm>
            <a:off x="2663701" y="589689"/>
            <a:ext cx="2984714" cy="25077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8F0B9D-F6E1-4F51-8C8A-E6EEE639EAE8}"/>
              </a:ext>
            </a:extLst>
          </p:cNvPr>
          <p:cNvSpPr txBox="1"/>
          <p:nvPr/>
        </p:nvSpPr>
        <p:spPr>
          <a:xfrm>
            <a:off x="71413" y="755948"/>
            <a:ext cx="266429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1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Печеночный сосальщик </a:t>
            </a:r>
            <a:r>
              <a:rPr lang="ru-RU" sz="160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паразитирует в печени крупного рогатого скота, коровы, овец, коз, свиней, верблюда и других животных</a:t>
            </a:r>
            <a:r>
              <a:rPr lang="ru-RU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Питается желчью и кровью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12131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E28CA-8116-415D-8209-AAC7933AB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4" cy="386260"/>
          </a:xfrm>
        </p:spPr>
        <p:txBody>
          <a:bodyPr>
            <a:noAutofit/>
          </a:bodyPr>
          <a:lstStyle/>
          <a:p>
            <a:r>
              <a:rPr lang="ru-RU" sz="1600" dirty="0"/>
              <a:t>ВНЕШНЕЕ СТРОЕНИЕ ПЕЧЕНОЧНОГО СОСАЛЬЩИКА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18F26C-D042-431A-A5D4-11F8397529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080"/>
          <a:stretch/>
        </p:blipFill>
        <p:spPr>
          <a:xfrm>
            <a:off x="3815829" y="590720"/>
            <a:ext cx="1800200" cy="25373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98C4EE-5600-44A5-AD4B-A714C46B0AE6}"/>
              </a:ext>
            </a:extLst>
          </p:cNvPr>
          <p:cNvSpPr txBox="1"/>
          <p:nvPr/>
        </p:nvSpPr>
        <p:spPr>
          <a:xfrm>
            <a:off x="143421" y="539924"/>
            <a:ext cx="345638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Тело длиной 3–4 см покрыто плотной кутикулой; на переднем конце расположена ротовая, а несколько кзади от нее – брюшная присоски. При помощи этих присосок печеночный сосальщик присасывается к стенкам желчных ходов.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989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E28CA-8116-415D-8209-AAC7933AB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21" y="132269"/>
            <a:ext cx="5472607" cy="386260"/>
          </a:xfrm>
        </p:spPr>
        <p:txBody>
          <a:bodyPr>
            <a:normAutofit/>
          </a:bodyPr>
          <a:lstStyle/>
          <a:p>
            <a:r>
              <a:rPr lang="ru-RU" sz="2400" dirty="0"/>
              <a:t>ПИЩЕВАРИТЕЛЬНАЯ СИСТЕМА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2C877D-6296-412F-8F43-4C9B5F54A6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91" t="18774" r="1241" b="9852"/>
          <a:stretch/>
        </p:blipFill>
        <p:spPr>
          <a:xfrm>
            <a:off x="899504" y="596180"/>
            <a:ext cx="3960440" cy="17360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A18543-B3A0-491E-BB3D-C440646A3E76}"/>
              </a:ext>
            </a:extLst>
          </p:cNvPr>
          <p:cNvSpPr txBox="1"/>
          <p:nvPr/>
        </p:nvSpPr>
        <p:spPr>
          <a:xfrm>
            <a:off x="71414" y="2250113"/>
            <a:ext cx="5616624" cy="931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35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Через кутикулу и мякоть тела сосальщика смутно просвечивает сильно  ветвящийся кишечник. Поступающая через рот пища по</a:t>
            </a:r>
          </a:p>
          <a:p>
            <a:pPr algn="just"/>
            <a:r>
              <a:rPr lang="ru-RU" sz="135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разветвлениям кишечника распределяется по всему телу, попадает во все его участки и идёт на поддержание жизни всех клеток.</a:t>
            </a:r>
            <a:endParaRPr lang="ru-RU" sz="13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490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8508E-677D-441B-A29C-594787C60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ВЫДЕЛИТЕЛЬНАЯ СИСТЕМА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351407-2D38-4C72-9E6F-D6757DC733A4}"/>
              </a:ext>
            </a:extLst>
          </p:cNvPr>
          <p:cNvSpPr txBox="1"/>
          <p:nvPr/>
        </p:nvSpPr>
        <p:spPr>
          <a:xfrm>
            <a:off x="143421" y="611932"/>
            <a:ext cx="396044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Ещё более сложные разветвления образует выделительная система сосальщика (её при наружном осмотре червя не видно): вся мякоть тела пронизана тончайшими каналами, по которым жидкие продукты обмена веществ из всех живых тканей собираются в более крупный, средний канал, открывающийся на заднем конце тела.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троение печёночного сосальщика">
            <a:extLst>
              <a:ext uri="{FF2B5EF4-FFF2-40B4-BE49-F238E27FC236}">
                <a16:creationId xmlns:a16="http://schemas.microsoft.com/office/drawing/2014/main" id="{7D41A69F-C06A-4607-8175-3410BA975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9" t="3330" b="7774"/>
          <a:stretch/>
        </p:blipFill>
        <p:spPr bwMode="auto">
          <a:xfrm>
            <a:off x="4175869" y="562846"/>
            <a:ext cx="1296144" cy="256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493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8508E-677D-441B-A29C-594787C60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ПОЛОВАЯ СИСТЕМА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A6CC9D-028C-4049-AC68-067AA37FD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861" y="564317"/>
            <a:ext cx="1512168" cy="25678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9E0262-69F2-4A6A-86F8-65AB0F920566}"/>
              </a:ext>
            </a:extLst>
          </p:cNvPr>
          <p:cNvSpPr txBox="1"/>
          <p:nvPr/>
        </p:nvSpPr>
        <p:spPr>
          <a:xfrm>
            <a:off x="71413" y="467916"/>
            <a:ext cx="410445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002060"/>
                </a:solidFill>
                <a:effectLst/>
                <a:latin typeface="PT Serif"/>
              </a:rPr>
              <a:t>  Очень запутанный вид представляет и система органов размножения. В отдельных частях этой системы образуются мужские и женские половые клетки. После оплодотворения яйца снабжаются питательным материалом и одеваются оболочками. Под оболочкой каждого яйца, пока оно продвигается по извилистым половым путям наружу, происходит и развитие зародыша.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100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86782-CE2D-45AA-A2AD-AB121C52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" y="132269"/>
            <a:ext cx="5724040" cy="386260"/>
          </a:xfrm>
        </p:spPr>
        <p:txBody>
          <a:bodyPr>
            <a:normAutofit/>
          </a:bodyPr>
          <a:lstStyle/>
          <a:p>
            <a:r>
              <a:rPr lang="ru-RU" sz="2000" dirty="0"/>
              <a:t>РАЗВИТИЕ ПЕЧЕНОЧНОГО СОСАЛЬЩИКА</a:t>
            </a:r>
          </a:p>
        </p:txBody>
      </p:sp>
      <p:pic>
        <p:nvPicPr>
          <p:cNvPr id="3" name="Цикл развития печеночного сосальщика [2e7SWCBe44Y]">
            <a:hlinkClick r:id="" action="ppaction://media"/>
            <a:extLst>
              <a:ext uri="{FF2B5EF4-FFF2-40B4-BE49-F238E27FC236}">
                <a16:creationId xmlns:a16="http://schemas.microsoft.com/office/drawing/2014/main" id="{C1773931-DACC-4A98-85FD-6C7EFBFC53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3461" y="613488"/>
            <a:ext cx="4391893" cy="247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97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86782-CE2D-45AA-A2AD-AB121C52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" y="132269"/>
            <a:ext cx="5724040" cy="386260"/>
          </a:xfrm>
        </p:spPr>
        <p:txBody>
          <a:bodyPr>
            <a:normAutofit/>
          </a:bodyPr>
          <a:lstStyle/>
          <a:p>
            <a:r>
              <a:rPr lang="ru-RU" sz="2000" dirty="0"/>
              <a:t>РАЗВИТИЕ ПЕЧЕНОЧНОГО СОСАЛЬЩИКА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C26B8C-565C-4302-AABC-F44C138748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90" t="14313" r="1239" b="1163"/>
          <a:stretch/>
        </p:blipFill>
        <p:spPr>
          <a:xfrm>
            <a:off x="545145" y="654984"/>
            <a:ext cx="4669159" cy="242387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EAED61-A04C-45B9-BE78-ADAB3CF02735}"/>
              </a:ext>
            </a:extLst>
          </p:cNvPr>
          <p:cNvSpPr/>
          <p:nvPr/>
        </p:nvSpPr>
        <p:spPr>
          <a:xfrm>
            <a:off x="3815829" y="2815224"/>
            <a:ext cx="1398475" cy="2636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764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E28CA-8116-415D-8209-AAC7933AB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" y="107876"/>
            <a:ext cx="5616028" cy="386260"/>
          </a:xfrm>
        </p:spPr>
        <p:txBody>
          <a:bodyPr>
            <a:noAutofit/>
          </a:bodyPr>
          <a:lstStyle/>
          <a:p>
            <a:r>
              <a:rPr lang="ru-RU" sz="1600"/>
              <a:t>ПОВРЕЖДЕНИЯ ПЕЧЕНИ ЧЕЛОВЕКА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4BDFF6-A7AA-4FBF-8480-CAB372335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669" y="555926"/>
            <a:ext cx="3312368" cy="25762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8F0B9D-F6E1-4F51-8C8A-E6EEE639EAE8}"/>
              </a:ext>
            </a:extLst>
          </p:cNvPr>
          <p:cNvSpPr txBox="1"/>
          <p:nvPr/>
        </p:nvSpPr>
        <p:spPr>
          <a:xfrm>
            <a:off x="71413" y="669419"/>
            <a:ext cx="230425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Человек может заразиться печёночным сосальщиком при питье воды из мелких водоёмов и когда берёт в рот травинки, сорванные в болотистых местах. </a:t>
            </a:r>
          </a:p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этом случае он становится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окончатель-ным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хозяином паразита.</a:t>
            </a:r>
          </a:p>
        </p:txBody>
      </p:sp>
    </p:spTree>
    <p:extLst>
      <p:ext uri="{BB962C8B-B14F-4D97-AF65-F5344CB8AC3E}">
        <p14:creationId xmlns:p14="http://schemas.microsoft.com/office/powerpoint/2010/main" val="4139694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1DF95-C4E0-463D-A0F5-0B1E3EA6B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29754"/>
            <a:ext cx="5616624" cy="338162"/>
          </a:xfrm>
        </p:spPr>
        <p:txBody>
          <a:bodyPr>
            <a:noAutofit/>
          </a:bodyPr>
          <a:lstStyle/>
          <a:p>
            <a:r>
              <a:rPr lang="ru-RU" sz="2400" dirty="0"/>
              <a:t>ПРОВЕРЬТЕ СВОИ ЗНАНИЯ</a:t>
            </a:r>
            <a:r>
              <a:rPr lang="ru-RU" sz="2800" dirty="0"/>
              <a:t>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2F8724-ADAF-4BB3-BA87-8052D53D25E0}"/>
              </a:ext>
            </a:extLst>
          </p:cNvPr>
          <p:cNvSpPr txBox="1"/>
          <p:nvPr/>
        </p:nvSpPr>
        <p:spPr>
          <a:xfrm>
            <a:off x="143421" y="755948"/>
            <a:ext cx="54726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  1.</a:t>
            </a:r>
            <a:r>
              <a:rPr lang="ru-RU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Двусторонняя симметрия тела, это:</a:t>
            </a:r>
          </a:p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а) равномерное расположение органов по средней линии тела;</a:t>
            </a:r>
          </a:p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б) равномерное расположение органов по радиусу от средней линии;</a:t>
            </a:r>
          </a:p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в) одинаковые размеры ширины по всей длине тела.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05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63EDB-1B32-4E7D-8E2A-00155C14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КЛАСС ЛЕНТОЧНЫЕ ЧЕРВИ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B644C9-1A37-4F09-B36F-59527AC2166D}"/>
              </a:ext>
            </a:extLst>
          </p:cNvPr>
          <p:cNvSpPr txBox="1"/>
          <p:nvPr/>
        </p:nvSpPr>
        <p:spPr>
          <a:xfrm>
            <a:off x="143421" y="2127002"/>
            <a:ext cx="55446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Представители данного класса</a:t>
            </a:r>
            <a:r>
              <a:rPr lang="ru-RU" sz="160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имеют сильно уплощенную ленточную форму тела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тело покрыто кутикулой и расчленено на множество члеников; пищеварительная система отсутствует.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AEB678-2397-46BC-9141-8CB7C86BB1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508"/>
          <a:stretch/>
        </p:blipFill>
        <p:spPr>
          <a:xfrm>
            <a:off x="772244" y="587467"/>
            <a:ext cx="4063622" cy="159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61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63EDB-1B32-4E7D-8E2A-00155C14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ВНЕШНЕЕ СТРОЕНИЕ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B644C9-1A37-4F09-B36F-59527AC2166D}"/>
              </a:ext>
            </a:extLst>
          </p:cNvPr>
          <p:cNvSpPr txBox="1"/>
          <p:nvPr/>
        </p:nvSpPr>
        <p:spPr>
          <a:xfrm>
            <a:off x="143421" y="2844180"/>
            <a:ext cx="55446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Типичным видом этого класса </a:t>
            </a:r>
            <a:r>
              <a:rPr lang="ru-RU" sz="1600" b="0" i="0" u="none" strike="noStrike" baseline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</a:t>
            </a:r>
            <a:r>
              <a:rPr lang="ru-RU" sz="1600" b="1" u="none" strike="noStrike" baseline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бычий </a:t>
            </a:r>
            <a:r>
              <a:rPr lang="ru-RU" sz="1600" b="1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цепень.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A3ABE0-8F19-4871-A494-927A80339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9" t="17501" r="3329"/>
          <a:stretch/>
        </p:blipFill>
        <p:spPr>
          <a:xfrm>
            <a:off x="1115529" y="577276"/>
            <a:ext cx="3528392" cy="23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251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63EDB-1B32-4E7D-8E2A-00155C14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ВНЕШНЕЕ СТРОЕНИЕ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8F9E0B-6F52-4F20-B766-8B92CDDAF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621" y="596598"/>
            <a:ext cx="3708701" cy="25112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CC9A17-A437-46A0-B417-D45C563FD20D}"/>
              </a:ext>
            </a:extLst>
          </p:cNvPr>
          <p:cNvSpPr txBox="1"/>
          <p:nvPr/>
        </p:nvSpPr>
        <p:spPr>
          <a:xfrm>
            <a:off x="143421" y="607864"/>
            <a:ext cx="17281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Тело червя длиной 4—10 метров состоит из многочис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лен-</a:t>
            </a:r>
            <a:endParaRPr lang="ru-RU" sz="1600" b="0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</a:rPr>
              <a:t>н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ых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  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члеников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just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(их число колеблется от 2 до 5 десятков тысяч).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512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63EDB-1B32-4E7D-8E2A-00155C14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ВНУТРЕНЕЕ СТРОЕНИЕ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7B327B-33F3-4BE5-94BE-40CFC4C655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31" r="1662" b="-1"/>
          <a:stretch/>
        </p:blipFill>
        <p:spPr>
          <a:xfrm>
            <a:off x="1439565" y="617857"/>
            <a:ext cx="4176464" cy="24421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11E349-021A-4B26-A3D8-3E5F25A55738}"/>
              </a:ext>
            </a:extLst>
          </p:cNvPr>
          <p:cNvSpPr txBox="1"/>
          <p:nvPr/>
        </p:nvSpPr>
        <p:spPr>
          <a:xfrm>
            <a:off x="143421" y="526564"/>
            <a:ext cx="14401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 пищеварения неразвиты, питается путем всасывания усвоенных</a:t>
            </a:r>
          </a:p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кишечнике питательных веществ всей поверхностью своего тела.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199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63EDB-1B32-4E7D-8E2A-00155C14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ВНУТРЕНЕЕ СТРОЕНИЕ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7B327B-33F3-4BE5-94BE-40CFC4C655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31" r="1662" b="-1"/>
          <a:stretch/>
        </p:blipFill>
        <p:spPr>
          <a:xfrm>
            <a:off x="1439565" y="617857"/>
            <a:ext cx="4176464" cy="24421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11E349-021A-4B26-A3D8-3E5F25A55738}"/>
              </a:ext>
            </a:extLst>
          </p:cNvPr>
          <p:cNvSpPr txBox="1"/>
          <p:nvPr/>
        </p:nvSpPr>
        <p:spPr>
          <a:xfrm>
            <a:off x="71413" y="526564"/>
            <a:ext cx="158417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Половые органы бычьего</a:t>
            </a:r>
          </a:p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цепня повторяются многократно, так что в каждом членике</a:t>
            </a:r>
          </a:p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имеются яичники, одна матка и множество семенников</a:t>
            </a:r>
            <a:r>
              <a:rPr lang="ru-RU" sz="1400" b="0" i="0" u="none" strike="noStrike" baseline="0" dirty="0">
                <a:latin typeface="TimesET"/>
              </a:rPr>
              <a:t>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413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67A93-390B-45FF-A709-214E63FB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РАЗВИТИЕ БЫЧЬЕГО ЦЕПНЯ</a:t>
            </a:r>
          </a:p>
        </p:txBody>
      </p:sp>
      <p:pic>
        <p:nvPicPr>
          <p:cNvPr id="3" name="Жизненный цикл бычьего цепня. Биология для школьников [fMTqmZxZ49w]">
            <a:hlinkClick r:id="" action="ppaction://media"/>
            <a:extLst>
              <a:ext uri="{FF2B5EF4-FFF2-40B4-BE49-F238E27FC236}">
                <a16:creationId xmlns:a16="http://schemas.microsoft.com/office/drawing/2014/main" id="{CEB3EC99-EDB6-431B-A0AE-C36C974A8F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5052" y="518529"/>
            <a:ext cx="3829347" cy="259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0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8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67A93-390B-45FF-A709-214E63FB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РАЗВИТИЕ БЫЧЬЕГО ЦЕПНЯ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131830-91BE-4AD1-B219-46A16A0F61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6" t="14442" r="1662" b="3329"/>
          <a:stretch/>
        </p:blipFill>
        <p:spPr>
          <a:xfrm>
            <a:off x="935509" y="617012"/>
            <a:ext cx="3816424" cy="252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47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F81FE-ECCD-4C48-BEA6-D375AE51B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ГЕЛЬМИНТОЛОГИЯ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7BC88F-87F9-43C2-8C1C-F9A0BDEB467E}"/>
              </a:ext>
            </a:extLst>
          </p:cNvPr>
          <p:cNvSpPr txBox="1"/>
          <p:nvPr/>
        </p:nvSpPr>
        <p:spPr>
          <a:xfrm>
            <a:off x="143421" y="596250"/>
            <a:ext cx="55446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 Гельминтология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— наука о паразитических червях и заболеваниях, вызываемых ими у человека и животных, — гельминтозах. Являясь частью комплекса паразитологических наук, 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гельминтология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тесно связана одновременно со многими другими биологическими науками (прежде всего с зоологией), медициной, ветеринарией и фитопатологией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50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1295549" y="35868"/>
            <a:ext cx="3022247" cy="49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46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24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ОПИСТОРХОЗ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437572-C4B9-4001-A311-2F7DDD066BC0}"/>
              </a:ext>
            </a:extLst>
          </p:cNvPr>
          <p:cNvSpPr txBox="1"/>
          <p:nvPr/>
        </p:nvSpPr>
        <p:spPr>
          <a:xfrm>
            <a:off x="71413" y="611932"/>
            <a:ext cx="56166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Описторхоз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лат.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400" b="0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opisthorchiasis</a:t>
            </a:r>
            <a:r>
              <a:rPr lang="en-US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 —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заболевание из группы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трематодозов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вызываемое паразитическими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плоскими червями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из рода 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</a:rPr>
              <a:t>Opisthorchis</a:t>
            </a:r>
            <a:r>
              <a:rPr lang="en-US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— 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</a:rPr>
              <a:t>Opisthorchis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</a:rPr>
              <a:t>felineus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и 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</a:rPr>
              <a:t>Opisthorchis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</a:rPr>
              <a:t>viverrini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Описторхоз распространён на территории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России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Украины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Казахстана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 стран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Юго-Восточной Азии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E4A8BA-D6AC-4CB5-A5B1-BF7CE1643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48" y="1930418"/>
            <a:ext cx="4560554" cy="120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42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1225630" y="45214"/>
            <a:ext cx="3022247" cy="49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46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24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ТЕНИАРИНХОЗ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437572-C4B9-4001-A311-2F7DDD066BC0}"/>
              </a:ext>
            </a:extLst>
          </p:cNvPr>
          <p:cNvSpPr txBox="1"/>
          <p:nvPr/>
        </p:nvSpPr>
        <p:spPr>
          <a:xfrm>
            <a:off x="72008" y="539924"/>
            <a:ext cx="561602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ычий цепень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вид паразитических ленточных червей семейства </a:t>
            </a:r>
            <a:r>
              <a:rPr lang="ru-RU" sz="1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Тенииды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оражает крупный рогатый скот и человека, у последнего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вызывает заболевание  </a:t>
            </a:r>
            <a:r>
              <a:rPr lang="ru-RU" sz="1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тениаринхоз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Заражение бычьим цепнем особенно распространено в экваториальной Африке, Латинской Америке, на Филиппинах и в некоторых частях Восточной Европы.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FEFBAD-8737-467D-B719-46FCBC1A0E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747"/>
          <a:stretch/>
        </p:blipFill>
        <p:spPr>
          <a:xfrm>
            <a:off x="3153612" y="1893956"/>
            <a:ext cx="1989684" cy="1254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DB930B-1369-44F9-89AC-CC5D9AEC2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61" y="1880237"/>
            <a:ext cx="1944216" cy="1254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7685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1DF95-C4E0-463D-A0F5-0B1E3EA6B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29754"/>
            <a:ext cx="5616624" cy="338162"/>
          </a:xfrm>
        </p:spPr>
        <p:txBody>
          <a:bodyPr>
            <a:noAutofit/>
          </a:bodyPr>
          <a:lstStyle/>
          <a:p>
            <a:r>
              <a:rPr lang="ru-RU" sz="2400" dirty="0"/>
              <a:t>ПРОВЕРЬТЕ СВОИ ЗНАНИЯ</a:t>
            </a:r>
            <a:r>
              <a:rPr lang="ru-RU" sz="2800" dirty="0"/>
              <a:t>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2F8724-ADAF-4BB3-BA87-8052D53D25E0}"/>
              </a:ext>
            </a:extLst>
          </p:cNvPr>
          <p:cNvSpPr txBox="1"/>
          <p:nvPr/>
        </p:nvSpPr>
        <p:spPr>
          <a:xfrm>
            <a:off x="143421" y="755948"/>
            <a:ext cx="54726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ru-RU" sz="18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Двусторонняя симметрия тела, это:</a:t>
            </a:r>
          </a:p>
          <a:p>
            <a:pPr algn="l"/>
            <a:r>
              <a:rPr lang="ru-RU" sz="1800" b="0" i="0" u="sng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а) равномерное расположение органов по средней линии тела;</a:t>
            </a:r>
          </a:p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б) равномерное расположение органов по радиусу от средней линии;</a:t>
            </a:r>
          </a:p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в) одинаковые размеры ширины по всей длине тела.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725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67A93-390B-45FF-A709-214E63FB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ПРОФИЛАКТИКА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8D1DD2-FA89-4B6F-93AB-05012F3BA939}"/>
              </a:ext>
            </a:extLst>
          </p:cNvPr>
          <p:cNvSpPr txBox="1"/>
          <p:nvPr/>
        </p:nvSpPr>
        <p:spPr>
          <a:xfrm>
            <a:off x="143421" y="611932"/>
            <a:ext cx="5400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Соблюдайте правила личной гигиены!!!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Мойте руки перед едой, после работы с землей, ухода за животными, после посещения туалета!!!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Пейте только кипяченную воду!!!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 и рыбу хорошо прожаривайте  перед употреблением!!!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Максимально тщательно мойте и по возможности обдайте кипятком зелень, овощи, фрукты, подаваемые к столу в сыром виде.</a:t>
            </a:r>
          </a:p>
        </p:txBody>
      </p:sp>
    </p:spTree>
    <p:extLst>
      <p:ext uri="{BB962C8B-B14F-4D97-AF65-F5344CB8AC3E}">
        <p14:creationId xmlns:p14="http://schemas.microsoft.com/office/powerpoint/2010/main" val="1640279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35868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ПРОИСХОЖДЕНИЕ ПЛОСКИХ ЧЕРВЕЙ  </a:t>
            </a:r>
            <a:endParaRPr lang="ru-RU" sz="22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A6D7B8-5A84-487A-B27E-F008265AB3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96" r="1662" b="3329"/>
          <a:stretch/>
        </p:blipFill>
        <p:spPr>
          <a:xfrm>
            <a:off x="1871613" y="599257"/>
            <a:ext cx="3791322" cy="25062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BC432E-A4D1-4B2A-B120-E5B58009DDE0}"/>
              </a:ext>
            </a:extLst>
          </p:cNvPr>
          <p:cNvSpPr txBox="1"/>
          <p:nvPr/>
        </p:nvSpPr>
        <p:spPr>
          <a:xfrm>
            <a:off x="143421" y="683940"/>
            <a:ext cx="194421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Самыми древними среди плоских червей считаются ресничные черви, не имеющие кишечника. В их</a:t>
            </a:r>
          </a:p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строении много общего с личинками кишечнополостных.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C78E3E-D0B9-480E-B31E-5F275707F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845" y="2841804"/>
            <a:ext cx="481626" cy="3170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602425-A537-4824-A9D6-4D58AF4D9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894" y="2849438"/>
            <a:ext cx="414564" cy="25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230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35868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ПРОИСХОЖДЕНИЕ ПЛОСКИХ ЧЕРВЕЙ  </a:t>
            </a:r>
            <a:endParaRPr lang="ru-RU" sz="22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A6D7B8-5A84-487A-B27E-F008265AB3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96" r="1662" b="3329"/>
          <a:stretch/>
        </p:blipFill>
        <p:spPr>
          <a:xfrm>
            <a:off x="1871613" y="599257"/>
            <a:ext cx="3791322" cy="25062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BC432E-A4D1-4B2A-B120-E5B58009DDE0}"/>
              </a:ext>
            </a:extLst>
          </p:cNvPr>
          <p:cNvSpPr txBox="1"/>
          <p:nvPr/>
        </p:nvSpPr>
        <p:spPr>
          <a:xfrm>
            <a:off x="-595" y="526564"/>
            <a:ext cx="208823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</a:t>
            </a:r>
          </a:p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приспособлению ресничных к паразитическому образу жизни, их</a:t>
            </a:r>
          </a:p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в дальнейшем упростилось и они дали начало происхождению</a:t>
            </a:r>
          </a:p>
          <a:p>
            <a:pPr algn="ctr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сосальщиков и ленточных червей.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B8E148E-5132-40CF-8824-E3D2DE8C2411}"/>
              </a:ext>
            </a:extLst>
          </p:cNvPr>
          <p:cNvSpPr/>
          <p:nvPr/>
        </p:nvSpPr>
        <p:spPr>
          <a:xfrm>
            <a:off x="4726831" y="2844180"/>
            <a:ext cx="410244" cy="2613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750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0799"/>
            <a:ext cx="5688037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ОБОБЩЕНИЕ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932CDE-3EC4-432C-9B9A-C3F94D7D77B9}"/>
              </a:ext>
            </a:extLst>
          </p:cNvPr>
          <p:cNvSpPr txBox="1"/>
          <p:nvPr/>
        </p:nvSpPr>
        <p:spPr>
          <a:xfrm>
            <a:off x="215428" y="539924"/>
            <a:ext cx="54006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СРЕДА ОБИТАНИЯ ПАРАЗИТИЧЕСКИХ ЧЕРВЕЙ - ОРГАНИЗМЕННАЯ: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имеют органы прикрепления;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хорошо развиты защитные покровы;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упрощение строения систем органов;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обладают высокой плодовитостью;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гермафродитизм;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жизненный цикл со сменой хозяев.</a:t>
            </a:r>
            <a:endParaRPr kumimoji="0" lang="ru-RU" sz="1134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703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3" y="50687"/>
            <a:ext cx="4753656" cy="385972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15" dirty="0"/>
              <a:t>  </a:t>
            </a:r>
            <a:r>
              <a:rPr lang="ru-RU" sz="2400" dirty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3729403" y="828344"/>
            <a:ext cx="1670602" cy="811569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marL="0" marR="0" lvl="0" indent="0" algn="ctr" defTabSz="100746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2139" y="988135"/>
            <a:ext cx="463810" cy="463752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4379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marL="0" marR="0" lvl="0" indent="0" algn="ctr" defTabSz="100746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60900" y="1000244"/>
            <a:ext cx="555723" cy="42188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79356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marL="0" marR="0" lvl="0" indent="0" algn="ctr" defTabSz="100746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2712202" y="1728056"/>
            <a:ext cx="1391659" cy="789789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marL="0" marR="0" lvl="0" indent="0" algn="ctr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</a:t>
            </a:r>
          </a:p>
          <a:p>
            <a:pPr marL="0" marR="0" lvl="0" indent="0" algn="ctr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задания на стр. 37</a:t>
            </a:r>
            <a:r>
              <a:rPr kumimoji="0" lang="ru-RU" sz="1511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ru-RU" sz="15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504333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marL="0" marR="0" lvl="0" indent="0" algn="ctr" defTabSz="100746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170561" y="1728056"/>
            <a:ext cx="1269004" cy="789789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marL="0" marR="0" lvl="0" indent="0" algn="ctr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§9  </a:t>
            </a:r>
          </a:p>
          <a:p>
            <a:pPr marL="0" marR="0" lvl="0" indent="0" algn="ctr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35</a:t>
            </a:r>
            <a:r>
              <a:rPr kumimoji="0" lang="ru-RU" sz="151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-37). 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2213" y="1068204"/>
            <a:ext cx="608107" cy="270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EDBDDA-8602-46FE-ABD6-93DE5EE8BA4B}"/>
              </a:ext>
            </a:extLst>
          </p:cNvPr>
          <p:cNvSpPr txBox="1"/>
          <p:nvPr/>
        </p:nvSpPr>
        <p:spPr>
          <a:xfrm>
            <a:off x="3944916" y="1728056"/>
            <a:ext cx="1599105" cy="78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Нарисовать</a:t>
            </a:r>
            <a:r>
              <a:rPr kumimoji="0" lang="ru-RU" sz="1511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рисунки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1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№18</a:t>
            </a:r>
            <a:r>
              <a:rPr kumimoji="0" lang="ru-RU" sz="1511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20.</a:t>
            </a:r>
            <a:endParaRPr kumimoji="0" lang="ru-RU" sz="151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240D08-B58E-4966-BB7E-93306BA8EE9A}"/>
              </a:ext>
            </a:extLst>
          </p:cNvPr>
          <p:cNvSpPr txBox="1"/>
          <p:nvPr/>
        </p:nvSpPr>
        <p:spPr>
          <a:xfrm>
            <a:off x="1343195" y="1728056"/>
            <a:ext cx="1464522" cy="1022289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marL="0" marR="0" lvl="0" indent="0" algn="ctr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Ответить</a:t>
            </a:r>
          </a:p>
          <a:p>
            <a:pPr marL="0" marR="0" lvl="0" indent="0" algn="ctr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на вопросы письменно (стр. 37).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1DF95-C4E0-463D-A0F5-0B1E3EA6B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29754"/>
            <a:ext cx="5616624" cy="338162"/>
          </a:xfrm>
        </p:spPr>
        <p:txBody>
          <a:bodyPr>
            <a:noAutofit/>
          </a:bodyPr>
          <a:lstStyle/>
          <a:p>
            <a:r>
              <a:rPr lang="ru-RU" sz="2400" dirty="0"/>
              <a:t>ПРОВЕРЬТЕ СВОИ ЗНАНИЯ</a:t>
            </a:r>
            <a:r>
              <a:rPr lang="ru-RU" sz="2800" dirty="0"/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B0D359-589E-48AB-996B-0024E0286394}"/>
              </a:ext>
            </a:extLst>
          </p:cNvPr>
          <p:cNvSpPr txBox="1"/>
          <p:nvPr/>
        </p:nvSpPr>
        <p:spPr>
          <a:xfrm>
            <a:off x="287437" y="521340"/>
            <a:ext cx="51125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  2. Эпителиальные клетки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планарии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расположены:</a:t>
            </a:r>
          </a:p>
          <a:p>
            <a:pPr algn="l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а) в один ряд на поверхности тела;</a:t>
            </a:r>
          </a:p>
          <a:p>
            <a:pPr algn="l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б) на брюшной стороне тела;</a:t>
            </a:r>
          </a:p>
          <a:p>
            <a:pPr algn="l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в) на передней и средней части тела.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7D24FC-B75D-4948-87C9-05D863B8C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25" y="2052092"/>
            <a:ext cx="3096344" cy="100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90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1DF95-C4E0-463D-A0F5-0B1E3EA6B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29754"/>
            <a:ext cx="5616624" cy="338162"/>
          </a:xfrm>
        </p:spPr>
        <p:txBody>
          <a:bodyPr>
            <a:noAutofit/>
          </a:bodyPr>
          <a:lstStyle/>
          <a:p>
            <a:r>
              <a:rPr lang="ru-RU" sz="2400" dirty="0"/>
              <a:t>ПРОВЕРЬТЕ СВОИ ЗНАНИЯ</a:t>
            </a:r>
            <a:r>
              <a:rPr lang="ru-RU" sz="2800" dirty="0"/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B0D359-589E-48AB-996B-0024E0286394}"/>
              </a:ext>
            </a:extLst>
          </p:cNvPr>
          <p:cNvSpPr txBox="1"/>
          <p:nvPr/>
        </p:nvSpPr>
        <p:spPr>
          <a:xfrm>
            <a:off x="287437" y="521340"/>
            <a:ext cx="51125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  2. Эпителиальные клетки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планарии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расположены:</a:t>
            </a:r>
          </a:p>
          <a:p>
            <a:pPr algn="l"/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а) в один ряд на поверхности тела;</a:t>
            </a:r>
          </a:p>
          <a:p>
            <a:pPr algn="l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б) на брюшной стороне тела;</a:t>
            </a:r>
          </a:p>
          <a:p>
            <a:pPr algn="l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в) на передней и средней части тела.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7D24FC-B75D-4948-87C9-05D863B8C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25" y="2052092"/>
            <a:ext cx="3096344" cy="100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21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2" y="107876"/>
            <a:ext cx="5241709" cy="324416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00" dirty="0"/>
              <a:t> ПРОВЕРИМ ДОМАШНЕЕ  ЗАДАНИЕ</a:t>
            </a:r>
            <a:endParaRPr sz="2000" dirty="0"/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EDBDDA-8602-46FE-ABD6-93DE5EE8BA4B}"/>
              </a:ext>
            </a:extLst>
          </p:cNvPr>
          <p:cNvSpPr txBox="1"/>
          <p:nvPr/>
        </p:nvSpPr>
        <p:spPr>
          <a:xfrm>
            <a:off x="302314" y="647139"/>
            <a:ext cx="5241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Значение </a:t>
            </a:r>
            <a:r>
              <a:rPr lang="ru-RU" sz="1600" b="1" noProof="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планарии</a:t>
            </a:r>
            <a:r>
              <a:rPr lang="ru-RU" sz="1600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 природе и жизни человека: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67EA62-20AF-4112-A1C5-1491EF72A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7557" y="1484168"/>
            <a:ext cx="2844662" cy="9239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EF2839-3452-42F8-8824-619EA1554388}"/>
              </a:ext>
            </a:extLst>
          </p:cNvPr>
          <p:cNvSpPr txBox="1"/>
          <p:nvPr/>
        </p:nvSpPr>
        <p:spPr>
          <a:xfrm>
            <a:off x="1007517" y="1043980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природе - звено в цепи питания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F36161-3D6C-4339-9441-292DD45FF014}"/>
              </a:ext>
            </a:extLst>
          </p:cNvPr>
          <p:cNvSpPr txBox="1"/>
          <p:nvPr/>
        </p:nvSpPr>
        <p:spPr>
          <a:xfrm>
            <a:off x="719485" y="2556148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жизни человека - паразит аквариумов, модельный образец при обучении.</a:t>
            </a:r>
          </a:p>
        </p:txBody>
      </p:sp>
    </p:spTree>
    <p:extLst>
      <p:ext uri="{BB962C8B-B14F-4D97-AF65-F5344CB8AC3E}">
        <p14:creationId xmlns:p14="http://schemas.microsoft.com/office/powerpoint/2010/main" val="2857289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81049"/>
            <a:ext cx="5164407" cy="385976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СЕГОДНЯ НА УРОКЕ 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431453" y="602640"/>
            <a:ext cx="5330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rgbClr val="00B050"/>
                </a:solidFill>
                <a:latin typeface="Arial Black" panose="020B0A04020102020204" pitchFamily="34" charset="0"/>
              </a:rPr>
              <a:t>Особенности паразитических червей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5509" y="912738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Особенности строения, размножения и развития сосальщиков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96738" y="1764060"/>
            <a:ext cx="3391299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rgbClr val="00B050"/>
                </a:solidFill>
                <a:latin typeface="Arial Black" panose="020B0A04020102020204" pitchFamily="34" charset="0"/>
              </a:rPr>
              <a:t>Класс ленточные черви:</a:t>
            </a:r>
          </a:p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rgbClr val="00B050"/>
                </a:solidFill>
                <a:latin typeface="Arial Black" panose="020B0A04020102020204" pitchFamily="34" charset="0"/>
              </a:rPr>
              <a:t>бычий цепень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054" y="662400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7870" y="123967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35609" y="1908076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70624" y="249106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204356" y="2474848"/>
            <a:ext cx="2411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Происхождение плоских червей </a:t>
            </a:r>
            <a:r>
              <a:rPr lang="ru-RU" sz="1800" kern="0" noProof="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272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50" y="102553"/>
            <a:ext cx="5607351" cy="307777"/>
          </a:xfrm>
        </p:spPr>
        <p:txBody>
          <a:bodyPr/>
          <a:lstStyle/>
          <a:p>
            <a:pPr algn="ctr"/>
            <a:r>
              <a:rPr kumimoji="0" lang="ru-RU" sz="20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КЛАССИФИКАЦИЯ ТИПА ПЛОСКИЕ ЧЕРВИ</a:t>
            </a:r>
            <a:endParaRPr lang="ru-RU" sz="2396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>
            <a:off x="1627537" y="703739"/>
            <a:ext cx="672428" cy="6857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46"/>
            <a:endParaRPr lang="ru-RU" sz="179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2243690">
            <a:off x="3382065" y="723317"/>
            <a:ext cx="619086" cy="67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46"/>
            <a:endParaRPr lang="ru-RU" sz="179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76050" y="926728"/>
            <a:ext cx="1936846" cy="162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846"/>
            <a:r>
              <a:rPr lang="ru-RU" sz="179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 РЕСНИЧНЫЕ ЧЕРВИ</a:t>
            </a:r>
          </a:p>
          <a:p>
            <a:pPr algn="ctr" defTabSz="912846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свободноживущие,</a:t>
            </a:r>
          </a:p>
          <a:p>
            <a:pPr algn="ctr" defTabSz="912846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хищные около 3500 видов</a:t>
            </a:r>
            <a:r>
              <a:rPr lang="ru-RU" sz="179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B6E0D700-656E-4D40-B195-73736D9E8844}"/>
              </a:ext>
            </a:extLst>
          </p:cNvPr>
          <p:cNvSpPr/>
          <p:nvPr/>
        </p:nvSpPr>
        <p:spPr>
          <a:xfrm>
            <a:off x="2807836" y="541708"/>
            <a:ext cx="71889" cy="4526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846"/>
            <a:endParaRPr lang="ru-RU" sz="179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C00FD-8B33-4441-B685-B9A3563A1BDC}"/>
              </a:ext>
            </a:extLst>
          </p:cNvPr>
          <p:cNvSpPr txBox="1"/>
          <p:nvPr/>
        </p:nvSpPr>
        <p:spPr>
          <a:xfrm>
            <a:off x="1871613" y="976352"/>
            <a:ext cx="2012895" cy="1291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846"/>
            <a:r>
              <a:rPr lang="ru-RU" sz="179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 СОСАЛЬЩИКИ</a:t>
            </a:r>
          </a:p>
          <a:p>
            <a:pPr algn="ctr" defTabSz="912846"/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2846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паразиты</a:t>
            </a:r>
          </a:p>
          <a:p>
            <a:pPr algn="ctr" defTabSz="912846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около 4000 видов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815829" y="971972"/>
            <a:ext cx="1823972" cy="1291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846"/>
            <a:r>
              <a:rPr lang="ru-RU" sz="179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 ЛЕНТОЧНЫЕ</a:t>
            </a:r>
          </a:p>
          <a:p>
            <a:pPr algn="ctr" defTabSz="912846"/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2846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паразиты около 3000 видов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9D078D-56C9-414D-92BC-D2FB8F9965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91" t="10151" r="6535" b="18107"/>
          <a:stretch/>
        </p:blipFill>
        <p:spPr>
          <a:xfrm>
            <a:off x="359445" y="2484139"/>
            <a:ext cx="1176109" cy="6533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4AFC86D-A069-43CD-8C78-9F102DA62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035" y="2259653"/>
            <a:ext cx="1357015" cy="8613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BA5E1F-4B58-4AFA-9A5D-10F6F6985B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5343" y="2263736"/>
            <a:ext cx="1513623" cy="86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81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50021"/>
            <a:ext cx="5688037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1400" dirty="0"/>
              <a:t>ОСОБЕННОСТИ ПАРАЗИТИЧЕСКИХ ПЛОСКИХ </a:t>
            </a:r>
            <a:br>
              <a:rPr lang="ru-RU" sz="1400" dirty="0"/>
            </a:br>
            <a:r>
              <a:rPr lang="ru-RU" sz="1400" dirty="0"/>
              <a:t>И ЛЕНТОЧНЫХ ЧЕРВЕЙ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932CDE-3EC4-432C-9B9A-C3F94D7D77B9}"/>
              </a:ext>
            </a:extLst>
          </p:cNvPr>
          <p:cNvSpPr txBox="1"/>
          <p:nvPr/>
        </p:nvSpPr>
        <p:spPr>
          <a:xfrm>
            <a:off x="215428" y="539924"/>
            <a:ext cx="54006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 ОБИТАНИЯ ПАРАЗИТИЧЕСКИХ ЧЕРВЕЙ - ОРГАНИЗМЕННАЯ: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органы прикрепления;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хорошо развиты защитные покровы;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упрощение строения систем органов;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обладают высокой плодовитостью;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гермафродитизм;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Жизненный цикл со сменой хозяев.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763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4e7ad166d7934b83f58aa829ff80bf99e5fa72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154444</TotalTime>
  <Words>1078</Words>
  <Application>Microsoft Office PowerPoint</Application>
  <PresentationFormat>Произвольный</PresentationFormat>
  <Paragraphs>147</Paragraphs>
  <Slides>34</Slides>
  <Notes>7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34</vt:i4>
      </vt:variant>
    </vt:vector>
  </HeadingPairs>
  <TitlesOfParts>
    <vt:vector size="49" baseType="lpstr">
      <vt:lpstr>Arial</vt:lpstr>
      <vt:lpstr>Arial</vt:lpstr>
      <vt:lpstr>Arial Black</vt:lpstr>
      <vt:lpstr>Calibri</vt:lpstr>
      <vt:lpstr>Georgia</vt:lpstr>
      <vt:lpstr>Open Sans</vt:lpstr>
      <vt:lpstr>Open Sans Light</vt:lpstr>
      <vt:lpstr>PT Serif</vt:lpstr>
      <vt:lpstr>TimesET</vt:lpstr>
      <vt:lpstr>Wingdings</vt:lpstr>
      <vt:lpstr>1_Office Theme</vt:lpstr>
      <vt:lpstr>2_Office Theme</vt:lpstr>
      <vt:lpstr>Тема Office</vt:lpstr>
      <vt:lpstr>4_Office Theme</vt:lpstr>
      <vt:lpstr>5_Office Theme</vt:lpstr>
      <vt:lpstr>Презентация PowerPoint</vt:lpstr>
      <vt:lpstr>ПРОВЕРЬТЕ СВОИ ЗНАНИЯ!</vt:lpstr>
      <vt:lpstr>ПРОВЕРЬТЕ СВОИ ЗНАНИЯ!</vt:lpstr>
      <vt:lpstr>ПРОВЕРЬТЕ СВОИ ЗНАНИЯ!</vt:lpstr>
      <vt:lpstr>ПРОВЕРЬТЕ СВОИ ЗНАНИЯ!</vt:lpstr>
      <vt:lpstr> ПРОВЕРИМ ДОМАШНЕЕ  ЗАДАНИЕ</vt:lpstr>
      <vt:lpstr>СЕГОДНЯ НА УРОКЕ </vt:lpstr>
      <vt:lpstr>КЛАССИФИКАЦИЯ ТИПА ПЛОСКИЕ ЧЕРВИ</vt:lpstr>
      <vt:lpstr>ОСОБЕННОСТИ ПАРАЗИТИЧЕСКИХ ПЛОСКИХ  И ЛЕНТОЧНЫХ ЧЕРВЕЙ</vt:lpstr>
      <vt:lpstr>КЛАСС СОСАЛЬЩИКИ</vt:lpstr>
      <vt:lpstr>КЛАСС СОСАЛЬЩИКИ</vt:lpstr>
      <vt:lpstr>СРЕДА ОБИТАНИЯ - ОРГАНИЗМЕННАЯ</vt:lpstr>
      <vt:lpstr>ВНЕШНЕЕ СТРОЕНИЕ ПЕЧЕНОЧНОГО СОСАЛЬЩИКА</vt:lpstr>
      <vt:lpstr>ПИЩЕВАРИТЕЛЬНАЯ СИСТЕМА</vt:lpstr>
      <vt:lpstr>ВЫДЕЛИТЕЛЬНАЯ СИСТЕМА</vt:lpstr>
      <vt:lpstr>ПОЛОВАЯ СИСТЕМА</vt:lpstr>
      <vt:lpstr>РАЗВИТИЕ ПЕЧЕНОЧНОГО СОСАЛЬЩИКА</vt:lpstr>
      <vt:lpstr>РАЗВИТИЕ ПЕЧЕНОЧНОГО СОСАЛЬЩИКА</vt:lpstr>
      <vt:lpstr>ПОВРЕЖДЕНИЯ ПЕЧЕНИ ЧЕЛОВЕКА</vt:lpstr>
      <vt:lpstr>КЛАСС ЛЕНТОЧНЫЕ ЧЕРВИ</vt:lpstr>
      <vt:lpstr>ВНЕШНЕЕ СТРОЕНИЕ</vt:lpstr>
      <vt:lpstr>ВНЕШНЕЕ СТРОЕНИЕ</vt:lpstr>
      <vt:lpstr>ВНУТРЕНЕЕ СТРОЕНИЕ</vt:lpstr>
      <vt:lpstr>ВНУТРЕНЕЕ СТРОЕНИЕ</vt:lpstr>
      <vt:lpstr>РАЗВИТИЕ БЫЧЬЕГО ЦЕПНЯ</vt:lpstr>
      <vt:lpstr>РАЗВИТИЕ БЫЧЬЕГО ЦЕПНЯ</vt:lpstr>
      <vt:lpstr>ГЕЛЬМИНТОЛОГИЯ</vt:lpstr>
      <vt:lpstr>Презентация PowerPoint</vt:lpstr>
      <vt:lpstr>Презентация PowerPoint</vt:lpstr>
      <vt:lpstr>ПРОФИЛАКТИКА </vt:lpstr>
      <vt:lpstr>Презентация PowerPoint</vt:lpstr>
      <vt:lpstr>Презентация PowerPoint</vt:lpstr>
      <vt:lpstr>ОБОБЩЕНИЕ</vt:lpstr>
      <vt:lpstr> 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1787</cp:revision>
  <dcterms:created xsi:type="dcterms:W3CDTF">2014-10-08T23:03:32Z</dcterms:created>
  <dcterms:modified xsi:type="dcterms:W3CDTF">2020-10-10T06:35:33Z</dcterms:modified>
</cp:coreProperties>
</file>