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4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4513" r:id="rId3"/>
    <p:sldMasterId id="2147484601" r:id="rId4"/>
    <p:sldMasterId id="2147484669" r:id="rId5"/>
  </p:sldMasterIdLst>
  <p:notesMasterIdLst>
    <p:notesMasterId r:id="rId38"/>
  </p:notesMasterIdLst>
  <p:sldIdLst>
    <p:sldId id="1414" r:id="rId6"/>
    <p:sldId id="1752" r:id="rId7"/>
    <p:sldId id="1798" r:id="rId8"/>
    <p:sldId id="1796" r:id="rId9"/>
    <p:sldId id="1799" r:id="rId10"/>
    <p:sldId id="1468" r:id="rId11"/>
    <p:sldId id="1789" r:id="rId12"/>
    <p:sldId id="1802" r:id="rId13"/>
    <p:sldId id="1803" r:id="rId14"/>
    <p:sldId id="1804" r:id="rId15"/>
    <p:sldId id="1805" r:id="rId16"/>
    <p:sldId id="1814" r:id="rId17"/>
    <p:sldId id="1806" r:id="rId18"/>
    <p:sldId id="1808" r:id="rId19"/>
    <p:sldId id="1809" r:id="rId20"/>
    <p:sldId id="1817" r:id="rId21"/>
    <p:sldId id="1815" r:id="rId22"/>
    <p:sldId id="1826" r:id="rId23"/>
    <p:sldId id="1819" r:id="rId24"/>
    <p:sldId id="1810" r:id="rId25"/>
    <p:sldId id="1822" r:id="rId26"/>
    <p:sldId id="1821" r:id="rId27"/>
    <p:sldId id="1820" r:id="rId28"/>
    <p:sldId id="1818" r:id="rId29"/>
    <p:sldId id="1824" r:id="rId30"/>
    <p:sldId id="1811" r:id="rId31"/>
    <p:sldId id="1816" r:id="rId32"/>
    <p:sldId id="1823" r:id="rId33"/>
    <p:sldId id="1790" r:id="rId34"/>
    <p:sldId id="1825" r:id="rId35"/>
    <p:sldId id="1775" r:id="rId36"/>
    <p:sldId id="1648" r:id="rId37"/>
  </p:sldIdLst>
  <p:sldSz cx="5759450" cy="3240088"/>
  <p:notesSz cx="6858000" cy="9144000"/>
  <p:custDataLst>
    <p:tags r:id="rId39"/>
  </p:custDataLst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14"/>
            <p14:sldId id="1752"/>
            <p14:sldId id="1798"/>
            <p14:sldId id="1796"/>
            <p14:sldId id="1799"/>
            <p14:sldId id="1468"/>
            <p14:sldId id="1789"/>
            <p14:sldId id="1802"/>
            <p14:sldId id="1803"/>
            <p14:sldId id="1804"/>
            <p14:sldId id="1805"/>
            <p14:sldId id="1814"/>
            <p14:sldId id="1806"/>
            <p14:sldId id="1808"/>
            <p14:sldId id="1809"/>
            <p14:sldId id="1817"/>
            <p14:sldId id="1815"/>
            <p14:sldId id="1826"/>
            <p14:sldId id="1819"/>
            <p14:sldId id="1810"/>
            <p14:sldId id="1822"/>
            <p14:sldId id="1821"/>
            <p14:sldId id="1820"/>
            <p14:sldId id="1818"/>
            <p14:sldId id="1824"/>
            <p14:sldId id="1811"/>
            <p14:sldId id="1816"/>
            <p14:sldId id="1823"/>
            <p14:sldId id="1790"/>
            <p14:sldId id="1825"/>
            <p14:sldId id="1775"/>
            <p14:sldId id="1648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/>
  </p:cmAuthor>
  <p:cmAuthor id="2" name="Acer" initials="A" lastIdx="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C0C0"/>
    <a:srgbClr val="FFFFFF"/>
    <a:srgbClr val="DDDDDD"/>
    <a:srgbClr val="B2B2B2"/>
    <a:srgbClr val="808080"/>
    <a:srgbClr val="5F5F5F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88029" autoAdjust="0"/>
  </p:normalViewPr>
  <p:slideViewPr>
    <p:cSldViewPr snapToObjects="1">
      <p:cViewPr>
        <p:scale>
          <a:sx n="130" d="100"/>
          <a:sy n="130" d="100"/>
        </p:scale>
        <p:origin x="-1068" y="-114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412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448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4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22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Галловые нематоды — небольшие прозрачные черви, паразитирующие на корнях растений. Невооруженным глазом вредителей сложно заметить.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особи. Самки имеют округлую форму. У самцов тело спереди сужено, сзади закруглено. Максимальная длина вредителей — 2 мм. Тело нематод защищено прочным покровом. Активно двигаются только самцы, самки предпочитают оставаться на месте. Вредители любят песчаную почву: через нее легко проникает кислород, что позволяет нематодам дышать и способствует свободному перемещению.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Яйца. Самка делает кладку в небольшом мешке, стенки которого напоминают желатиноподобные пленки. Сами яйца микроскопические. В одной кладке может насчитываться до двух тысяч яиц.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Личинки. По строению тела личинки приближены к самкам: они округлые. Сначала они молочно-белые, а затем становятся прозрачными. Личинки надежно защищены от агрессивной среды плотными покровами.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Жизненный цикл нематод может идти по двум сценариям. В первом случае самка делает кладку в грунт. Из яиц в почву выходят личинки. Они активно двигаются в поисках корешков растений, а когда находят — начинают питаться ими. Обычно по этому сценарию проходит первичное заражение. Есть и второй вариант развития событий: самка находится внутри корневища, сюда же она откладывает яйца. Личинкам при таком раскладе ничего искать не нужно: они сразу начинают питаться, поражая все новые зоны корневища. 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 легко переносят холод. Однако низкие температуры не дают вредителям размножаться. Оптимальные условия для червей — тепло и влажно. </a:t>
            </a:r>
            <a:r>
              <a:rPr lang="ru-RU" b="0" i="0">
                <a:solidFill>
                  <a:srgbClr val="434345"/>
                </a:solidFill>
                <a:effectLst/>
                <a:latin typeface="Roboto"/>
              </a:rPr>
              <a:t>Если климат позволяет, то за год может появиться до восьми поколений вредителей.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133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Галловые нематоды — небольшие прозрачные черви, паразитирующие на корнях растений. Невооруженным глазом вредителей сложно заметить.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особи. Самки имеют округлую форму. У самцов тело спереди сужено, сзади закруглено. Максимальная длина вредителей — 2 мм. Тело нематод защищено прочным покровом. Активно двигаются только самцы, самки предпочитают оставаться на месте. Вредители любят песчаную почву: через нее легко проникает кислород, что позволяет нематодам дышать и способствует свободному перемещению.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Яйца. Самка делает кладку в небольшом мешке, стенки которого напоминают желатиноподобные пленки. Сами яйца микроскопические. В одной кладке может насчитываться до двух тысяч яиц.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Личинки. По строению тела личинки приближены к самкам: они округлые. Сначала они молочно-белые, а затем становятся прозрачными. Личинки надежно защищены от агрессивной среды плотными покровами.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Жизненный цикл нематод может идти по двум сценариям. В первом случае самка делает кладку в грунт. Из яиц в почву выходят личинки. Они активно двигаются в поисках корешков растений, а когда находят — начинают питаться ими. Обычно по этому сценарию проходит первичное заражение. Есть и второй вариант развития событий: самка находится внутри корневища, сюда же она откладывает яйца. Личинкам при таком раскладе ничего искать не нужно: они сразу начинают питаться, поражая все новые зоны корневища. 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 легко переносят холод. Однако низкие температуры не дают вредителям размножаться. Оптимальные условия для червей — тепло и влажно. Если климат позволяет, то за год может появиться до восьми поколений вредителей.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532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Галловые нематоды — небольшие прозрачные черви, паразитирующие на корнях растений. Невооруженным глазом вредителей сложно заметить.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особи. Самки имеют округлую форму. У самцов тело спереди сужено, сзади закруглено. Максимальная длина вредителей — 2 мм. Тело нематод защищено прочным покровом. Активно двигаются только самцы, самки предпочитают оставаться на месте. Вредители любят песчаную почву: через нее легко проникает кислород, что позволяет нематодам дышать и способствует свободному перемещению.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Яйца. Самка делает кладку в небольшом мешке, стенки которого напоминают желатиноподобные пленки. Сами яйца микроскопические. В одной кладке может насчитываться до двух тысяч яиц.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Личинки. По строению тела личинки приближены к самкам: они округлые. Сначала они молочно-белые, а затем становятся прозрачными. Личинки надежно защищены от агрессивной среды плотными покровами.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Жизненный цикл нематод может идти по двум сценариям. В первом случае самка делает кладку в грунт. Из яиц в почву выходят личинки. Они активно двигаются в поисках корешков растений, а когда находят — начинают питаться ими. Обычно по этому сценарию проходит первичное заражение. Есть и второй вариант развития событий: самка находится внутри корневища, сюда же она откладывает яйца. Личинкам при таком раскладе ничего искать не нужно: они сразу начинают питаться, поражая все новые зоны корневища. 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 легко переносят холод. Однако низкие температуры не дают вредителям размножаться. Оптимальные условия для червей — тепло и влажно. Если климат позволяет, то за год может появиться до восьми поколений вредителей.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9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Галловые нематоды — небольшие прозрачные черви, паразитирующие на корнях растений. Невооруженным глазом вредителей сложно заметить.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особи. Самки имеют округлую форму. У самцов тело спереди сужено, сзади закруглено. Максимальная длина вредителей — 2 мм. Тело нематод защищено прочным покровом. Активно двигаются только самцы, самки предпочитают оставаться на месте. Вредители любят песчаную почву: через нее легко проникает кислород, что позволяет нематодам дышать и способствует свободному перемещению.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Яйца. Самка делает кладку в небольшом мешке, стенки которого напоминают желатиноподобные пленки. Сами яйца микроскопические. В одной кладке может насчитываться до двух тысяч яиц.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Личинки. По строению тела личинки приближены к самкам: они округлые. Сначала они молочно-белые, а затем становятся прозрачными. Личинки надежно защищены от агрессивной среды плотными покровами.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Жизненный цикл нематод может идти по двум сценариям. В первом случае самка делает кладку в грунт. Из яиц в почву выходят личинки. Они активно двигаются в поисках корешков растений, а когда находят — начинают питаться ими. Обычно по этому сценарию проходит первичное заражение. Есть и второй вариант развития событий: самка находится внутри корневища, сюда же она откладывает яйца. Личинкам при таком раскладе ничего искать не нужно: они сразу начинают питаться, поражая все новые зоны корневища. 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 легко переносят холод. Однако низкие температуры не дают вредителям размножаться. Оптимальные условия для червей — тепло и влажно. Если климат позволяет, то за год может появиться до восьми поколений вредителей.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274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Галловые нематоды — небольшие прозрачные черви, паразитирующие на корнях растений. Невооруженным глазом вредителей сложно заметить.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особи. Самки имеют округлую форму. У самцов тело спереди сужено, сзади закруглено. Максимальная длина вредителей — 2 мм. Тело нематод защищено прочным покровом. Активно двигаются только самцы, самки предпочитают оставаться на месте. Вредители любят песчаную почву: через нее легко проникает кислород, что позволяет нематодам дышать и способствует свободному перемещению.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Яйца. Самка делает кладку в небольшом мешке, стенки которого напоминают желатиноподобные пленки. Сами яйца микроскопические. В одной кладке может насчитываться до двух тысяч яиц.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Личинки. По строению тела личинки приближены к самкам: они округлые. Сначала они молочно-белые, а затем становятся прозрачными. Личинки надежно защищены от агрессивной среды плотными покровами.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Жизненный цикл нематод может идти по двум сценариям. В первом случае самка делает кладку в грунт. Из яиц в почву выходят личинки. Они активно двигаются в поисках корешков растений, а когда находят — начинают питаться ими. Обычно по этому сценарию проходит первичное заражение. Есть и второй вариант развития событий: самка находится внутри корневища, сюда же она откладывает яйца. Личинкам при таком раскладе ничего искать не нужно: они сразу начинают питаться, поражая все новые зоны корневища. 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 легко переносят холод. Однако низкие температуры не дают вредителям размножаться. Оптимальные условия для червей — тепло и влажно. Если климат позволяет, то за год может появиться до восьми поколений вредителей.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580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Галловые нематоды — небольшие прозрачные черви, паразитирующие на корнях растений. Невооруженным глазом вредителей сложно заметить.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особи. Самки имеют округлую форму. У самцов тело спереди сужено, сзади закруглено. Максимальная длина вредителей — 2 мм. Тело нематод защищено прочным покровом. Активно двигаются только самцы, самки предпочитают оставаться на месте. Вредители любят песчаную почву: через нее легко проникает кислород, что позволяет нематодам дышать и способствует свободному перемещению.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Яйца. Самка делает кладку в небольшом мешке, стенки которого напоминают желатиноподобные пленки. Сами яйца микроскопические. В одной кладке может насчитываться до двух тысяч яиц.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Личинки. По строению тела личинки приближены к самкам: они округлые. Сначала они молочно-белые, а затем становятся прозрачными. Личинки надежно защищены от агрессивной среды плотными покровами.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Жизненный цикл нематод может идти по двум сценариям. В первом случае самка делает кладку в грунт. Из яиц в почву выходят личинки. Они активно двигаются в поисках корешков растений, а когда находят — начинают питаться ими. Обычно по этому сценарию проходит первичное заражение. Есть и второй вариант развития событий: самка находится внутри корневища, сюда же она откладывает яйца. Личинкам при таком раскладе ничего искать не нужно: они сразу начинают питаться, поражая все новые зоны корневища. </a:t>
            </a:r>
          </a:p>
          <a:p>
            <a:pPr algn="l"/>
            <a:r>
              <a:rPr lang="ru-RU" b="0" i="0" dirty="0">
                <a:solidFill>
                  <a:srgbClr val="434345"/>
                </a:solidFill>
                <a:effectLst/>
                <a:latin typeface="Roboto"/>
              </a:rPr>
              <a:t>Взрослые особи легко переносят холод. Однако низкие температуры не дают вредителям размножаться. Оптимальные условия для червей — тепло и влажно. </a:t>
            </a:r>
            <a:r>
              <a:rPr lang="ru-RU" b="0" i="0">
                <a:solidFill>
                  <a:srgbClr val="434345"/>
                </a:solidFill>
                <a:effectLst/>
                <a:latin typeface="Roboto"/>
              </a:rPr>
              <a:t>Если климат позволяет, то за год может появиться до восьми поколений вредителей.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729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53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800" b="0" i="0" u="none" strike="noStrike" baseline="0" dirty="0">
                <a:latin typeface="TimesET"/>
              </a:rPr>
              <a:t>Он имеет длину 0,3–0,6 мм, паразитирует в кишечнике собак, волков</a:t>
            </a:r>
          </a:p>
          <a:p>
            <a:pPr algn="l"/>
            <a:r>
              <a:rPr lang="ru-RU" sz="1800" b="0" i="0" u="none" strike="noStrike" baseline="0" dirty="0">
                <a:latin typeface="TimesET"/>
              </a:rPr>
              <a:t>и лисиц (рис. 23). С помощью двух пар присосок, расположенных</a:t>
            </a:r>
          </a:p>
          <a:p>
            <a:pPr algn="l"/>
            <a:r>
              <a:rPr lang="ru-RU" sz="1800" b="0" i="0" u="none" strike="noStrike" baseline="0" dirty="0">
                <a:latin typeface="TimesET"/>
              </a:rPr>
              <a:t>на головке, присасывается к стенке кишечника. Тело его состоит</a:t>
            </a:r>
          </a:p>
          <a:p>
            <a:pPr algn="l"/>
            <a:r>
              <a:rPr lang="ru-RU" sz="1800" b="0" i="0" u="none" strike="noStrike" baseline="0" dirty="0">
                <a:latin typeface="TimesET"/>
              </a:rPr>
              <a:t>из 5–6 члеников, последний членик, при заполнении яйцами</a:t>
            </a:r>
          </a:p>
          <a:p>
            <a:pPr algn="l"/>
            <a:r>
              <a:rPr lang="ru-RU" sz="1800" b="0" i="0" u="none" strike="noStrike" baseline="0" dirty="0">
                <a:latin typeface="TimesET"/>
              </a:rPr>
              <a:t>отрывается от тела и выводится из кишечника, а место его занимает</a:t>
            </a:r>
          </a:p>
          <a:p>
            <a:pPr algn="l"/>
            <a:r>
              <a:rPr lang="ru-RU" sz="1800" b="0" i="0" u="none" strike="noStrike" baseline="0" dirty="0">
                <a:latin typeface="TimesET"/>
              </a:rPr>
              <a:t>другой членик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64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992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974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579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791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50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84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9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260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454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14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ВИДЕО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825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9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1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9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6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6" y="2082058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6" y="1373288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78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756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634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51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39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267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14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7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8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5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5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66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1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1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3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2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78" indent="0">
              <a:buNone/>
              <a:defRPr sz="1763"/>
            </a:lvl2pPr>
            <a:lvl3pPr marL="575756" indent="0">
              <a:buNone/>
              <a:defRPr sz="1511"/>
            </a:lvl3pPr>
            <a:lvl4pPr marL="863634" indent="0">
              <a:buNone/>
              <a:defRPr sz="1259"/>
            </a:lvl4pPr>
            <a:lvl5pPr marL="1151511" indent="0">
              <a:buNone/>
              <a:defRPr sz="1259"/>
            </a:lvl5pPr>
            <a:lvl6pPr marL="1439390" indent="0">
              <a:buNone/>
              <a:defRPr sz="1259"/>
            </a:lvl6pPr>
            <a:lvl7pPr marL="1727267" indent="0">
              <a:buNone/>
              <a:defRPr sz="1259"/>
            </a:lvl7pPr>
            <a:lvl8pPr marL="2015145" indent="0">
              <a:buNone/>
              <a:defRPr sz="1259"/>
            </a:lvl8pPr>
            <a:lvl9pPr marL="2303023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20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5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00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2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7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756"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67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759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4008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824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8580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996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22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019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2940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405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9042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8249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29" indent="-11696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9123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32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4355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48171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424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3775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3995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2059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55652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451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50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3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5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620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39789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897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9577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9479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7643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96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9857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131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94914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44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86004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96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2963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00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4474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71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987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06994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84147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7601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7920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98723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20519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678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9013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79471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9350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910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60440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37160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54325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25875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7801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6264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2527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98753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5194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76033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4834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9597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92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667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676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2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6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4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70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41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9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9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20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641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461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4pPr>
            <a:lvl5pPr marL="1151280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5pPr>
            <a:lvl6pPr marL="1439101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6pPr>
            <a:lvl7pPr marL="1726921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7pPr>
            <a:lvl8pPr marL="2014741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8pPr>
            <a:lvl9pPr marL="2302562" indent="0">
              <a:buNone/>
              <a:defRPr sz="8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13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3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0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3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0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04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1"/>
            <a:ext cx="2544757" cy="302259"/>
          </a:xfrm>
        </p:spPr>
        <p:txBody>
          <a:bodyPr anchor="b"/>
          <a:lstStyle>
            <a:lvl1pPr marL="0" indent="0">
              <a:buNone/>
              <a:defRPr sz="1510" b="1"/>
            </a:lvl1pPr>
            <a:lvl2pPr marL="287820" indent="0">
              <a:buNone/>
              <a:defRPr sz="1259" b="1"/>
            </a:lvl2pPr>
            <a:lvl3pPr marL="575641" indent="0">
              <a:buNone/>
              <a:defRPr sz="1133" b="1"/>
            </a:lvl3pPr>
            <a:lvl4pPr marL="863461" indent="0">
              <a:buNone/>
              <a:defRPr sz="1007" b="1"/>
            </a:lvl4pPr>
            <a:lvl5pPr marL="1151280" indent="0">
              <a:buNone/>
              <a:defRPr sz="1007" b="1"/>
            </a:lvl5pPr>
            <a:lvl6pPr marL="1439101" indent="0">
              <a:buNone/>
              <a:defRPr sz="1007" b="1"/>
            </a:lvl6pPr>
            <a:lvl7pPr marL="1726921" indent="0">
              <a:buNone/>
              <a:defRPr sz="1007" b="1"/>
            </a:lvl7pPr>
            <a:lvl8pPr marL="2014741" indent="0">
              <a:buNone/>
              <a:defRPr sz="1007" b="1"/>
            </a:lvl8pPr>
            <a:lvl9pPr marL="2302562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9"/>
            <a:ext cx="2544757" cy="1866801"/>
          </a:xfrm>
        </p:spPr>
        <p:txBody>
          <a:bodyPr/>
          <a:lstStyle>
            <a:lvl1pPr>
              <a:defRPr sz="1510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2" y="725271"/>
            <a:ext cx="2545757" cy="302259"/>
          </a:xfrm>
        </p:spPr>
        <p:txBody>
          <a:bodyPr anchor="b"/>
          <a:lstStyle>
            <a:lvl1pPr marL="0" indent="0">
              <a:buNone/>
              <a:defRPr sz="1510" b="1"/>
            </a:lvl1pPr>
            <a:lvl2pPr marL="287820" indent="0">
              <a:buNone/>
              <a:defRPr sz="1259" b="1"/>
            </a:lvl2pPr>
            <a:lvl3pPr marL="575641" indent="0">
              <a:buNone/>
              <a:defRPr sz="1133" b="1"/>
            </a:lvl3pPr>
            <a:lvl4pPr marL="863461" indent="0">
              <a:buNone/>
              <a:defRPr sz="1007" b="1"/>
            </a:lvl4pPr>
            <a:lvl5pPr marL="1151280" indent="0">
              <a:buNone/>
              <a:defRPr sz="1007" b="1"/>
            </a:lvl5pPr>
            <a:lvl6pPr marL="1439101" indent="0">
              <a:buNone/>
              <a:defRPr sz="1007" b="1"/>
            </a:lvl6pPr>
            <a:lvl7pPr marL="1726921" indent="0">
              <a:buNone/>
              <a:defRPr sz="1007" b="1"/>
            </a:lvl7pPr>
            <a:lvl8pPr marL="2014741" indent="0">
              <a:buNone/>
              <a:defRPr sz="1007" b="1"/>
            </a:lvl8pPr>
            <a:lvl9pPr marL="2302562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2" y="1027529"/>
            <a:ext cx="2545757" cy="1866801"/>
          </a:xfrm>
        </p:spPr>
        <p:txBody>
          <a:bodyPr/>
          <a:lstStyle>
            <a:lvl1pPr>
              <a:defRPr sz="1510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0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66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53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6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0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1"/>
          </a:xfrm>
        </p:spPr>
        <p:txBody>
          <a:bodyPr/>
          <a:lstStyle>
            <a:lvl1pPr marL="0" indent="0">
              <a:buNone/>
              <a:defRPr sz="881"/>
            </a:lvl1pPr>
            <a:lvl2pPr marL="287820" indent="0">
              <a:buNone/>
              <a:defRPr sz="756"/>
            </a:lvl2pPr>
            <a:lvl3pPr marL="575641" indent="0">
              <a:buNone/>
              <a:defRPr sz="630"/>
            </a:lvl3pPr>
            <a:lvl4pPr marL="863461" indent="0">
              <a:buNone/>
              <a:defRPr sz="567"/>
            </a:lvl4pPr>
            <a:lvl5pPr marL="1151280" indent="0">
              <a:buNone/>
              <a:defRPr sz="567"/>
            </a:lvl5pPr>
            <a:lvl6pPr marL="1439101" indent="0">
              <a:buNone/>
              <a:defRPr sz="567"/>
            </a:lvl6pPr>
            <a:lvl7pPr marL="1726921" indent="0">
              <a:buNone/>
              <a:defRPr sz="567"/>
            </a:lvl7pPr>
            <a:lvl8pPr marL="2014741" indent="0">
              <a:buNone/>
              <a:defRPr sz="567"/>
            </a:lvl8pPr>
            <a:lvl9pPr marL="2302562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1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3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20" indent="0">
              <a:buNone/>
              <a:defRPr sz="1763"/>
            </a:lvl2pPr>
            <a:lvl3pPr marL="575641" indent="0">
              <a:buNone/>
              <a:defRPr sz="1510"/>
            </a:lvl3pPr>
            <a:lvl4pPr marL="863461" indent="0">
              <a:buNone/>
              <a:defRPr sz="1259"/>
            </a:lvl4pPr>
            <a:lvl5pPr marL="1151280" indent="0">
              <a:buNone/>
              <a:defRPr sz="1259"/>
            </a:lvl5pPr>
            <a:lvl6pPr marL="1439101" indent="0">
              <a:buNone/>
              <a:defRPr sz="1259"/>
            </a:lvl6pPr>
            <a:lvl7pPr marL="1726921" indent="0">
              <a:buNone/>
              <a:defRPr sz="1259"/>
            </a:lvl7pPr>
            <a:lvl8pPr marL="2014741" indent="0">
              <a:buNone/>
              <a:defRPr sz="1259"/>
            </a:lvl8pPr>
            <a:lvl9pPr marL="2302562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21"/>
            <a:ext cx="3455670" cy="380260"/>
          </a:xfrm>
        </p:spPr>
        <p:txBody>
          <a:bodyPr/>
          <a:lstStyle>
            <a:lvl1pPr marL="0" indent="0">
              <a:buNone/>
              <a:defRPr sz="881"/>
            </a:lvl1pPr>
            <a:lvl2pPr marL="287820" indent="0">
              <a:buNone/>
              <a:defRPr sz="756"/>
            </a:lvl2pPr>
            <a:lvl3pPr marL="575641" indent="0">
              <a:buNone/>
              <a:defRPr sz="630"/>
            </a:lvl3pPr>
            <a:lvl4pPr marL="863461" indent="0">
              <a:buNone/>
              <a:defRPr sz="567"/>
            </a:lvl4pPr>
            <a:lvl5pPr marL="1151280" indent="0">
              <a:buNone/>
              <a:defRPr sz="567"/>
            </a:lvl5pPr>
            <a:lvl6pPr marL="1439101" indent="0">
              <a:buNone/>
              <a:defRPr sz="567"/>
            </a:lvl6pPr>
            <a:lvl7pPr marL="1726921" indent="0">
              <a:buNone/>
              <a:defRPr sz="567"/>
            </a:lvl7pPr>
            <a:lvl8pPr marL="2014741" indent="0">
              <a:buNone/>
              <a:defRPr sz="567"/>
            </a:lvl8pPr>
            <a:lvl9pPr marL="2302562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34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72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3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3" y="129754"/>
            <a:ext cx="3791637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91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6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4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8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641"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60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41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70.xml"/><Relationship Id="rId47" Type="http://schemas.openxmlformats.org/officeDocument/2006/relationships/slideLayout" Target="../slideLayouts/slideLayout175.xml"/><Relationship Id="rId63" Type="http://schemas.openxmlformats.org/officeDocument/2006/relationships/slideLayout" Target="../slideLayouts/slideLayout191.xml"/><Relationship Id="rId68" Type="http://schemas.openxmlformats.org/officeDocument/2006/relationships/theme" Target="../theme/theme4.xml"/><Relationship Id="rId7" Type="http://schemas.openxmlformats.org/officeDocument/2006/relationships/slideLayout" Target="../slideLayouts/slideLayout135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60.xml"/><Relationship Id="rId37" Type="http://schemas.openxmlformats.org/officeDocument/2006/relationships/slideLayout" Target="../slideLayouts/slideLayout165.xml"/><Relationship Id="rId40" Type="http://schemas.openxmlformats.org/officeDocument/2006/relationships/slideLayout" Target="../slideLayouts/slideLayout168.xml"/><Relationship Id="rId45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81.xml"/><Relationship Id="rId58" Type="http://schemas.openxmlformats.org/officeDocument/2006/relationships/slideLayout" Target="../slideLayouts/slideLayout186.xml"/><Relationship Id="rId66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33.xml"/><Relationship Id="rId61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slideLayout" Target="../slideLayouts/slideLayout158.xml"/><Relationship Id="rId35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71.xml"/><Relationship Id="rId48" Type="http://schemas.openxmlformats.org/officeDocument/2006/relationships/slideLayout" Target="../slideLayouts/slideLayout176.xml"/><Relationship Id="rId56" Type="http://schemas.openxmlformats.org/officeDocument/2006/relationships/slideLayout" Target="../slideLayouts/slideLayout184.xml"/><Relationship Id="rId64" Type="http://schemas.openxmlformats.org/officeDocument/2006/relationships/slideLayout" Target="../slideLayouts/slideLayout192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36.xml"/><Relationship Id="rId51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61.xml"/><Relationship Id="rId38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74.xml"/><Relationship Id="rId59" Type="http://schemas.openxmlformats.org/officeDocument/2006/relationships/slideLayout" Target="../slideLayouts/slideLayout187.xml"/><Relationship Id="rId67" Type="http://schemas.openxmlformats.org/officeDocument/2006/relationships/slideLayout" Target="../slideLayouts/slideLayout195.xml"/><Relationship Id="rId20" Type="http://schemas.openxmlformats.org/officeDocument/2006/relationships/slideLayout" Target="../slideLayouts/slideLayout148.xml"/><Relationship Id="rId41" Type="http://schemas.openxmlformats.org/officeDocument/2006/relationships/slideLayout" Target="../slideLayouts/slideLayout169.xml"/><Relationship Id="rId54" Type="http://schemas.openxmlformats.org/officeDocument/2006/relationships/slideLayout" Target="../slideLayouts/slideLayout182.xml"/><Relationship Id="rId62" Type="http://schemas.openxmlformats.org/officeDocument/2006/relationships/slideLayout" Target="../slideLayouts/slideLayout190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64.xml"/><Relationship Id="rId49" Type="http://schemas.openxmlformats.org/officeDocument/2006/relationships/slideLayout" Target="../slideLayouts/slideLayout177.xml"/><Relationship Id="rId57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159.xml"/><Relationship Id="rId44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80.xml"/><Relationship Id="rId60" Type="http://schemas.openxmlformats.org/officeDocument/2006/relationships/slideLayout" Target="../slideLayouts/slideLayout188.xml"/><Relationship Id="rId65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39" Type="http://schemas.openxmlformats.org/officeDocument/2006/relationships/slideLayout" Target="../slideLayouts/slideLayout167.xml"/><Relationship Id="rId34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78.xml"/><Relationship Id="rId55" Type="http://schemas.openxmlformats.org/officeDocument/2006/relationships/slideLayout" Target="../slideLayouts/slideLayout18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7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575756" rtl="0" eaLnBrk="1" latinLnBrk="0" hangingPunct="1"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9" indent="-215909" algn="l" defTabSz="575756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801" indent="-179924" algn="l" defTabSz="575756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695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1007572" indent="-143939" algn="l" defTabSz="575756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450" indent="-143939" algn="l" defTabSz="575756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328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1206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9084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962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78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756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634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511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39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7267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5145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3023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85" tIns="28791" rIns="57585" bIns="287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85" tIns="28791" rIns="57585" bIns="287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379622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  <p:sldLayoutId id="2147484613" r:id="rId12"/>
    <p:sldLayoutId id="2147484614" r:id="rId13"/>
    <p:sldLayoutId id="2147484615" r:id="rId14"/>
    <p:sldLayoutId id="2147484616" r:id="rId15"/>
    <p:sldLayoutId id="2147484617" r:id="rId16"/>
    <p:sldLayoutId id="2147484618" r:id="rId17"/>
    <p:sldLayoutId id="2147484619" r:id="rId18"/>
    <p:sldLayoutId id="2147484620" r:id="rId19"/>
    <p:sldLayoutId id="2147484621" r:id="rId20"/>
    <p:sldLayoutId id="2147484622" r:id="rId21"/>
    <p:sldLayoutId id="2147484623" r:id="rId22"/>
    <p:sldLayoutId id="2147484624" r:id="rId23"/>
    <p:sldLayoutId id="2147484625" r:id="rId24"/>
    <p:sldLayoutId id="2147484626" r:id="rId25"/>
    <p:sldLayoutId id="2147484627" r:id="rId26"/>
    <p:sldLayoutId id="2147484628" r:id="rId27"/>
    <p:sldLayoutId id="2147484629" r:id="rId28"/>
    <p:sldLayoutId id="2147484630" r:id="rId29"/>
    <p:sldLayoutId id="2147484631" r:id="rId30"/>
    <p:sldLayoutId id="2147484632" r:id="rId31"/>
    <p:sldLayoutId id="2147484633" r:id="rId32"/>
    <p:sldLayoutId id="2147484634" r:id="rId33"/>
    <p:sldLayoutId id="2147484635" r:id="rId34"/>
    <p:sldLayoutId id="2147484636" r:id="rId35"/>
    <p:sldLayoutId id="2147484637" r:id="rId36"/>
    <p:sldLayoutId id="2147484638" r:id="rId37"/>
    <p:sldLayoutId id="2147484639" r:id="rId38"/>
    <p:sldLayoutId id="2147484640" r:id="rId39"/>
    <p:sldLayoutId id="2147484641" r:id="rId40"/>
    <p:sldLayoutId id="2147484642" r:id="rId41"/>
    <p:sldLayoutId id="2147484643" r:id="rId42"/>
    <p:sldLayoutId id="2147484644" r:id="rId43"/>
    <p:sldLayoutId id="2147484645" r:id="rId44"/>
    <p:sldLayoutId id="2147484646" r:id="rId45"/>
    <p:sldLayoutId id="2147484647" r:id="rId46"/>
    <p:sldLayoutId id="2147484648" r:id="rId47"/>
    <p:sldLayoutId id="2147484649" r:id="rId48"/>
    <p:sldLayoutId id="2147484650" r:id="rId49"/>
    <p:sldLayoutId id="2147484651" r:id="rId50"/>
    <p:sldLayoutId id="2147484652" r:id="rId51"/>
    <p:sldLayoutId id="2147484653" r:id="rId52"/>
    <p:sldLayoutId id="2147484654" r:id="rId53"/>
    <p:sldLayoutId id="2147484655" r:id="rId54"/>
    <p:sldLayoutId id="2147484656" r:id="rId55"/>
    <p:sldLayoutId id="2147484657" r:id="rId56"/>
    <p:sldLayoutId id="2147484658" r:id="rId57"/>
    <p:sldLayoutId id="2147484659" r:id="rId58"/>
    <p:sldLayoutId id="2147484660" r:id="rId59"/>
    <p:sldLayoutId id="2147484661" r:id="rId60"/>
    <p:sldLayoutId id="2147484662" r:id="rId61"/>
    <p:sldLayoutId id="2147484663" r:id="rId62"/>
    <p:sldLayoutId id="2147484664" r:id="rId63"/>
    <p:sldLayoutId id="2147484665" r:id="rId64"/>
    <p:sldLayoutId id="2147484666" r:id="rId65"/>
    <p:sldLayoutId id="2147484667" r:id="rId66"/>
    <p:sldLayoutId id="2147484668" r:id="rId6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575819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66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4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32" indent="-108965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898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864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830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50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41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32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231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1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19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72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63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54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45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36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27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3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2" y="3003083"/>
            <a:ext cx="1343872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17.10.2020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3"/>
            <a:ext cx="1343872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64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6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1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  <p:sldLayoutId id="2147484681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575641" rtl="0" eaLnBrk="1" latinLnBrk="0" hangingPunct="1">
        <a:spcBef>
          <a:spcPct val="0"/>
        </a:spcBef>
        <a:buNone/>
        <a:defRPr sz="27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65" indent="-215865" algn="l" defTabSz="575641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708" indent="-179888" algn="l" defTabSz="575641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551" indent="-143910" algn="l" defTabSz="575641" rtl="0" eaLnBrk="1" latinLnBrk="0" hangingPunct="1">
        <a:spcBef>
          <a:spcPct val="20000"/>
        </a:spcBef>
        <a:buFont typeface="Arial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007371" indent="-143910" algn="l" defTabSz="575641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190" indent="-143910" algn="l" defTabSz="575641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011" indent="-143910" algn="l" defTabSz="575641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0831" indent="-143910" algn="l" defTabSz="575641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8651" indent="-143910" algn="l" defTabSz="575641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472" indent="-143910" algn="l" defTabSz="575641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20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641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461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280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101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6921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4741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2562" algn="l" defTabSz="575641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8001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2705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55797" y="1357839"/>
            <a:ext cx="338726" cy="137399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4751933" y="248656"/>
            <a:ext cx="511213" cy="385339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4737113" y="548474"/>
            <a:ext cx="511213" cy="227608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xmlns="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4581" y="20918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xmlns="" id="{DEF5C8B4-80D9-43CE-A804-11B138588334}"/>
              </a:ext>
            </a:extLst>
          </p:cNvPr>
          <p:cNvSpPr txBox="1"/>
          <p:nvPr/>
        </p:nvSpPr>
        <p:spPr>
          <a:xfrm>
            <a:off x="924581" y="418639"/>
            <a:ext cx="103886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2F2D34-E7EF-40AD-8E6B-3A38D4D90753}"/>
              </a:ext>
            </a:extLst>
          </p:cNvPr>
          <p:cNvSpPr txBox="1"/>
          <p:nvPr/>
        </p:nvSpPr>
        <p:spPr>
          <a:xfrm>
            <a:off x="287437" y="1332012"/>
            <a:ext cx="4048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Тема: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Многообразие паразитических червей.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E9B19D7-7377-4F11-9952-1CE2647BE040}"/>
              </a:ext>
            </a:extLst>
          </p:cNvPr>
          <p:cNvSpPr/>
          <p:nvPr/>
        </p:nvSpPr>
        <p:spPr>
          <a:xfrm>
            <a:off x="3999990" y="2918220"/>
            <a:ext cx="1618669" cy="24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E03861C-B1C6-4EA1-A8C3-3DC3AE077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0" t="-522" r="6687" b="6479"/>
          <a:stretch/>
        </p:blipFill>
        <p:spPr>
          <a:xfrm>
            <a:off x="293426" y="215737"/>
            <a:ext cx="534071" cy="66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991F55-9A24-42E4-A349-F69BED8E388D}"/>
              </a:ext>
            </a:extLst>
          </p:cNvPr>
          <p:cNvSpPr txBox="1"/>
          <p:nvPr/>
        </p:nvSpPr>
        <p:spPr>
          <a:xfrm>
            <a:off x="1331553" y="248656"/>
            <a:ext cx="279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8180D2-203C-4D55-98B3-50EFC6761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126" b="3329"/>
          <a:stretch/>
        </p:blipFill>
        <p:spPr>
          <a:xfrm>
            <a:off x="4367751" y="1570899"/>
            <a:ext cx="1287156" cy="8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ЭХИНОКОККОЗ ЛЕГКИХ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B4D0CBF-E01A-4107-841F-DBFEC16DC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74"/>
          <a:stretch/>
        </p:blipFill>
        <p:spPr>
          <a:xfrm>
            <a:off x="539465" y="611932"/>
            <a:ext cx="4690469" cy="253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16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ЭХИНОКОККОЗ ПЕЧЕНИ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3C183DE-62E1-4BBF-A7D4-6F9C09F57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59" y="580078"/>
            <a:ext cx="2847694" cy="1915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A29045-EC3E-4997-BF0A-CC8A164E2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078" y="580078"/>
            <a:ext cx="2592288" cy="19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96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СВИНОЙ СОЛИТЕР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1639CF-8C27-48B4-9996-CE5C133B7FEF}"/>
              </a:ext>
            </a:extLst>
          </p:cNvPr>
          <p:cNvSpPr txBox="1"/>
          <p:nvPr/>
        </p:nvSpPr>
        <p:spPr>
          <a:xfrm>
            <a:off x="71413" y="558488"/>
            <a:ext cx="55915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40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паразитический червь </a:t>
            </a:r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относится к классу ленточных, типу плоских червей. По строению и образу жизни он близок к бычьему цепню. Половозрелые черви живут в кишечнике человека; личинки в мышцах и печени свиней. 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ED607DD-EB6C-4176-92FC-F9D6C6E12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985" b="17237"/>
          <a:stretch/>
        </p:blipFill>
        <p:spPr>
          <a:xfrm>
            <a:off x="1511573" y="1512595"/>
            <a:ext cx="2836704" cy="158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99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  ПУТИ ЗАРАЖЕНИЯ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1639CF-8C27-48B4-9996-CE5C133B7FEF}"/>
              </a:ext>
            </a:extLst>
          </p:cNvPr>
          <p:cNvSpPr txBox="1"/>
          <p:nvPr/>
        </p:nvSpPr>
        <p:spPr>
          <a:xfrm>
            <a:off x="71412" y="558488"/>
            <a:ext cx="56880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Заражение человека финнами этого паразита происходит при употреблении им недожаренного зараженного мяса и </a:t>
            </a:r>
            <a:r>
              <a:rPr lang="ru-RU" sz="1400" b="0" i="0" u="none" strike="noStrike" baseline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недоварен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sz="1400" b="0" i="0" u="none" strike="noStrike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ной </a:t>
            </a:r>
            <a:r>
              <a:rPr lang="ru-RU" sz="14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свинины.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8B8746-75AE-4A6D-93C0-A2EB27EB0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6" r="1996" b="12218"/>
          <a:stretch/>
        </p:blipFill>
        <p:spPr>
          <a:xfrm>
            <a:off x="174641" y="1362409"/>
            <a:ext cx="2561067" cy="17713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7BB5F6-F39B-4A21-B9AD-2CE9CEA74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212" y="1378299"/>
            <a:ext cx="2879723" cy="17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16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ЖИЗНЕННЫЙ ЦИКЛ СВИНОГО СОЛИТЕРА  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1BA7A38-0A6F-4C48-9410-252DB25C9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9" t="4077" r="760" b="9947"/>
          <a:stretch/>
        </p:blipFill>
        <p:spPr>
          <a:xfrm>
            <a:off x="141313" y="599732"/>
            <a:ext cx="5521621" cy="24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895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ДЕТСКАЯ ОСТРИЦА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BF297E-2B5D-434E-B068-9DE11A68A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" t="7774" r="2852" b="3365"/>
          <a:stretch/>
        </p:blipFill>
        <p:spPr>
          <a:xfrm>
            <a:off x="2278559" y="577834"/>
            <a:ext cx="3384376" cy="2553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7FFF46-3EB2-4CBD-8825-2DEFC47B154F}"/>
              </a:ext>
            </a:extLst>
          </p:cNvPr>
          <p:cNvSpPr txBox="1"/>
          <p:nvPr/>
        </p:nvSpPr>
        <p:spPr>
          <a:xfrm>
            <a:off x="143421" y="607864"/>
            <a:ext cx="23042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Острицы</a:t>
            </a:r>
            <a:r>
              <a:rPr lang="ru-RU" sz="18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круглые 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черви, паразитирующих в кишечнике человека и шимпанзе и вызывающих энтеробиоз.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10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ДЕТСКАЯ ОСТРИЦА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BF297E-2B5D-434E-B068-9DE11A68A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" t="7774" r="2852" b="3365"/>
          <a:stretch/>
        </p:blipFill>
        <p:spPr>
          <a:xfrm>
            <a:off x="2278559" y="577834"/>
            <a:ext cx="3384376" cy="2553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7FFF46-3EB2-4CBD-8825-2DEFC47B154F}"/>
              </a:ext>
            </a:extLst>
          </p:cNvPr>
          <p:cNvSpPr txBox="1"/>
          <p:nvPr/>
        </p:nvSpPr>
        <p:spPr>
          <a:xfrm>
            <a:off x="71413" y="546889"/>
            <a:ext cx="24482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Заражение происходит после попадания яиц остриц в желудочно-кишечный тракт через загрязнённые руки, продукты питания, реже — через воду.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37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ЦИКЛ РАЗВИТИЯ ОСТРИЦЫ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3F96D2-2206-4E74-B4DD-BBCB3BA07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293" y="592922"/>
            <a:ext cx="2220863" cy="25381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D9F4EE-A7EE-454E-84E3-8AD9A1AF33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87" t="48277" b="1962"/>
          <a:stretch/>
        </p:blipFill>
        <p:spPr>
          <a:xfrm>
            <a:off x="4331217" y="616138"/>
            <a:ext cx="1227919" cy="2440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869A83-6A93-41C1-9897-9902D8019E04}"/>
              </a:ext>
            </a:extLst>
          </p:cNvPr>
          <p:cNvSpPr txBox="1"/>
          <p:nvPr/>
        </p:nvSpPr>
        <p:spPr>
          <a:xfrm>
            <a:off x="215429" y="1078820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АЛИМЕН-</a:t>
            </a:r>
          </a:p>
          <a:p>
            <a:pPr algn="ct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ТАРНИЙ ПУТЬ ЗАРАЖЕ-</a:t>
            </a:r>
          </a:p>
          <a:p>
            <a:pPr algn="ct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НИЯ</a:t>
            </a:r>
          </a:p>
        </p:txBody>
      </p:sp>
    </p:spTree>
    <p:extLst>
      <p:ext uri="{BB962C8B-B14F-4D97-AF65-F5344CB8AC3E}">
        <p14:creationId xmlns:p14="http://schemas.microsoft.com/office/powerpoint/2010/main" val="3044556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МЕТОДЫ ДИАГНОСТИКИ ГЕЛЬМИНТОЗОВ ЧЕЛОВЕКА  </a:t>
            </a:r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242536E-8563-4C0C-ABAC-781E6A1AA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7" t="3365" r="9996" b="9996"/>
          <a:stretch/>
        </p:blipFill>
        <p:spPr>
          <a:xfrm>
            <a:off x="1295549" y="573551"/>
            <a:ext cx="3312368" cy="2531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8E5EF3-7D63-46A9-BBBA-A9664C631DEF}"/>
              </a:ext>
            </a:extLst>
          </p:cNvPr>
          <p:cNvSpPr txBox="1"/>
          <p:nvPr/>
        </p:nvSpPr>
        <p:spPr>
          <a:xfrm>
            <a:off x="287437" y="2556148"/>
            <a:ext cx="792088" cy="441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ВИДЕО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738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ГАЛЛОВАЯ НЕМАТОДА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BF31383-E87A-48F8-8597-64688BCBD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5" y="597921"/>
            <a:ext cx="1088274" cy="1255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0A5B93-830D-4E7A-B059-6AD38C8EEF41}"/>
              </a:ext>
            </a:extLst>
          </p:cNvPr>
          <p:cNvSpPr txBox="1"/>
          <p:nvPr/>
        </p:nvSpPr>
        <p:spPr>
          <a:xfrm>
            <a:off x="-595" y="1836068"/>
            <a:ext cx="35283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Галловая нематода паразитирует в подземных частях растений. На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зараженных органах образуются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галлы (наросты) величиной с горошину, до кулака и больше.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DE19F6-849B-46CE-8730-9E6D6161E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797" y="579404"/>
            <a:ext cx="2099106" cy="25588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E543E4A-7E1A-441B-8687-15BA080FB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35" r="11184" b="3715"/>
          <a:stretch/>
        </p:blipFill>
        <p:spPr>
          <a:xfrm>
            <a:off x="1581463" y="597921"/>
            <a:ext cx="1730310" cy="125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75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71DF95-C4E0-463D-A0F5-0B1E3EA6B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29754"/>
            <a:ext cx="5616624" cy="338162"/>
          </a:xfrm>
        </p:spPr>
        <p:txBody>
          <a:bodyPr>
            <a:noAutofit/>
          </a:bodyPr>
          <a:lstStyle/>
          <a:p>
            <a:r>
              <a:rPr lang="ru-RU" sz="2800" dirty="0"/>
              <a:t>Проверьте свои знания!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3F14CA-08EC-4ADB-9187-159D16E44CA1}"/>
              </a:ext>
            </a:extLst>
          </p:cNvPr>
          <p:cNvSpPr txBox="1"/>
          <p:nvPr/>
        </p:nvSpPr>
        <p:spPr>
          <a:xfrm>
            <a:off x="1079525" y="827956"/>
            <a:ext cx="4392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Тело круглых червей: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покрыто ресничным эпителием;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шаровидное или круглое;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круглое в поперечном сечении.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108026C-4A8F-4CDB-A1FD-5992F078F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37" y="677434"/>
            <a:ext cx="648072" cy="92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05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ГАЛЛОВАЯ НЕМАТОДА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FF736B-7EF1-4F9F-9B89-6E092BB4F7DB}"/>
              </a:ext>
            </a:extLst>
          </p:cNvPr>
          <p:cNvSpPr txBox="1"/>
          <p:nvPr/>
        </p:nvSpPr>
        <p:spPr>
          <a:xfrm>
            <a:off x="107120" y="782077"/>
            <a:ext cx="255658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Невооруженным глазом вредителей сложно заметить.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Самки имеют 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округлую форму. 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 самцов тело 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спереди сужено, 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сзади закруглено.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0058E53-F0B1-473A-957F-71DABBF91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701" y="580167"/>
            <a:ext cx="2972821" cy="25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6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ГАЛЛОВАЯ НЕМАТОДА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FF736B-7EF1-4F9F-9B89-6E092BB4F7DB}"/>
              </a:ext>
            </a:extLst>
          </p:cNvPr>
          <p:cNvSpPr txBox="1"/>
          <p:nvPr/>
        </p:nvSpPr>
        <p:spPr>
          <a:xfrm>
            <a:off x="110420" y="679872"/>
            <a:ext cx="23422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Максимальная длина вредителей — 2 мм. Тело нематод защищено прочным покровом. Активно двигаются только самцы, самки предпочитают оставаться на месте.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0058E53-F0B1-473A-957F-71DABBF91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701" y="580255"/>
            <a:ext cx="2985329" cy="25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73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ГАЛЛОВАЯ НЕМАТОДА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FF736B-7EF1-4F9F-9B89-6E092BB4F7DB}"/>
              </a:ext>
            </a:extLst>
          </p:cNvPr>
          <p:cNvSpPr txBox="1"/>
          <p:nvPr/>
        </p:nvSpPr>
        <p:spPr>
          <a:xfrm>
            <a:off x="71413" y="577667"/>
            <a:ext cx="20882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Вредители любят песчаную почву: через нее легко проникает кислород, что позволяет нематодам дышать и способствует свободному перемещению.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D9100B-7018-472E-9A9E-415C9F1CF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45" y="583300"/>
            <a:ext cx="345638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5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ГАЛЛОВАЯ НЕМАТОДА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FF736B-7EF1-4F9F-9B89-6E092BB4F7DB}"/>
              </a:ext>
            </a:extLst>
          </p:cNvPr>
          <p:cNvSpPr txBox="1"/>
          <p:nvPr/>
        </p:nvSpPr>
        <p:spPr>
          <a:xfrm>
            <a:off x="71413" y="597991"/>
            <a:ext cx="23592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Самка делает кладку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небольшом мешке, стенки которого напоминают желатиноподобные пленки. Сами яйца микроскопические.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одной кладке может насчитываться до двух тысяч яиц.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FF53F0-B7E0-4866-BD3D-8F8C2E3F4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704" y="638968"/>
            <a:ext cx="3232231" cy="24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0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ГАЛЛОВАЯ НЕМАТОДА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0A5B93-830D-4E7A-B059-6AD38C8EEF41}"/>
              </a:ext>
            </a:extLst>
          </p:cNvPr>
          <p:cNvSpPr txBox="1"/>
          <p:nvPr/>
        </p:nvSpPr>
        <p:spPr>
          <a:xfrm>
            <a:off x="143421" y="614208"/>
            <a:ext cx="24482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Зараженные растения снижают урожай,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отстают в росте и развитии; при сильном заражении – погибают.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Нематодой заражаются огурцы, помидоры, дыня, картошка, кенаф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другие растения.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0281DB-E222-43F2-B556-B9DE6D08E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686" y="801279"/>
            <a:ext cx="3016913" cy="20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96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РАЗВИТИЕ ГЕЛЬМИНТОЛОГИИ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A34986-343A-4C2A-98C9-D97CCCC840BE}"/>
              </a:ext>
            </a:extLst>
          </p:cNvPr>
          <p:cNvSpPr txBox="1"/>
          <p:nvPr/>
        </p:nvSpPr>
        <p:spPr>
          <a:xfrm>
            <a:off x="71414" y="611932"/>
            <a:ext cx="28083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дело изучения паразитических</a:t>
            </a:r>
          </a:p>
          <a:p>
            <a:pPr algn="ctr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червей большой вклад внес Ибн Сина. В своей книге «Канон медицинской</a:t>
            </a:r>
          </a:p>
          <a:p>
            <a:pPr algn="ctr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науки» он указывает пути изгнания паразитических червей лекарственными травами.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3787F42-BEB4-4BF9-8C6E-B816FD178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766" y="569139"/>
            <a:ext cx="2142640" cy="25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22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РАЗВИТИЕ ГЕЛЬМИНТОЛОГИИ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A34986-343A-4C2A-98C9-D97CCCC840BE}"/>
              </a:ext>
            </a:extLst>
          </p:cNvPr>
          <p:cNvSpPr txBox="1"/>
          <p:nvPr/>
        </p:nvSpPr>
        <p:spPr>
          <a:xfrm>
            <a:off x="143420" y="679872"/>
            <a:ext cx="31683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Ученые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Узбекистана </a:t>
            </a:r>
            <a:r>
              <a:rPr lang="ru-RU" sz="1600" b="0" i="0" u="none" strike="noStrike" baseline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А.Т.Тулаганов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изучал</a:t>
            </a:r>
          </a:p>
          <a:p>
            <a:pPr algn="ctr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растительных гельминтов, </a:t>
            </a:r>
            <a:r>
              <a:rPr lang="ru-RU" sz="1600" b="0" i="0" u="none" strike="noStrike" baseline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М.А.Султанов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0" i="0" u="none" strike="noStrike" baseline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Ж.А.Азимов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0" i="0" u="none" strike="noStrike" baseline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Э.Х.Иргашев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другие – гельминтов животных. </a:t>
            </a:r>
          </a:p>
          <a:p>
            <a:pPr algn="ctr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исследования позволили резко ослабить вред от паразитических червей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TimesET"/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0E21F7-1995-44D7-8ABB-71E5B7943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296" y="580787"/>
            <a:ext cx="1829411" cy="256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07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СКРЯБИН КОНСТАНТИН ИВАНОВИЧ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5FB95A8-3F70-40B4-825C-38AE2645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692" y="574903"/>
            <a:ext cx="1971429" cy="2556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881B1F-83F8-4F51-858D-1432F8A74DC0}"/>
              </a:ext>
            </a:extLst>
          </p:cNvPr>
          <p:cNvSpPr txBox="1"/>
          <p:nvPr/>
        </p:nvSpPr>
        <p:spPr>
          <a:xfrm>
            <a:off x="71413" y="539924"/>
            <a:ext cx="36004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в 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Петербурге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Окончил Юрьевский (Тартуский) ветеринарный институт (1905). Доктор ветеринарных наук (1934), медицинских наук (1938), биологических наук (1943), профессор (1917), академик (1935). Выдающийся российский гельминтолог, основатель гельминтологической науки. Работал ветеринарным врачом в г. Чимкенте и </a:t>
            </a:r>
            <a:r>
              <a:rPr lang="ru-RU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Аулие-Ата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1905-1911 гг.)</a:t>
            </a:r>
            <a:endParaRPr 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86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СКРЯБИН КОНСТАНТИН ИВАНОВИЧ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5FB95A8-3F70-40B4-825C-38AE2645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692" y="574903"/>
            <a:ext cx="1971429" cy="2556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881B1F-83F8-4F51-858D-1432F8A74DC0}"/>
              </a:ext>
            </a:extLst>
          </p:cNvPr>
          <p:cNvSpPr txBox="1"/>
          <p:nvPr/>
        </p:nvSpPr>
        <p:spPr>
          <a:xfrm>
            <a:off x="87781" y="526564"/>
            <a:ext cx="36560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Создатель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крупнейшей в мире школы гельминтологов. Обеспечил успешное развитие всех направлений гельминтологии.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 фундаментальных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 по морфологии, систематике, экологии гельминтов животных и человека.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Разработал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теоретические основы борьбы с гельминтозами и широко внедрил их в медицинскую и ветеринарную практику. Открыл и описал около 200 новых видов гельминтов.</a:t>
            </a:r>
          </a:p>
        </p:txBody>
      </p:sp>
    </p:spTree>
    <p:extLst>
      <p:ext uri="{BB962C8B-B14F-4D97-AF65-F5344CB8AC3E}">
        <p14:creationId xmlns:p14="http://schemas.microsoft.com/office/powerpoint/2010/main" val="3474198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78259"/>
            <a:ext cx="5688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ПРОФИЛАКТИКА ГЕЛЬМИНТОЗА  </a:t>
            </a: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AD23C3-2441-42B0-9C0A-60E387962433}"/>
              </a:ext>
            </a:extLst>
          </p:cNvPr>
          <p:cNvSpPr txBox="1"/>
          <p:nvPr/>
        </p:nvSpPr>
        <p:spPr>
          <a:xfrm>
            <a:off x="71413" y="577667"/>
            <a:ext cx="27602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 smtClean="0">
                <a:solidFill>
                  <a:srgbClr val="002060"/>
                </a:solidFill>
                <a:effectLst/>
                <a:latin typeface="Roboto"/>
              </a:rPr>
              <a:t>   Регулярное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Roboto"/>
              </a:rPr>
              <a:t>мытье рук после прогулки, посещения туалета, перед едой, а также должная санитарная обработка продуктов,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Roboto"/>
              </a:rPr>
              <a:t>попадаемых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Roboto"/>
              </a:rPr>
              <a:t> на стол, способны в значительной мере обезопасить организм от заражения аскаридами.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A9A0DD-E26A-4C28-83BE-1E58BEB4D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018" y="934858"/>
            <a:ext cx="2760242" cy="18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6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71DF95-C4E0-463D-A0F5-0B1E3EA6B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29754"/>
            <a:ext cx="5616624" cy="338162"/>
          </a:xfrm>
        </p:spPr>
        <p:txBody>
          <a:bodyPr>
            <a:noAutofit/>
          </a:bodyPr>
          <a:lstStyle/>
          <a:p>
            <a:r>
              <a:rPr lang="ru-RU" sz="2800" dirty="0"/>
              <a:t>Проверьте свои знания!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3F14CA-08EC-4ADB-9187-159D16E44CA1}"/>
              </a:ext>
            </a:extLst>
          </p:cNvPr>
          <p:cNvSpPr txBox="1"/>
          <p:nvPr/>
        </p:nvSpPr>
        <p:spPr>
          <a:xfrm>
            <a:off x="1079525" y="827956"/>
            <a:ext cx="4392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Тело круглых червей: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покрыто ресничным эпителием;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шаровидное или круглое;</a:t>
            </a:r>
          </a:p>
          <a:p>
            <a:r>
              <a:rPr lang="ru-RU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круглое в поперечном сечении.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108026C-4A8F-4CDB-A1FD-5992F078F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37" y="677434"/>
            <a:ext cx="648072" cy="92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01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78259"/>
            <a:ext cx="5688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ПРОФИЛАКТИКА ГЕЛЬМИНТОЗА  </a:t>
            </a: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AD23C3-2441-42B0-9C0A-60E387962433}"/>
              </a:ext>
            </a:extLst>
          </p:cNvPr>
          <p:cNvSpPr txBox="1"/>
          <p:nvPr/>
        </p:nvSpPr>
        <p:spPr>
          <a:xfrm>
            <a:off x="143421" y="986488"/>
            <a:ext cx="26882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Roboto"/>
              </a:rPr>
              <a:t>Для мяса необходимо использовать отдельную разделочную доску и ножи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Roboto"/>
              </a:rPr>
              <a:t>. Ни в коем случае не пробовать на соль сырой фарш.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335515-78A6-453B-AA71-CB394350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749" y="971972"/>
            <a:ext cx="2445513" cy="15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6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0799"/>
            <a:ext cx="5688037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ОБОБЩЕНИЕ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932CDE-3EC4-432C-9B9A-C3F94D7D77B9}"/>
              </a:ext>
            </a:extLst>
          </p:cNvPr>
          <p:cNvSpPr txBox="1"/>
          <p:nvPr/>
        </p:nvSpPr>
        <p:spPr>
          <a:xfrm>
            <a:off x="71413" y="539924"/>
            <a:ext cx="561662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Паразитические черви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меют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приспособления для прикрепления внутри организма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хозяина;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хорошо развиты защитные покровы;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упрощение строения систем органов;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обладает высокой плодовитостью;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ермафродиты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или раздельнополые;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изненный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цикл сложный.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03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787" y="51293"/>
            <a:ext cx="4752783" cy="446812"/>
          </a:xfrm>
          <a:prstGeom prst="rect">
            <a:avLst/>
          </a:prstGeom>
        </p:spPr>
        <p:txBody>
          <a:bodyPr vert="horz" wrap="square" lIns="0" tIns="16476" rIns="0" bIns="0" rtlCol="0" anchor="ctr">
            <a:spAutoFit/>
          </a:bodyPr>
          <a:lstStyle/>
          <a:p>
            <a:pPr marL="12673">
              <a:spcBef>
                <a:spcPts val="130"/>
              </a:spcBef>
            </a:pPr>
            <a:r>
              <a:rPr lang="ru-RU" sz="2795" smtClean="0"/>
              <a:t>ЗАДАНИЕ</a:t>
            </a:r>
            <a:endParaRPr sz="2795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xmlns="" id="{F7EBA848-D2E5-42B8-B14C-CB78773D3FF1}"/>
              </a:ext>
            </a:extLst>
          </p:cNvPr>
          <p:cNvSpPr/>
          <p:nvPr/>
        </p:nvSpPr>
        <p:spPr>
          <a:xfrm>
            <a:off x="4096913" y="685485"/>
            <a:ext cx="1415536" cy="827937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167" tIns="30217" rIns="222730" bIns="30217" numCol="1" spcCol="2016" anchor="ctr" anchorCtr="0">
            <a:noAutofit/>
          </a:bodyPr>
          <a:lstStyle/>
          <a:p>
            <a:pPr algn="ctr" defTabSz="100725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26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6077" y="901153"/>
            <a:ext cx="463725" cy="463667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xmlns="" id="{91FEE48D-34B7-449A-8E52-48BCC4AF59B2}"/>
              </a:ext>
            </a:extLst>
          </p:cNvPr>
          <p:cNvSpPr/>
          <p:nvPr/>
        </p:nvSpPr>
        <p:spPr>
          <a:xfrm>
            <a:off x="2654421" y="685485"/>
            <a:ext cx="1597229" cy="827937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167" tIns="30217" rIns="222730" bIns="30217" numCol="1" spcCol="2016" anchor="ctr" anchorCtr="0">
            <a:noAutofit/>
          </a:bodyPr>
          <a:lstStyle/>
          <a:p>
            <a:pPr algn="ctr" defTabSz="100725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26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0096" y="901153"/>
            <a:ext cx="555621" cy="421808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xmlns="" id="{43462388-AD3B-4DC0-87D1-58BBFAB7ABAE}"/>
              </a:ext>
            </a:extLst>
          </p:cNvPr>
          <p:cNvSpPr/>
          <p:nvPr/>
        </p:nvSpPr>
        <p:spPr>
          <a:xfrm>
            <a:off x="1579596" y="685485"/>
            <a:ext cx="1415536" cy="827937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167" tIns="30217" rIns="222730" bIns="30217" numCol="1" spcCol="2016" anchor="ctr" anchorCtr="0">
            <a:noAutofit/>
          </a:bodyPr>
          <a:lstStyle/>
          <a:p>
            <a:pPr algn="ctr" defTabSz="100725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26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AF05FC-40D6-49C7-8459-55715E908190}"/>
              </a:ext>
            </a:extLst>
          </p:cNvPr>
          <p:cNvSpPr txBox="1"/>
          <p:nvPr/>
        </p:nvSpPr>
        <p:spPr>
          <a:xfrm>
            <a:off x="1513832" y="1620045"/>
            <a:ext cx="2322532" cy="1075532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algn="ctr" defTabSz="575641">
              <a:defRPr/>
            </a:pPr>
            <a:r>
              <a:rPr lang="ru-RU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algn="ctr" defTabSz="575641">
              <a:defRPr/>
            </a:pPr>
            <a:r>
              <a:rPr lang="ru-RU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(стр.43)</a:t>
            </a:r>
            <a:r>
              <a:rPr lang="en-US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59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3039" y="829265"/>
            <a:ext cx="523664" cy="539089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xmlns="" id="{83429AA4-D611-4991-B34E-193F6BD7B5E4}"/>
              </a:ext>
            </a:extLst>
          </p:cNvPr>
          <p:cNvSpPr/>
          <p:nvPr/>
        </p:nvSpPr>
        <p:spPr>
          <a:xfrm>
            <a:off x="247004" y="685487"/>
            <a:ext cx="1535168" cy="82793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167" tIns="30217" rIns="222730" bIns="30217" numCol="1" spcCol="2016" anchor="ctr" anchorCtr="0">
            <a:noAutofit/>
          </a:bodyPr>
          <a:lstStyle/>
          <a:p>
            <a:pPr algn="ctr" defTabSz="100725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26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55907" y="1620045"/>
            <a:ext cx="1673592" cy="829590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algn="ctr" defTabSz="575641">
              <a:defRPr/>
            </a:pPr>
            <a:r>
              <a:rPr lang="ru-RU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5641">
              <a:defRPr/>
            </a:pPr>
            <a:r>
              <a:rPr lang="ru-RU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§11 </a:t>
            </a:r>
          </a:p>
          <a:p>
            <a:pPr algn="ctr" defTabSz="575641">
              <a:defRPr/>
            </a:pPr>
            <a:r>
              <a:rPr lang="ru-RU" sz="159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41- 43)</a:t>
            </a:r>
            <a:r>
              <a:rPr lang="ru-RU" sz="151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xmlns="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321" y="973042"/>
            <a:ext cx="607995" cy="270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4C51EF-6BAF-49DD-8CA2-5246078D2945}"/>
              </a:ext>
            </a:extLst>
          </p:cNvPr>
          <p:cNvSpPr txBox="1"/>
          <p:nvPr/>
        </p:nvSpPr>
        <p:spPr>
          <a:xfrm>
            <a:off x="3702079" y="1637253"/>
            <a:ext cx="1985958" cy="1566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46"/>
            <a:r>
              <a:rPr lang="ru-RU" sz="159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Написать правила личной гигиены, как меры профилактики гельминтоза.</a:t>
            </a:r>
          </a:p>
        </p:txBody>
      </p:sp>
    </p:spTree>
    <p:extLst>
      <p:ext uri="{BB962C8B-B14F-4D97-AF65-F5344CB8AC3E}">
        <p14:creationId xmlns:p14="http://schemas.microsoft.com/office/powerpoint/2010/main" val="1209223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79D511-3C8B-4BA5-BA81-26FA07F30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29754"/>
            <a:ext cx="5544616" cy="338162"/>
          </a:xfrm>
        </p:spPr>
        <p:txBody>
          <a:bodyPr>
            <a:no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4FFF35-09AC-4B11-9D5D-43D0901240BC}"/>
              </a:ext>
            </a:extLst>
          </p:cNvPr>
          <p:cNvSpPr txBox="1"/>
          <p:nvPr/>
        </p:nvSpPr>
        <p:spPr>
          <a:xfrm>
            <a:off x="143421" y="539924"/>
            <a:ext cx="554461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Составьте парные ответы из названий 	частей тела аскариды и их строения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кишечник;             1) раздельнополая; 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половая система</a:t>
            </a: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2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состоит из двух      						продольных канальцев; 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выделительная    3) имеет задний отдел;  	система; 				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г) хвост самки;        </a:t>
            </a: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загнут в брюшную сторону;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д) хвост самца.       </a:t>
            </a: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прямой, не загнут.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590ECA8-82C2-4B28-B52F-34D7E22A4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20" y="592468"/>
            <a:ext cx="465904" cy="6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4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79D511-3C8B-4BA5-BA81-26FA07F30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29754"/>
            <a:ext cx="5544616" cy="338162"/>
          </a:xfrm>
        </p:spPr>
        <p:txBody>
          <a:bodyPr>
            <a:no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4FFF35-09AC-4B11-9D5D-43D0901240BC}"/>
              </a:ext>
            </a:extLst>
          </p:cNvPr>
          <p:cNvSpPr txBox="1"/>
          <p:nvPr/>
        </p:nvSpPr>
        <p:spPr>
          <a:xfrm>
            <a:off x="71412" y="539924"/>
            <a:ext cx="561662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Парные ответы: 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кишечник;               3) имеет задний отдел; 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половая система;  1) раздельнополая; 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выделительная      2) состоит из двух      			система; 		продольных канальцев;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хвост самки; 		5) прямой, не загнут. 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д) хвост самца. 		4) загнут в брюшную 								сторону;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590ECA8-82C2-4B28-B52F-34D7E22A4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20" y="592468"/>
            <a:ext cx="465904" cy="6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89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40" y="81049"/>
            <a:ext cx="5164407" cy="385976"/>
          </a:xfrm>
          <a:prstGeom prst="rect">
            <a:avLst/>
          </a:prstGeom>
        </p:spPr>
        <p:txBody>
          <a:bodyPr vert="horz" wrap="square" lIns="0" tIns="16483" rIns="0" bIns="0" rtlCol="0" anchor="ctr">
            <a:spAutoFit/>
          </a:bodyPr>
          <a:lstStyle/>
          <a:p>
            <a:pPr marL="12678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СЕГОДНЯ НА УРОКЕ </a:t>
            </a:r>
            <a:endParaRPr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07517" y="1043930"/>
            <a:ext cx="4752528" cy="93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2060"/>
                </a:solidFill>
                <a:latin typeface="Arial Black" panose="020B0A04020102020204" pitchFamily="34" charset="0"/>
              </a:rPr>
              <a:t>Особенности строения свиного солитера</a:t>
            </a:r>
            <a:endParaRPr lang="en-US" sz="1800" kern="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5629" y="1620044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srgbClr val="00B050"/>
                </a:solidFill>
                <a:latin typeface="Arial Black" panose="020B0A04020102020204" pitchFamily="34" charset="0"/>
              </a:rPr>
              <a:t>Многообразие круглых червей: острицы, галловая нематода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054" y="662400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719485" y="123967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655589" y="1908076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70624" y="249106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B8C9F9-F8CC-46F7-9B19-9601AAD43A43}"/>
              </a:ext>
            </a:extLst>
          </p:cNvPr>
          <p:cNvSpPr txBox="1"/>
          <p:nvPr/>
        </p:nvSpPr>
        <p:spPr>
          <a:xfrm>
            <a:off x="3204356" y="2546856"/>
            <a:ext cx="241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srgbClr val="002060"/>
                </a:solidFill>
                <a:latin typeface="Arial Black" panose="020B0A04020102020204" pitchFamily="34" charset="0"/>
              </a:rPr>
              <a:t>Гельминтология   </a:t>
            </a:r>
            <a:r>
              <a:rPr lang="ru-RU" sz="1800" kern="0" noProof="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4E905C-7ACF-4C9F-9602-D8DEBBB4DF61}"/>
              </a:ext>
            </a:extLst>
          </p:cNvPr>
          <p:cNvSpPr txBox="1"/>
          <p:nvPr/>
        </p:nvSpPr>
        <p:spPr>
          <a:xfrm>
            <a:off x="648072" y="674648"/>
            <a:ext cx="503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Многообразие ленточных червей</a:t>
            </a:r>
          </a:p>
        </p:txBody>
      </p:sp>
    </p:spTree>
    <p:extLst>
      <p:ext uri="{BB962C8B-B14F-4D97-AF65-F5344CB8AC3E}">
        <p14:creationId xmlns:p14="http://schemas.microsoft.com/office/powerpoint/2010/main" val="1609272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9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6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ЭХИНОКОКК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34BE16-806A-4E92-AB2F-163804F5A546}"/>
              </a:ext>
            </a:extLst>
          </p:cNvPr>
          <p:cNvSpPr txBox="1"/>
          <p:nvPr/>
        </p:nvSpPr>
        <p:spPr>
          <a:xfrm>
            <a:off x="143421" y="2124100"/>
            <a:ext cx="54726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  Эхинококки — относится к типу плоских к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классу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ленточных червей. Половозрелые особи паразитируют в кишечнике псовых, реже встречаются у кошек. Личинки эхинококков — опасные паразиты человека, вызывающие эхинококкозы.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C5B67B-504B-41D4-B1D4-2A2D5F4BB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80"/>
          <a:stretch/>
        </p:blipFill>
        <p:spPr>
          <a:xfrm>
            <a:off x="3133501" y="582893"/>
            <a:ext cx="2482528" cy="13367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CEAF1E4-0419-4D9C-9B78-0C102F3AF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89" t="1505" r="1"/>
          <a:stretch/>
        </p:blipFill>
        <p:spPr>
          <a:xfrm rot="5400000">
            <a:off x="1035485" y="-221225"/>
            <a:ext cx="1152129" cy="286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11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МОРФОЛОГИЯ ВЗРОСЛОГО ЭХИНОКОККА  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8FB867-D447-450B-A45F-E6A8DFD2B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57" r="3767" b="4456"/>
          <a:stretch/>
        </p:blipFill>
        <p:spPr>
          <a:xfrm>
            <a:off x="462255" y="606049"/>
            <a:ext cx="4968552" cy="25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21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CCEB3A-F978-4F44-A9FB-BC182E928F53}"/>
              </a:ext>
            </a:extLst>
          </p:cNvPr>
          <p:cNvSpPr txBox="1"/>
          <p:nvPr/>
        </p:nvSpPr>
        <p:spPr>
          <a:xfrm>
            <a:off x="0" y="109037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ЦИКЛ РАЗВИТИЯ ЭХИНОКОККА  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8A8FEBB-F405-4567-87E7-A24E666A5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17" y="587938"/>
            <a:ext cx="3851815" cy="25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16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e7ad166d7934b83f58aa829ff80bf99e5fa72"/>
</p:tagLst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155088</TotalTime>
  <Words>2234</Words>
  <Application>Microsoft Office PowerPoint</Application>
  <PresentationFormat>Произвольный</PresentationFormat>
  <Paragraphs>211</Paragraphs>
  <Slides>32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1_Office Theme</vt:lpstr>
      <vt:lpstr>2_Office Theme</vt:lpstr>
      <vt:lpstr>Тема Office</vt:lpstr>
      <vt:lpstr>5_Office Theme</vt:lpstr>
      <vt:lpstr>1_Тема Office</vt:lpstr>
      <vt:lpstr>Презентация PowerPoint</vt:lpstr>
      <vt:lpstr>Проверьте свои знания!</vt:lpstr>
      <vt:lpstr>Проверьте свои знания!</vt:lpstr>
      <vt:lpstr>Проверьте свои знания!</vt:lpstr>
      <vt:lpstr>Проверьте свои знания!</vt:lpstr>
      <vt:lpstr>СЕГОДНЯ НА УРОКЕ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ОБОБЩЕНИЕ</vt:lpstr>
      <vt:lpstr>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1838</cp:revision>
  <dcterms:created xsi:type="dcterms:W3CDTF">2014-10-08T23:03:32Z</dcterms:created>
  <dcterms:modified xsi:type="dcterms:W3CDTF">2020-10-17T05:45:23Z</dcterms:modified>
</cp:coreProperties>
</file>