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2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3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  <p:sldMasterId id="2147483898" r:id="rId2"/>
    <p:sldMasterId id="2147484513" r:id="rId3"/>
    <p:sldMasterId id="2147484526" r:id="rId4"/>
  </p:sldMasterIdLst>
  <p:notesMasterIdLst>
    <p:notesMasterId r:id="rId47"/>
  </p:notesMasterIdLst>
  <p:sldIdLst>
    <p:sldId id="1414" r:id="rId5"/>
    <p:sldId id="1642" r:id="rId6"/>
    <p:sldId id="1640" r:id="rId7"/>
    <p:sldId id="1443" r:id="rId8"/>
    <p:sldId id="1653" r:id="rId9"/>
    <p:sldId id="1442" r:id="rId10"/>
    <p:sldId id="1418" r:id="rId11"/>
    <p:sldId id="1504" r:id="rId12"/>
    <p:sldId id="1488" r:id="rId13"/>
    <p:sldId id="1476" r:id="rId14"/>
    <p:sldId id="1537" r:id="rId15"/>
    <p:sldId id="1655" r:id="rId16"/>
    <p:sldId id="1494" r:id="rId17"/>
    <p:sldId id="1656" r:id="rId18"/>
    <p:sldId id="1472" r:id="rId19"/>
    <p:sldId id="1657" r:id="rId20"/>
    <p:sldId id="1450" r:id="rId21"/>
    <p:sldId id="1658" r:id="rId22"/>
    <p:sldId id="1659" r:id="rId23"/>
    <p:sldId id="1660" r:id="rId24"/>
    <p:sldId id="1479" r:id="rId25"/>
    <p:sldId id="1661" r:id="rId26"/>
    <p:sldId id="1511" r:id="rId27"/>
    <p:sldId id="1512" r:id="rId28"/>
    <p:sldId id="1638" r:id="rId29"/>
    <p:sldId id="1510" r:id="rId30"/>
    <p:sldId id="1637" r:id="rId31"/>
    <p:sldId id="1517" r:id="rId32"/>
    <p:sldId id="1662" r:id="rId33"/>
    <p:sldId id="1541" r:id="rId34"/>
    <p:sldId id="1608" r:id="rId35"/>
    <p:sldId id="1646" r:id="rId36"/>
    <p:sldId id="1647" r:id="rId37"/>
    <p:sldId id="1644" r:id="rId38"/>
    <p:sldId id="1645" r:id="rId39"/>
    <p:sldId id="1648" r:id="rId40"/>
    <p:sldId id="1650" r:id="rId41"/>
    <p:sldId id="1651" r:id="rId42"/>
    <p:sldId id="1652" r:id="rId43"/>
    <p:sldId id="1649" r:id="rId44"/>
    <p:sldId id="1643" r:id="rId45"/>
    <p:sldId id="1639" r:id="rId46"/>
  </p:sldIdLst>
  <p:sldSz cx="5759450" cy="3240088"/>
  <p:notesSz cx="6858000" cy="9144000"/>
  <p:custDataLst>
    <p:tags r:id="rId48"/>
  </p:custDataLst>
  <p:defaultTextStyle>
    <a:defPPr>
      <a:defRPr lang="en-US"/>
    </a:defPPr>
    <a:lvl1pPr marL="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nt" id="{01319F16-3CEB-44B1-837A-5DFE664B1540}">
          <p14:sldIdLst>
            <p14:sldId id="1414"/>
            <p14:sldId id="1642"/>
            <p14:sldId id="1640"/>
            <p14:sldId id="1443"/>
            <p14:sldId id="1653"/>
            <p14:sldId id="1442"/>
            <p14:sldId id="1418"/>
            <p14:sldId id="1504"/>
            <p14:sldId id="1488"/>
            <p14:sldId id="1476"/>
            <p14:sldId id="1537"/>
            <p14:sldId id="1655"/>
            <p14:sldId id="1494"/>
            <p14:sldId id="1656"/>
            <p14:sldId id="1472"/>
            <p14:sldId id="1657"/>
            <p14:sldId id="1450"/>
            <p14:sldId id="1658"/>
            <p14:sldId id="1659"/>
            <p14:sldId id="1660"/>
            <p14:sldId id="1479"/>
            <p14:sldId id="1661"/>
            <p14:sldId id="1511"/>
            <p14:sldId id="1512"/>
            <p14:sldId id="1638"/>
            <p14:sldId id="1510"/>
            <p14:sldId id="1637"/>
            <p14:sldId id="1517"/>
            <p14:sldId id="1662"/>
            <p14:sldId id="1541"/>
            <p14:sldId id="1608"/>
            <p14:sldId id="1646"/>
            <p14:sldId id="1647"/>
            <p14:sldId id="1644"/>
            <p14:sldId id="1645"/>
            <p14:sldId id="1648"/>
            <p14:sldId id="1650"/>
            <p14:sldId id="1651"/>
            <p14:sldId id="1652"/>
            <p14:sldId id="1649"/>
            <p14:sldId id="1643"/>
            <p14:sldId id="1639"/>
          </p14:sldIdLst>
        </p14:section>
        <p14:section name="Custom icons" id="{AE7553D5-C09E-4928-A948-69A0E1F717F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742" userDrawn="1">
          <p15:clr>
            <a:srgbClr val="A4A3A4"/>
          </p15:clr>
        </p15:guide>
        <p15:guide id="2" pos="1882" userDrawn="1">
          <p15:clr>
            <a:srgbClr val="A4A3A4"/>
          </p15:clr>
        </p15:guide>
        <p15:guide id="3" orient="horz" pos="517" userDrawn="1">
          <p15:clr>
            <a:srgbClr val="A4A3A4"/>
          </p15:clr>
        </p15:guide>
        <p15:guide id="4" pos="1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вар Фархадович" initials="АФ" lastIdx="1" clrIdx="0">
    <p:extLst>
      <p:ext uri="{19B8F6BF-5375-455C-9EA6-DF929625EA0E}">
        <p15:presenceInfo xmlns:p15="http://schemas.microsoft.com/office/powerpoint/2012/main" userId="b45d8b19bf4079a2" providerId="Windows Live"/>
      </p:ext>
    </p:extLst>
  </p:cmAuthor>
  <p:cmAuthor id="2" name="Acer" initials="A" lastIdx="3" clrIdx="1">
    <p:extLst>
      <p:ext uri="{19B8F6BF-5375-455C-9EA6-DF929625EA0E}">
        <p15:presenceInfo xmlns:p15="http://schemas.microsoft.com/office/powerpoint/2012/main" userId="Ac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0C0C0"/>
    <a:srgbClr val="FFFFFF"/>
    <a:srgbClr val="DDDDDD"/>
    <a:srgbClr val="B2B2B2"/>
    <a:srgbClr val="808080"/>
    <a:srgbClr val="5F5F5F"/>
    <a:srgbClr val="7F7F7F"/>
    <a:srgbClr val="328682"/>
    <a:srgbClr val="3278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4" autoAdjust="0"/>
    <p:restoredTop sz="88029" autoAdjust="0"/>
  </p:normalViewPr>
  <p:slideViewPr>
    <p:cSldViewPr snapToObjects="1">
      <p:cViewPr varScale="1">
        <p:scale>
          <a:sx n="112" d="100"/>
          <a:sy n="112" d="100"/>
        </p:scale>
        <p:origin x="756" y="96"/>
      </p:cViewPr>
      <p:guideLst>
        <p:guide orient="horz" pos="742"/>
        <p:guide pos="1882"/>
        <p:guide orient="horz" pos="517"/>
        <p:guide pos="1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gs" Target="tags/tag1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1%D0%B8%D0%BE%D0%BB%D0%BE%D0%B3%D0%B8%D1%87%D0%B5%D1%81%D0%BA%D0%B0%D1%8F_%D1%81%D0%B8%D1%81%D1%82%D0%B5%D0%BC%D0%B0%D1%82%D0%B8%D0%BA%D0%B0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ru.wikipedia.org/wiki/%D0%91%D0%B8%D0%BE%D0%BB%D0%BE%D0%B3%D0%B8%D1%87%D0%B5%D1%81%D0%BA%D0%B8%D0%B9_%D0%B2%D0%B8%D0%B4" TargetMode="External"/><Relationship Id="rId5" Type="http://schemas.openxmlformats.org/officeDocument/2006/relationships/hyperlink" Target="https://ru.wikipedia.org/wiki/%D0%91%D0%B8%D0%BD%D0%BE%D0%BC%D0%B8%D0%BD%D0%B0%D0%BB%D1%8C%D0%BD%D0%B0%D1%8F_%D0%BD%D0%BE%D0%BC%D0%B5%D0%BD%D0%BA%D0%BB%D0%B0%D1%82%D1%83%D1%80%D0%B0" TargetMode="External"/><Relationship Id="rId4" Type="http://schemas.openxmlformats.org/officeDocument/2006/relationships/hyperlink" Target="https://ru.wikipedia.org/wiki/%D0%91%D0%B8%D0%BE%D0%BB%D0%BE%D0%B3%D0%B8%D1%8F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Карл Линней — создатель </a:t>
            </a:r>
            <a:r>
              <a:rPr lang="ru-RU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Биологическая систематика"/>
              </a:rPr>
              <a:t>единой системы классификации растительного и животного мира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в которой были обобщены и в значительной степени упорядочены знания всего предыдущего периода развития </a:t>
            </a:r>
            <a:r>
              <a:rPr lang="ru-RU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Биология"/>
              </a:rPr>
              <a:t>биологической науки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Среди главных заслуг Линнея — введение точной терминологии при описании биологических объектов, внедрение в активное употребление </a:t>
            </a:r>
            <a:r>
              <a:rPr lang="ru-RU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Биноминальная номенклатура"/>
              </a:rPr>
              <a:t>биноминальной (бинарной) номенклатуры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установление чёткого соподчинения между </a:t>
            </a:r>
            <a:r>
              <a:rPr lang="ru-RU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Биологическая систематика"/>
              </a:rPr>
              <a:t>систематическими (таксономическими) категориями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Ещё одним достижением Линнея стало выделение </a:t>
            </a:r>
            <a:r>
              <a:rPr lang="ru-RU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6" tooltip="Биологический вид"/>
              </a:rPr>
              <a:t>биологического вида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в качестве исходной категории в систематике, а также определение критериев отнесения природных объектов к одному виду.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142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Признанная международным педагогическим сообществом программа </a:t>
            </a:r>
            <a:r>
              <a:rPr lang="ru-RU" dirty="0" err="1"/>
              <a:t>Trends</a:t>
            </a:r>
            <a:r>
              <a:rPr lang="ru-RU" dirty="0"/>
              <a:t> </a:t>
            </a:r>
            <a:r>
              <a:rPr lang="ru-RU" dirty="0" err="1"/>
              <a:t>in</a:t>
            </a:r>
            <a:r>
              <a:rPr lang="ru-RU" dirty="0"/>
              <a:t> </a:t>
            </a:r>
            <a:r>
              <a:rPr lang="ru-RU" dirty="0" err="1"/>
              <a:t>International</a:t>
            </a:r>
            <a:r>
              <a:rPr lang="ru-RU" dirty="0"/>
              <a:t> </a:t>
            </a:r>
            <a:r>
              <a:rPr lang="ru-RU" dirty="0" err="1"/>
              <a:t>Mathematics</a:t>
            </a:r>
            <a:r>
              <a:rPr lang="ru-RU" dirty="0"/>
              <a:t> </a:t>
            </a:r>
            <a:r>
              <a:rPr lang="ru-RU" dirty="0" err="1"/>
              <a:t>and</a:t>
            </a:r>
            <a:r>
              <a:rPr lang="ru-RU" dirty="0"/>
              <a:t> </a:t>
            </a:r>
            <a:r>
              <a:rPr lang="ru-RU" dirty="0" err="1"/>
              <a:t>Science</a:t>
            </a:r>
            <a:r>
              <a:rPr lang="ru-RU" dirty="0"/>
              <a:t> </a:t>
            </a:r>
            <a:r>
              <a:rPr lang="ru-RU" dirty="0" err="1"/>
              <a:t>Study</a:t>
            </a:r>
            <a:r>
              <a:rPr lang="ru-RU" dirty="0"/>
              <a:t> (TIMSS) оценивает уровень математической и естественнонаучной подготовки учащихся 4-х и 8-х классов. Глобальный ресурс определения уровня знаний, умений и навыков школьников более 50 стран мира выработан на основе лучшей международной практики. Инструментарий ТIMSS оценивает образовательные достижения учащихся в таких познавательных областях как Знание, Применение и Рассуждение. Блок «Знание» </a:t>
            </a:r>
            <a:r>
              <a:rPr lang="ru-RU" dirty="0" err="1"/>
              <a:t>влючает</a:t>
            </a:r>
            <a:r>
              <a:rPr lang="ru-RU" dirty="0"/>
              <a:t> задачи по математике и естественным наукам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362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43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Как среда обитания животных почва сильно отличается от воды и воздуха. Попробуйте взмахнуть рукой в воздухе — вы не заметите почти никакого сопротивления. Проделайте то же в воде — вы почувствуете значительное сопротивление среды. А если опустить руку в яму и засыпать землей, то обратно вытащить ее будет трудно. Вот так и некоторым обитателям почвы трудно передвигаться, но всё таки не всем.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214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451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02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ВСЕГО ОКОЛО 2 МЛН ЖИВОТНЫХ, ИЗ НИХ 70 ТЫСЯЧ ОДНОКЛЕТОЧНЫЕ.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914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ВСЕГО ОКОЛО 2 МЛН ЖИВОТНЫХ, ИЗ НИХ 70 ТЫСЯЧ ОДНОКЛЕТОЧНЫЕ.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183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Амёба обитает в пресных водах,</a:t>
            </a:r>
          </a:p>
          <a:p>
            <a:r>
              <a:rPr lang="ru-RU" dirty="0"/>
              <a:t>На самом дне, где илистая муть.</a:t>
            </a:r>
          </a:p>
          <a:p>
            <a:r>
              <a:rPr lang="ru-RU" dirty="0"/>
              <a:t>В среде, где очень мало кислорода</a:t>
            </a:r>
          </a:p>
          <a:p>
            <a:r>
              <a:rPr lang="ru-RU" dirty="0"/>
              <a:t>Амёба ищет свой особый путь.</a:t>
            </a:r>
          </a:p>
          <a:p>
            <a:endParaRPr lang="ru-RU" dirty="0"/>
          </a:p>
          <a:p>
            <a:r>
              <a:rPr lang="ru-RU" dirty="0"/>
              <a:t>Обычные амёбы меньше точки,</a:t>
            </a:r>
          </a:p>
          <a:p>
            <a:r>
              <a:rPr lang="ru-RU" dirty="0"/>
              <a:t>Но делятся, однако, и живут.</a:t>
            </a:r>
          </a:p>
          <a:p>
            <a:r>
              <a:rPr lang="ru-RU" dirty="0"/>
              <a:t>Притом морские мелкие комочки</a:t>
            </a:r>
          </a:p>
          <a:p>
            <a:r>
              <a:rPr lang="ru-RU" dirty="0"/>
              <a:t>И горы меловые создают.</a:t>
            </a:r>
          </a:p>
          <a:p>
            <a:endParaRPr lang="ru-RU" dirty="0"/>
          </a:p>
          <a:p>
            <a:r>
              <a:rPr lang="ru-RU" dirty="0"/>
              <a:t>Движение посредством ложноножек</a:t>
            </a:r>
          </a:p>
          <a:p>
            <a:r>
              <a:rPr lang="ru-RU" dirty="0"/>
              <a:t>Увидеть можно только в микроскоп:</a:t>
            </a:r>
          </a:p>
          <a:p>
            <a:r>
              <a:rPr lang="ru-RU" dirty="0"/>
              <a:t>Течёт в мешочке из мембранной кожи</a:t>
            </a:r>
          </a:p>
          <a:p>
            <a:r>
              <a:rPr lang="ru-RU" dirty="0"/>
              <a:t>Густая цитоплазма, как сироп.</a:t>
            </a:r>
          </a:p>
          <a:p>
            <a:endParaRPr lang="ru-RU" dirty="0"/>
          </a:p>
          <a:p>
            <a:r>
              <a:rPr lang="ru-RU" dirty="0"/>
              <a:t>В растворе соли клеточка сжималась,</a:t>
            </a:r>
          </a:p>
          <a:p>
            <a:r>
              <a:rPr lang="ru-RU" dirty="0"/>
              <a:t>Как будто тельце ощущало боль,</a:t>
            </a:r>
          </a:p>
          <a:p>
            <a:r>
              <a:rPr lang="ru-RU" dirty="0"/>
              <a:t>При этом учащенно сокращалась,</a:t>
            </a:r>
          </a:p>
          <a:p>
            <a:r>
              <a:rPr lang="ru-RU" dirty="0"/>
              <a:t>Выталкивая жидкость, вакуоль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318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34" b="0" i="0" u="none" strike="noStrike" kern="1200" cap="none" spc="0" normalizeH="0" baseline="0" noProof="0" dirty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Гипотеза о бессмертии гидр была выдвинута чуть менее 150 лет назад, в конце 18 века. Ученые предполагали, что существу с подобной регенерацией должны быть совершенно не знакомы такие понятия как «старение» и «смерть». Во второй половине 20 века были установлены механизмы обновления клеток. Оказалось, что у взрослого организма в средней части тела регулярно происходит процесс деления всех 3-х типов клеток и их дальнейшая миграция к остальным частям тела. На щупальцах и подошве старые клетки отмирают и </a:t>
            </a:r>
            <a:r>
              <a:rPr kumimoji="0" lang="ru-RU" sz="1134" b="0" i="0" u="none" strike="noStrike" kern="1200" cap="none" spc="0" normalizeH="0" baseline="0" noProof="0" dirty="0" err="1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слущиваются</a:t>
            </a:r>
            <a:r>
              <a:rPr kumimoji="0" lang="ru-RU" sz="1134" b="0" i="0" u="none" strike="noStrike" kern="1200" cap="none" spc="0" normalizeH="0" baseline="0" noProof="0" dirty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, а на их место мигрируют новые. Таким образом, все без исключения клетки в теле гидры обновляются.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34" b="0" i="0" u="none" strike="noStrike" kern="1200" cap="none" spc="0" normalizeH="0" baseline="0" noProof="0" dirty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34" b="0" i="0" u="none" strike="noStrike" kern="1200" cap="none" spc="0" normalizeH="0" baseline="0" noProof="0" dirty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Экспериментально гипотезу удалось подтвердить только в 1997 году. Даниэль Мартинес в результате 4-х летнего опыта доказал отсутствие смертности среди гидр в результате старения.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060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Признанная международным педагогическим сообществом программа </a:t>
            </a:r>
            <a:r>
              <a:rPr lang="ru-RU" dirty="0" err="1"/>
              <a:t>Trends</a:t>
            </a:r>
            <a:r>
              <a:rPr lang="ru-RU" dirty="0"/>
              <a:t> </a:t>
            </a:r>
            <a:r>
              <a:rPr lang="ru-RU" dirty="0" err="1"/>
              <a:t>in</a:t>
            </a:r>
            <a:r>
              <a:rPr lang="ru-RU" dirty="0"/>
              <a:t> </a:t>
            </a:r>
            <a:r>
              <a:rPr lang="ru-RU" dirty="0" err="1"/>
              <a:t>International</a:t>
            </a:r>
            <a:r>
              <a:rPr lang="ru-RU" dirty="0"/>
              <a:t> </a:t>
            </a:r>
            <a:r>
              <a:rPr lang="ru-RU" dirty="0" err="1"/>
              <a:t>Mathematics</a:t>
            </a:r>
            <a:r>
              <a:rPr lang="ru-RU" dirty="0"/>
              <a:t> </a:t>
            </a:r>
            <a:r>
              <a:rPr lang="ru-RU" dirty="0" err="1"/>
              <a:t>and</a:t>
            </a:r>
            <a:r>
              <a:rPr lang="ru-RU" dirty="0"/>
              <a:t> </a:t>
            </a:r>
            <a:r>
              <a:rPr lang="ru-RU" dirty="0" err="1"/>
              <a:t>Science</a:t>
            </a:r>
            <a:r>
              <a:rPr lang="ru-RU" dirty="0"/>
              <a:t> </a:t>
            </a:r>
            <a:r>
              <a:rPr lang="ru-RU" dirty="0" err="1"/>
              <a:t>Study</a:t>
            </a:r>
            <a:r>
              <a:rPr lang="ru-RU" dirty="0"/>
              <a:t> (TIMSS) оценивает уровень математической и естественнонаучной подготовки учащихся 4-х и 8-х классов. Глобальный ресурс определения уровня знаний, умений и навыков школьников более 50 стран мира выработан на основе лучшей международной практики. Инструментарий ТIMSS оценивает образовательные достижения учащихся в таких познавательных областях как Знание, Применение и Рассуждение. Блок «Знание» </a:t>
            </a:r>
            <a:r>
              <a:rPr lang="ru-RU" dirty="0" err="1"/>
              <a:t>влючает</a:t>
            </a:r>
            <a:r>
              <a:rPr lang="ru-RU" dirty="0"/>
              <a:t> задачи по математике и естественным наукам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91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83023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4913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8242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50152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2209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80130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00840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3910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15282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21795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20699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23467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50087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06944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95985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2337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5018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3918" y="1836051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03.10.2020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199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03.10.2020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456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956" y="2082058"/>
            <a:ext cx="4895533" cy="643517"/>
          </a:xfrm>
        </p:spPr>
        <p:txBody>
          <a:bodyPr anchor="t"/>
          <a:lstStyle>
            <a:lvl1pPr algn="l">
              <a:defRPr sz="2518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4956" y="1373288"/>
            <a:ext cx="4895533" cy="708769"/>
          </a:xfrm>
        </p:spPr>
        <p:txBody>
          <a:bodyPr anchor="b"/>
          <a:lstStyle>
            <a:lvl1pPr marL="0" indent="0">
              <a:buNone/>
              <a:defRPr sz="1259">
                <a:solidFill>
                  <a:schemeClr val="tx1">
                    <a:tint val="75000"/>
                  </a:schemeClr>
                </a:solidFill>
              </a:defRPr>
            </a:lvl1pPr>
            <a:lvl2pPr marL="287878" indent="0">
              <a:buNone/>
              <a:defRPr sz="1133">
                <a:solidFill>
                  <a:schemeClr val="tx1">
                    <a:tint val="75000"/>
                  </a:schemeClr>
                </a:solidFill>
              </a:defRPr>
            </a:lvl2pPr>
            <a:lvl3pPr marL="575756" indent="0">
              <a:buNone/>
              <a:defRPr sz="1007">
                <a:solidFill>
                  <a:schemeClr val="tx1">
                    <a:tint val="75000"/>
                  </a:schemeClr>
                </a:solidFill>
              </a:defRPr>
            </a:lvl3pPr>
            <a:lvl4pPr marL="863634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4pPr>
            <a:lvl5pPr marL="1151511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5pPr>
            <a:lvl6pPr marL="1439390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6pPr>
            <a:lvl7pPr marL="1727267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7pPr>
            <a:lvl8pPr marL="2015145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8pPr>
            <a:lvl9pPr marL="2303023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03.10.2020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807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7973" y="756022"/>
            <a:ext cx="2543757" cy="2138308"/>
          </a:xfrm>
        </p:spPr>
        <p:txBody>
          <a:bodyPr/>
          <a:lstStyle>
            <a:lvl1pPr>
              <a:defRPr sz="1763"/>
            </a:lvl1pPr>
            <a:lvl2pPr>
              <a:defRPr sz="1511"/>
            </a:lvl2pPr>
            <a:lvl3pPr>
              <a:defRPr sz="1259"/>
            </a:lvl3pPr>
            <a:lvl4pPr>
              <a:defRPr sz="1133"/>
            </a:lvl4pPr>
            <a:lvl5pPr>
              <a:defRPr sz="1133"/>
            </a:lvl5pPr>
            <a:lvl6pPr>
              <a:defRPr sz="1133"/>
            </a:lvl6pPr>
            <a:lvl7pPr>
              <a:defRPr sz="1133"/>
            </a:lvl7pPr>
            <a:lvl8pPr>
              <a:defRPr sz="1133"/>
            </a:lvl8pPr>
            <a:lvl9pPr>
              <a:defRPr sz="1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927720" y="756022"/>
            <a:ext cx="2543757" cy="2138308"/>
          </a:xfrm>
        </p:spPr>
        <p:txBody>
          <a:bodyPr/>
          <a:lstStyle>
            <a:lvl1pPr>
              <a:defRPr sz="1763"/>
            </a:lvl1pPr>
            <a:lvl2pPr>
              <a:defRPr sz="1511"/>
            </a:lvl2pPr>
            <a:lvl3pPr>
              <a:defRPr sz="1259"/>
            </a:lvl3pPr>
            <a:lvl4pPr>
              <a:defRPr sz="1133"/>
            </a:lvl4pPr>
            <a:lvl5pPr>
              <a:defRPr sz="1133"/>
            </a:lvl5pPr>
            <a:lvl6pPr>
              <a:defRPr sz="1133"/>
            </a:lvl6pPr>
            <a:lvl7pPr>
              <a:defRPr sz="1133"/>
            </a:lvl7pPr>
            <a:lvl8pPr>
              <a:defRPr sz="1133"/>
            </a:lvl8pPr>
            <a:lvl9pPr>
              <a:defRPr sz="1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03.10.2020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088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973" y="725270"/>
            <a:ext cx="2544757" cy="302259"/>
          </a:xfrm>
        </p:spPr>
        <p:txBody>
          <a:bodyPr anchor="b"/>
          <a:lstStyle>
            <a:lvl1pPr marL="0" indent="0">
              <a:buNone/>
              <a:defRPr sz="1511" b="1"/>
            </a:lvl1pPr>
            <a:lvl2pPr marL="287878" indent="0">
              <a:buNone/>
              <a:defRPr sz="1259" b="1"/>
            </a:lvl2pPr>
            <a:lvl3pPr marL="575756" indent="0">
              <a:buNone/>
              <a:defRPr sz="1133" b="1"/>
            </a:lvl3pPr>
            <a:lvl4pPr marL="863634" indent="0">
              <a:buNone/>
              <a:defRPr sz="1007" b="1"/>
            </a:lvl4pPr>
            <a:lvl5pPr marL="1151511" indent="0">
              <a:buNone/>
              <a:defRPr sz="1007" b="1"/>
            </a:lvl5pPr>
            <a:lvl6pPr marL="1439390" indent="0">
              <a:buNone/>
              <a:defRPr sz="1007" b="1"/>
            </a:lvl6pPr>
            <a:lvl7pPr marL="1727267" indent="0">
              <a:buNone/>
              <a:defRPr sz="1007" b="1"/>
            </a:lvl7pPr>
            <a:lvl8pPr marL="2015145" indent="0">
              <a:buNone/>
              <a:defRPr sz="1007" b="1"/>
            </a:lvl8pPr>
            <a:lvl9pPr marL="2303023" indent="0">
              <a:buNone/>
              <a:defRPr sz="100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7973" y="1027528"/>
            <a:ext cx="2544757" cy="1866801"/>
          </a:xfrm>
        </p:spPr>
        <p:txBody>
          <a:bodyPr/>
          <a:lstStyle>
            <a:lvl1pPr>
              <a:defRPr sz="1511"/>
            </a:lvl1pPr>
            <a:lvl2pPr>
              <a:defRPr sz="1259"/>
            </a:lvl2pPr>
            <a:lvl3pPr>
              <a:defRPr sz="1133"/>
            </a:lvl3pPr>
            <a:lvl4pPr>
              <a:defRPr sz="1007"/>
            </a:lvl4pPr>
            <a:lvl5pPr>
              <a:defRPr sz="1007"/>
            </a:lvl5pPr>
            <a:lvl6pPr>
              <a:defRPr sz="1007"/>
            </a:lvl6pPr>
            <a:lvl7pPr>
              <a:defRPr sz="1007"/>
            </a:lvl7pPr>
            <a:lvl8pPr>
              <a:defRPr sz="1007"/>
            </a:lvl8pPr>
            <a:lvl9pPr>
              <a:defRPr sz="100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25721" y="725270"/>
            <a:ext cx="2545757" cy="302259"/>
          </a:xfrm>
        </p:spPr>
        <p:txBody>
          <a:bodyPr anchor="b"/>
          <a:lstStyle>
            <a:lvl1pPr marL="0" indent="0">
              <a:buNone/>
              <a:defRPr sz="1511" b="1"/>
            </a:lvl1pPr>
            <a:lvl2pPr marL="287878" indent="0">
              <a:buNone/>
              <a:defRPr sz="1259" b="1"/>
            </a:lvl2pPr>
            <a:lvl3pPr marL="575756" indent="0">
              <a:buNone/>
              <a:defRPr sz="1133" b="1"/>
            </a:lvl3pPr>
            <a:lvl4pPr marL="863634" indent="0">
              <a:buNone/>
              <a:defRPr sz="1007" b="1"/>
            </a:lvl4pPr>
            <a:lvl5pPr marL="1151511" indent="0">
              <a:buNone/>
              <a:defRPr sz="1007" b="1"/>
            </a:lvl5pPr>
            <a:lvl6pPr marL="1439390" indent="0">
              <a:buNone/>
              <a:defRPr sz="1007" b="1"/>
            </a:lvl6pPr>
            <a:lvl7pPr marL="1727267" indent="0">
              <a:buNone/>
              <a:defRPr sz="1007" b="1"/>
            </a:lvl7pPr>
            <a:lvl8pPr marL="2015145" indent="0">
              <a:buNone/>
              <a:defRPr sz="1007" b="1"/>
            </a:lvl8pPr>
            <a:lvl9pPr marL="2303023" indent="0">
              <a:buNone/>
              <a:defRPr sz="100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25721" y="1027528"/>
            <a:ext cx="2545757" cy="1866801"/>
          </a:xfrm>
        </p:spPr>
        <p:txBody>
          <a:bodyPr/>
          <a:lstStyle>
            <a:lvl1pPr>
              <a:defRPr sz="1511"/>
            </a:lvl1pPr>
            <a:lvl2pPr>
              <a:defRPr sz="1259"/>
            </a:lvl2pPr>
            <a:lvl3pPr>
              <a:defRPr sz="1133"/>
            </a:lvl3pPr>
            <a:lvl4pPr>
              <a:defRPr sz="1007"/>
            </a:lvl4pPr>
            <a:lvl5pPr>
              <a:defRPr sz="1007"/>
            </a:lvl5pPr>
            <a:lvl6pPr>
              <a:defRPr sz="1007"/>
            </a:lvl6pPr>
            <a:lvl7pPr>
              <a:defRPr sz="1007"/>
            </a:lvl7pPr>
            <a:lvl8pPr>
              <a:defRPr sz="1007"/>
            </a:lvl8pPr>
            <a:lvl9pPr>
              <a:defRPr sz="100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03.10.2020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75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03.10.2020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645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03.10.2020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866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3" y="129003"/>
            <a:ext cx="1894819" cy="549015"/>
          </a:xfrm>
        </p:spPr>
        <p:txBody>
          <a:bodyPr anchor="b"/>
          <a:lstStyle>
            <a:lvl1pPr algn="l">
              <a:defRPr sz="1259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1785" y="129004"/>
            <a:ext cx="3219692" cy="2765326"/>
          </a:xfrm>
        </p:spPr>
        <p:txBody>
          <a:bodyPr/>
          <a:lstStyle>
            <a:lvl1pPr>
              <a:defRPr sz="2015"/>
            </a:lvl1pPr>
            <a:lvl2pPr>
              <a:defRPr sz="1763"/>
            </a:lvl2pPr>
            <a:lvl3pPr>
              <a:defRPr sz="1511"/>
            </a:lvl3pPr>
            <a:lvl4pPr>
              <a:defRPr sz="1259"/>
            </a:lvl4pPr>
            <a:lvl5pPr>
              <a:defRPr sz="1259"/>
            </a:lvl5pPr>
            <a:lvl6pPr>
              <a:defRPr sz="1259"/>
            </a:lvl6pPr>
            <a:lvl7pPr>
              <a:defRPr sz="1259"/>
            </a:lvl7pPr>
            <a:lvl8pPr>
              <a:defRPr sz="1259"/>
            </a:lvl8pPr>
            <a:lvl9pPr>
              <a:defRPr sz="125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7973" y="678019"/>
            <a:ext cx="1894819" cy="2216311"/>
          </a:xfrm>
        </p:spPr>
        <p:txBody>
          <a:bodyPr/>
          <a:lstStyle>
            <a:lvl1pPr marL="0" indent="0">
              <a:buNone/>
              <a:defRPr sz="882"/>
            </a:lvl1pPr>
            <a:lvl2pPr marL="287878" indent="0">
              <a:buNone/>
              <a:defRPr sz="756"/>
            </a:lvl2pPr>
            <a:lvl3pPr marL="575756" indent="0">
              <a:buNone/>
              <a:defRPr sz="630"/>
            </a:lvl3pPr>
            <a:lvl4pPr marL="863634" indent="0">
              <a:buNone/>
              <a:defRPr sz="567"/>
            </a:lvl4pPr>
            <a:lvl5pPr marL="1151511" indent="0">
              <a:buNone/>
              <a:defRPr sz="567"/>
            </a:lvl5pPr>
            <a:lvl6pPr marL="1439390" indent="0">
              <a:buNone/>
              <a:defRPr sz="567"/>
            </a:lvl6pPr>
            <a:lvl7pPr marL="1727267" indent="0">
              <a:buNone/>
              <a:defRPr sz="567"/>
            </a:lvl7pPr>
            <a:lvl8pPr marL="2015145" indent="0">
              <a:buNone/>
              <a:defRPr sz="567"/>
            </a:lvl8pPr>
            <a:lvl9pPr marL="2303023" indent="0">
              <a:buNone/>
              <a:defRPr sz="56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03.10.2020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663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892" y="2268062"/>
            <a:ext cx="3455670" cy="267757"/>
          </a:xfrm>
        </p:spPr>
        <p:txBody>
          <a:bodyPr anchor="b"/>
          <a:lstStyle>
            <a:lvl1pPr algn="l">
              <a:defRPr sz="1259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28892" y="289507"/>
            <a:ext cx="3455670" cy="1944053"/>
          </a:xfrm>
        </p:spPr>
        <p:txBody>
          <a:bodyPr/>
          <a:lstStyle>
            <a:lvl1pPr marL="0" indent="0">
              <a:buNone/>
              <a:defRPr sz="2015"/>
            </a:lvl1pPr>
            <a:lvl2pPr marL="287878" indent="0">
              <a:buNone/>
              <a:defRPr sz="1763"/>
            </a:lvl2pPr>
            <a:lvl3pPr marL="575756" indent="0">
              <a:buNone/>
              <a:defRPr sz="1511"/>
            </a:lvl3pPr>
            <a:lvl4pPr marL="863634" indent="0">
              <a:buNone/>
              <a:defRPr sz="1259"/>
            </a:lvl4pPr>
            <a:lvl5pPr marL="1151511" indent="0">
              <a:buNone/>
              <a:defRPr sz="1259"/>
            </a:lvl5pPr>
            <a:lvl6pPr marL="1439390" indent="0">
              <a:buNone/>
              <a:defRPr sz="1259"/>
            </a:lvl6pPr>
            <a:lvl7pPr marL="1727267" indent="0">
              <a:buNone/>
              <a:defRPr sz="1259"/>
            </a:lvl7pPr>
            <a:lvl8pPr marL="2015145" indent="0">
              <a:buNone/>
              <a:defRPr sz="1259"/>
            </a:lvl8pPr>
            <a:lvl9pPr marL="2303023" indent="0">
              <a:buNone/>
              <a:defRPr sz="1259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28892" y="2535820"/>
            <a:ext cx="3455670" cy="380260"/>
          </a:xfrm>
        </p:spPr>
        <p:txBody>
          <a:bodyPr/>
          <a:lstStyle>
            <a:lvl1pPr marL="0" indent="0">
              <a:buNone/>
              <a:defRPr sz="882"/>
            </a:lvl1pPr>
            <a:lvl2pPr marL="287878" indent="0">
              <a:buNone/>
              <a:defRPr sz="756"/>
            </a:lvl2pPr>
            <a:lvl3pPr marL="575756" indent="0">
              <a:buNone/>
              <a:defRPr sz="630"/>
            </a:lvl3pPr>
            <a:lvl4pPr marL="863634" indent="0">
              <a:buNone/>
              <a:defRPr sz="567"/>
            </a:lvl4pPr>
            <a:lvl5pPr marL="1151511" indent="0">
              <a:buNone/>
              <a:defRPr sz="567"/>
            </a:lvl5pPr>
            <a:lvl6pPr marL="1439390" indent="0">
              <a:buNone/>
              <a:defRPr sz="567"/>
            </a:lvl6pPr>
            <a:lvl7pPr marL="1727267" indent="0">
              <a:buNone/>
              <a:defRPr sz="567"/>
            </a:lvl7pPr>
            <a:lvl8pPr marL="2015145" indent="0">
              <a:buNone/>
              <a:defRPr sz="567"/>
            </a:lvl8pPr>
            <a:lvl9pPr marL="2303023" indent="0">
              <a:buNone/>
              <a:defRPr sz="56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03.10.2020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955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03.10.2020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200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75602" y="129754"/>
            <a:ext cx="1295876" cy="27645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7972" y="129754"/>
            <a:ext cx="3791638" cy="27645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03.10.2020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948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8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575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776" y="71055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575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5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9" y="719707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85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8" y="745220"/>
            <a:ext cx="2505361" cy="3100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75756"/>
              <a:t>10/3/2020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867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18343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9691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6323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42673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541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38317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5266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43041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5029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2288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71506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3057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23824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17167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0392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7749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97223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2502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54116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8533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723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585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738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891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026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458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4190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8177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7037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35689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4625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63678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7799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12505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66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57643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4875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26704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39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48488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024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87442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766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80055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5020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32747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06247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21955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08671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50630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86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62380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07084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7146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5289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9507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27550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86064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93270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4034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53674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60823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63283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86481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3139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45434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67963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82467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1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1853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bg object 17"/>
          <p:cNvSpPr/>
          <p:nvPr/>
        </p:nvSpPr>
        <p:spPr>
          <a:xfrm>
            <a:off x="66775" y="71054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6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5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98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7405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bg object 17"/>
          <p:cNvSpPr/>
          <p:nvPr/>
        </p:nvSpPr>
        <p:spPr>
          <a:xfrm>
            <a:off x="66775" y="71054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6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5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98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2541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85887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7882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67343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6490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75930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80565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5445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1238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44786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8595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82179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958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73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06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50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0597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22648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4599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79533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0047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28797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2305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56243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570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14463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1103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29345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84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47004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42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70782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92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927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1049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52475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84411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9085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65319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7659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3761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14947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hyperlink" Target="https://www.facebook.com/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9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79.xml"/><Relationship Id="rId34" Type="http://schemas.openxmlformats.org/officeDocument/2006/relationships/slideLayout" Target="../slideLayouts/slideLayout92.xml"/><Relationship Id="rId42" Type="http://schemas.openxmlformats.org/officeDocument/2006/relationships/slideLayout" Target="../slideLayouts/slideLayout100.xml"/><Relationship Id="rId47" Type="http://schemas.openxmlformats.org/officeDocument/2006/relationships/slideLayout" Target="../slideLayouts/slideLayout105.xml"/><Relationship Id="rId50" Type="http://schemas.openxmlformats.org/officeDocument/2006/relationships/slideLayout" Target="../slideLayouts/slideLayout108.xml"/><Relationship Id="rId55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9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slideLayout" Target="../slideLayouts/slideLayout90.xml"/><Relationship Id="rId37" Type="http://schemas.openxmlformats.org/officeDocument/2006/relationships/slideLayout" Target="../slideLayouts/slideLayout95.xml"/><Relationship Id="rId40" Type="http://schemas.openxmlformats.org/officeDocument/2006/relationships/slideLayout" Target="../slideLayouts/slideLayout98.xml"/><Relationship Id="rId45" Type="http://schemas.openxmlformats.org/officeDocument/2006/relationships/slideLayout" Target="../slideLayouts/slideLayout103.xml"/><Relationship Id="rId53" Type="http://schemas.openxmlformats.org/officeDocument/2006/relationships/slideLayout" Target="../slideLayouts/slideLayout111.xml"/><Relationship Id="rId58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63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Relationship Id="rId35" Type="http://schemas.openxmlformats.org/officeDocument/2006/relationships/slideLayout" Target="../slideLayouts/slideLayout93.xml"/><Relationship Id="rId43" Type="http://schemas.openxmlformats.org/officeDocument/2006/relationships/slideLayout" Target="../slideLayouts/slideLayout101.xml"/><Relationship Id="rId48" Type="http://schemas.openxmlformats.org/officeDocument/2006/relationships/slideLayout" Target="../slideLayouts/slideLayout106.xml"/><Relationship Id="rId56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66.xml"/><Relationship Id="rId51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33" Type="http://schemas.openxmlformats.org/officeDocument/2006/relationships/slideLayout" Target="../slideLayouts/slideLayout91.xml"/><Relationship Id="rId38" Type="http://schemas.openxmlformats.org/officeDocument/2006/relationships/slideLayout" Target="../slideLayouts/slideLayout96.xml"/><Relationship Id="rId46" Type="http://schemas.openxmlformats.org/officeDocument/2006/relationships/slideLayout" Target="../slideLayouts/slideLayout104.xml"/><Relationship Id="rId59" Type="http://schemas.openxmlformats.org/officeDocument/2006/relationships/theme" Target="../theme/theme2.xml"/><Relationship Id="rId20" Type="http://schemas.openxmlformats.org/officeDocument/2006/relationships/slideLayout" Target="../slideLayouts/slideLayout78.xml"/><Relationship Id="rId41" Type="http://schemas.openxmlformats.org/officeDocument/2006/relationships/slideLayout" Target="../slideLayouts/slideLayout99.xml"/><Relationship Id="rId54" Type="http://schemas.openxmlformats.org/officeDocument/2006/relationships/slideLayout" Target="../slideLayouts/slideLayout112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36" Type="http://schemas.openxmlformats.org/officeDocument/2006/relationships/slideLayout" Target="../slideLayouts/slideLayout94.xml"/><Relationship Id="rId49" Type="http://schemas.openxmlformats.org/officeDocument/2006/relationships/slideLayout" Target="../slideLayouts/slideLayout107.xml"/><Relationship Id="rId57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9.xml"/><Relationship Id="rId44" Type="http://schemas.openxmlformats.org/officeDocument/2006/relationships/slideLayout" Target="../slideLayouts/slideLayout102.xml"/><Relationship Id="rId52" Type="http://schemas.openxmlformats.org/officeDocument/2006/relationships/slideLayout" Target="../slideLayouts/slideLayout110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54.xml"/><Relationship Id="rId21" Type="http://schemas.openxmlformats.org/officeDocument/2006/relationships/slideLayout" Target="../slideLayouts/slideLayout149.xml"/><Relationship Id="rId42" Type="http://schemas.openxmlformats.org/officeDocument/2006/relationships/slideLayout" Target="../slideLayouts/slideLayout170.xml"/><Relationship Id="rId47" Type="http://schemas.openxmlformats.org/officeDocument/2006/relationships/slideLayout" Target="../slideLayouts/slideLayout175.xml"/><Relationship Id="rId63" Type="http://schemas.openxmlformats.org/officeDocument/2006/relationships/slideLayout" Target="../slideLayouts/slideLayout191.xml"/><Relationship Id="rId68" Type="http://schemas.openxmlformats.org/officeDocument/2006/relationships/theme" Target="../theme/theme4.xml"/><Relationship Id="rId7" Type="http://schemas.openxmlformats.org/officeDocument/2006/relationships/slideLayout" Target="../slideLayouts/slideLayout135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130.xml"/><Relationship Id="rId16" Type="http://schemas.openxmlformats.org/officeDocument/2006/relationships/slideLayout" Target="../slideLayouts/slideLayout144.xml"/><Relationship Id="rId29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39.xml"/><Relationship Id="rId24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60.xml"/><Relationship Id="rId37" Type="http://schemas.openxmlformats.org/officeDocument/2006/relationships/slideLayout" Target="../slideLayouts/slideLayout165.xml"/><Relationship Id="rId40" Type="http://schemas.openxmlformats.org/officeDocument/2006/relationships/slideLayout" Target="../slideLayouts/slideLayout168.xml"/><Relationship Id="rId45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81.xml"/><Relationship Id="rId58" Type="http://schemas.openxmlformats.org/officeDocument/2006/relationships/slideLayout" Target="../slideLayouts/slideLayout186.xml"/><Relationship Id="rId66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33.xml"/><Relationship Id="rId61" Type="http://schemas.openxmlformats.org/officeDocument/2006/relationships/slideLayout" Target="../slideLayouts/slideLayout189.xml"/><Relationship Id="rId19" Type="http://schemas.openxmlformats.org/officeDocument/2006/relationships/slideLayout" Target="../slideLayouts/slideLayout147.xml"/><Relationship Id="rId14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50.xml"/><Relationship Id="rId27" Type="http://schemas.openxmlformats.org/officeDocument/2006/relationships/slideLayout" Target="../slideLayouts/slideLayout155.xml"/><Relationship Id="rId30" Type="http://schemas.openxmlformats.org/officeDocument/2006/relationships/slideLayout" Target="../slideLayouts/slideLayout158.xml"/><Relationship Id="rId35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71.xml"/><Relationship Id="rId48" Type="http://schemas.openxmlformats.org/officeDocument/2006/relationships/slideLayout" Target="../slideLayouts/slideLayout176.xml"/><Relationship Id="rId56" Type="http://schemas.openxmlformats.org/officeDocument/2006/relationships/slideLayout" Target="../slideLayouts/slideLayout184.xml"/><Relationship Id="rId64" Type="http://schemas.openxmlformats.org/officeDocument/2006/relationships/slideLayout" Target="../slideLayouts/slideLayout192.xml"/><Relationship Id="rId69" Type="http://schemas.openxmlformats.org/officeDocument/2006/relationships/hyperlink" Target="https://www.facebook.com/" TargetMode="External"/><Relationship Id="rId8" Type="http://schemas.openxmlformats.org/officeDocument/2006/relationships/slideLayout" Target="../slideLayouts/slideLayout136.xml"/><Relationship Id="rId51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40.xml"/><Relationship Id="rId17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61.xml"/><Relationship Id="rId38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74.xml"/><Relationship Id="rId59" Type="http://schemas.openxmlformats.org/officeDocument/2006/relationships/slideLayout" Target="../slideLayouts/slideLayout187.xml"/><Relationship Id="rId67" Type="http://schemas.openxmlformats.org/officeDocument/2006/relationships/slideLayout" Target="../slideLayouts/slideLayout195.xml"/><Relationship Id="rId20" Type="http://schemas.openxmlformats.org/officeDocument/2006/relationships/slideLayout" Target="../slideLayouts/slideLayout148.xml"/><Relationship Id="rId41" Type="http://schemas.openxmlformats.org/officeDocument/2006/relationships/slideLayout" Target="../slideLayouts/slideLayout169.xml"/><Relationship Id="rId54" Type="http://schemas.openxmlformats.org/officeDocument/2006/relationships/slideLayout" Target="../slideLayouts/slideLayout182.xml"/><Relationship Id="rId62" Type="http://schemas.openxmlformats.org/officeDocument/2006/relationships/slideLayout" Target="../slideLayouts/slideLayout190.xml"/><Relationship Id="rId70" Type="http://schemas.openxmlformats.org/officeDocument/2006/relationships/hyperlink" Target="https://www.linkedin.com/" TargetMode="Externa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5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51.xml"/><Relationship Id="rId28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64.xml"/><Relationship Id="rId49" Type="http://schemas.openxmlformats.org/officeDocument/2006/relationships/slideLayout" Target="../slideLayouts/slideLayout177.xml"/><Relationship Id="rId57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38.xml"/><Relationship Id="rId31" Type="http://schemas.openxmlformats.org/officeDocument/2006/relationships/slideLayout" Target="../slideLayouts/slideLayout159.xml"/><Relationship Id="rId44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80.xml"/><Relationship Id="rId60" Type="http://schemas.openxmlformats.org/officeDocument/2006/relationships/slideLayout" Target="../slideLayouts/slideLayout188.xml"/><Relationship Id="rId65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1.xml"/><Relationship Id="rId18" Type="http://schemas.openxmlformats.org/officeDocument/2006/relationships/slideLayout" Target="../slideLayouts/slideLayout146.xml"/><Relationship Id="rId39" Type="http://schemas.openxmlformats.org/officeDocument/2006/relationships/slideLayout" Target="../slideLayouts/slideLayout167.xml"/><Relationship Id="rId34" Type="http://schemas.openxmlformats.org/officeDocument/2006/relationships/slideLayout" Target="../slideLayouts/slideLayout162.xml"/><Relationship Id="rId50" Type="http://schemas.openxmlformats.org/officeDocument/2006/relationships/slideLayout" Target="../slideLayouts/slideLayout178.xml"/><Relationship Id="rId55" Type="http://schemas.openxmlformats.org/officeDocument/2006/relationships/slideLayout" Target="../slideLayouts/slideLayout1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/>
              <a:pPr algn="ctr"/>
              <a:t>‹#›</a:t>
            </a:fld>
            <a:endParaRPr lang="en-US" sz="567" dirty="0"/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  <p:sldLayoutId id="2147484437" r:id="rId5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61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917" r:id="rId19"/>
    <p:sldLayoutId id="2147483918" r:id="rId20"/>
    <p:sldLayoutId id="2147483919" r:id="rId21"/>
    <p:sldLayoutId id="2147483920" r:id="rId22"/>
    <p:sldLayoutId id="2147483921" r:id="rId23"/>
    <p:sldLayoutId id="2147483922" r:id="rId24"/>
    <p:sldLayoutId id="2147483923" r:id="rId25"/>
    <p:sldLayoutId id="2147483924" r:id="rId26"/>
    <p:sldLayoutId id="2147483925" r:id="rId27"/>
    <p:sldLayoutId id="2147483926" r:id="rId28"/>
    <p:sldLayoutId id="2147483927" r:id="rId29"/>
    <p:sldLayoutId id="2147483928" r:id="rId30"/>
    <p:sldLayoutId id="2147483929" r:id="rId31"/>
    <p:sldLayoutId id="2147483930" r:id="rId32"/>
    <p:sldLayoutId id="2147483931" r:id="rId33"/>
    <p:sldLayoutId id="2147483932" r:id="rId34"/>
    <p:sldLayoutId id="2147483933" r:id="rId35"/>
    <p:sldLayoutId id="2147483934" r:id="rId36"/>
    <p:sldLayoutId id="2147483935" r:id="rId37"/>
    <p:sldLayoutId id="2147483936" r:id="rId38"/>
    <p:sldLayoutId id="2147483937" r:id="rId39"/>
    <p:sldLayoutId id="2147483938" r:id="rId40"/>
    <p:sldLayoutId id="2147483939" r:id="rId41"/>
    <p:sldLayoutId id="2147483940" r:id="rId42"/>
    <p:sldLayoutId id="2147483941" r:id="rId43"/>
    <p:sldLayoutId id="2147483942" r:id="rId44"/>
    <p:sldLayoutId id="2147483943" r:id="rId45"/>
    <p:sldLayoutId id="2147483944" r:id="rId46"/>
    <p:sldLayoutId id="2147483945" r:id="rId47"/>
    <p:sldLayoutId id="2147483946" r:id="rId48"/>
    <p:sldLayoutId id="2147483947" r:id="rId49"/>
    <p:sldLayoutId id="2147483948" r:id="rId50"/>
    <p:sldLayoutId id="2147483949" r:id="rId51"/>
    <p:sldLayoutId id="2147483950" r:id="rId52"/>
    <p:sldLayoutId id="2147483951" r:id="rId53"/>
    <p:sldLayoutId id="2147483952" r:id="rId54"/>
    <p:sldLayoutId id="2147483953" r:id="rId55"/>
    <p:sldLayoutId id="2147483954" r:id="rId56"/>
    <p:sldLayoutId id="2147483955" r:id="rId57"/>
    <p:sldLayoutId id="2147483956" r:id="rId5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3" y="129754"/>
            <a:ext cx="5183505" cy="5400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973" y="756022"/>
            <a:ext cx="5183505" cy="2138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7973" y="3003083"/>
            <a:ext cx="1343871" cy="172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03.10.2020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67813" y="3003083"/>
            <a:ext cx="1823826" cy="172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27607" y="3003083"/>
            <a:ext cx="1343871" cy="172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582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4" r:id="rId1"/>
    <p:sldLayoutId id="2147484515" r:id="rId2"/>
    <p:sldLayoutId id="2147484516" r:id="rId3"/>
    <p:sldLayoutId id="2147484517" r:id="rId4"/>
    <p:sldLayoutId id="2147484518" r:id="rId5"/>
    <p:sldLayoutId id="2147484519" r:id="rId6"/>
    <p:sldLayoutId id="2147484520" r:id="rId7"/>
    <p:sldLayoutId id="2147484521" r:id="rId8"/>
    <p:sldLayoutId id="2147484522" r:id="rId9"/>
    <p:sldLayoutId id="2147484523" r:id="rId10"/>
    <p:sldLayoutId id="2147484524" r:id="rId11"/>
    <p:sldLayoutId id="2147484525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5756" rtl="0" eaLnBrk="1" latinLnBrk="0" hangingPunct="1">
        <a:spcBef>
          <a:spcPct val="0"/>
        </a:spcBef>
        <a:buNone/>
        <a:defRPr sz="27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9" indent="-215909" algn="l" defTabSz="575756" rtl="0" eaLnBrk="1" latinLnBrk="0" hangingPunct="1">
        <a:spcBef>
          <a:spcPct val="20000"/>
        </a:spcBef>
        <a:buFont typeface="Arial" pitchFamily="34" charset="0"/>
        <a:buChar char="•"/>
        <a:defRPr sz="2015" kern="1200">
          <a:solidFill>
            <a:schemeClr val="tx1"/>
          </a:solidFill>
          <a:latin typeface="+mn-lt"/>
          <a:ea typeface="+mn-ea"/>
          <a:cs typeface="+mn-cs"/>
        </a:defRPr>
      </a:lvl1pPr>
      <a:lvl2pPr marL="467801" indent="-179924" algn="l" defTabSz="575756" rtl="0" eaLnBrk="1" latinLnBrk="0" hangingPunct="1">
        <a:spcBef>
          <a:spcPct val="20000"/>
        </a:spcBef>
        <a:buFont typeface="Arial" pitchFamily="34" charset="0"/>
        <a:buChar char="–"/>
        <a:defRPr sz="1763" kern="1200">
          <a:solidFill>
            <a:schemeClr val="tx1"/>
          </a:solidFill>
          <a:latin typeface="+mn-lt"/>
          <a:ea typeface="+mn-ea"/>
          <a:cs typeface="+mn-cs"/>
        </a:defRPr>
      </a:lvl2pPr>
      <a:lvl3pPr marL="719695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511" kern="1200">
          <a:solidFill>
            <a:schemeClr val="tx1"/>
          </a:solidFill>
          <a:latin typeface="+mn-lt"/>
          <a:ea typeface="+mn-ea"/>
          <a:cs typeface="+mn-cs"/>
        </a:defRPr>
      </a:lvl3pPr>
      <a:lvl4pPr marL="1007572" indent="-143939" algn="l" defTabSz="575756" rtl="0" eaLnBrk="1" latinLnBrk="0" hangingPunct="1">
        <a:spcBef>
          <a:spcPct val="20000"/>
        </a:spcBef>
        <a:buFont typeface="Arial" pitchFamily="34" charset="0"/>
        <a:buChar char="–"/>
        <a:defRPr sz="1259" kern="1200">
          <a:solidFill>
            <a:schemeClr val="tx1"/>
          </a:solidFill>
          <a:latin typeface="+mn-lt"/>
          <a:ea typeface="+mn-ea"/>
          <a:cs typeface="+mn-cs"/>
        </a:defRPr>
      </a:lvl4pPr>
      <a:lvl5pPr marL="1295450" indent="-143939" algn="l" defTabSz="575756" rtl="0" eaLnBrk="1" latinLnBrk="0" hangingPunct="1">
        <a:spcBef>
          <a:spcPct val="20000"/>
        </a:spcBef>
        <a:buFont typeface="Arial" pitchFamily="34" charset="0"/>
        <a:buChar char="»"/>
        <a:defRPr sz="1259" kern="1200">
          <a:solidFill>
            <a:schemeClr val="tx1"/>
          </a:solidFill>
          <a:latin typeface="+mn-lt"/>
          <a:ea typeface="+mn-ea"/>
          <a:cs typeface="+mn-cs"/>
        </a:defRPr>
      </a:lvl5pPr>
      <a:lvl6pPr marL="1583328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259" kern="1200">
          <a:solidFill>
            <a:schemeClr val="tx1"/>
          </a:solidFill>
          <a:latin typeface="+mn-lt"/>
          <a:ea typeface="+mn-ea"/>
          <a:cs typeface="+mn-cs"/>
        </a:defRPr>
      </a:lvl6pPr>
      <a:lvl7pPr marL="1871206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259" kern="1200">
          <a:solidFill>
            <a:schemeClr val="tx1"/>
          </a:solidFill>
          <a:latin typeface="+mn-lt"/>
          <a:ea typeface="+mn-ea"/>
          <a:cs typeface="+mn-cs"/>
        </a:defRPr>
      </a:lvl7pPr>
      <a:lvl8pPr marL="2159084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259" kern="1200">
          <a:solidFill>
            <a:schemeClr val="tx1"/>
          </a:solidFill>
          <a:latin typeface="+mn-lt"/>
          <a:ea typeface="+mn-ea"/>
          <a:cs typeface="+mn-cs"/>
        </a:defRPr>
      </a:lvl8pPr>
      <a:lvl9pPr marL="2446962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25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1pPr>
      <a:lvl2pPr marL="287878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2pPr>
      <a:lvl3pPr marL="575756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3pPr>
      <a:lvl4pPr marL="863634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4pPr>
      <a:lvl5pPr marL="1151511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5pPr>
      <a:lvl6pPr marL="1439390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6pPr>
      <a:lvl7pPr marL="1727267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7pPr>
      <a:lvl8pPr marL="2015145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8pPr>
      <a:lvl9pPr marL="2303023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>
                <a:solidFill>
                  <a:schemeClr val="tx1"/>
                </a:solidFill>
              </a:rPr>
              <a:pPr algn="ctr"/>
              <a:t>‹#›</a:t>
            </a:fld>
            <a:endParaRPr lang="en-US" sz="567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916359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7" r:id="rId1"/>
    <p:sldLayoutId id="2147484528" r:id="rId2"/>
    <p:sldLayoutId id="2147484529" r:id="rId3"/>
    <p:sldLayoutId id="2147484530" r:id="rId4"/>
    <p:sldLayoutId id="2147484531" r:id="rId5"/>
    <p:sldLayoutId id="2147484532" r:id="rId6"/>
    <p:sldLayoutId id="2147484533" r:id="rId7"/>
    <p:sldLayoutId id="2147484534" r:id="rId8"/>
    <p:sldLayoutId id="2147484535" r:id="rId9"/>
    <p:sldLayoutId id="2147484536" r:id="rId10"/>
    <p:sldLayoutId id="2147484537" r:id="rId11"/>
    <p:sldLayoutId id="2147484538" r:id="rId12"/>
    <p:sldLayoutId id="2147484539" r:id="rId13"/>
    <p:sldLayoutId id="2147484540" r:id="rId14"/>
    <p:sldLayoutId id="2147484541" r:id="rId15"/>
    <p:sldLayoutId id="2147484542" r:id="rId16"/>
    <p:sldLayoutId id="2147484543" r:id="rId17"/>
    <p:sldLayoutId id="2147484544" r:id="rId18"/>
    <p:sldLayoutId id="2147484545" r:id="rId19"/>
    <p:sldLayoutId id="2147484546" r:id="rId20"/>
    <p:sldLayoutId id="2147484547" r:id="rId21"/>
    <p:sldLayoutId id="2147484548" r:id="rId22"/>
    <p:sldLayoutId id="2147484549" r:id="rId23"/>
    <p:sldLayoutId id="2147484550" r:id="rId24"/>
    <p:sldLayoutId id="2147484551" r:id="rId25"/>
    <p:sldLayoutId id="2147484552" r:id="rId26"/>
    <p:sldLayoutId id="2147484553" r:id="rId27"/>
    <p:sldLayoutId id="2147484554" r:id="rId28"/>
    <p:sldLayoutId id="2147484555" r:id="rId29"/>
    <p:sldLayoutId id="2147484556" r:id="rId30"/>
    <p:sldLayoutId id="2147484557" r:id="rId31"/>
    <p:sldLayoutId id="2147484558" r:id="rId32"/>
    <p:sldLayoutId id="2147484559" r:id="rId33"/>
    <p:sldLayoutId id="2147484560" r:id="rId34"/>
    <p:sldLayoutId id="2147484561" r:id="rId35"/>
    <p:sldLayoutId id="2147484562" r:id="rId36"/>
    <p:sldLayoutId id="2147484563" r:id="rId37"/>
    <p:sldLayoutId id="2147484564" r:id="rId38"/>
    <p:sldLayoutId id="2147484565" r:id="rId39"/>
    <p:sldLayoutId id="2147484566" r:id="rId40"/>
    <p:sldLayoutId id="2147484567" r:id="rId41"/>
    <p:sldLayoutId id="2147484568" r:id="rId42"/>
    <p:sldLayoutId id="2147484569" r:id="rId43"/>
    <p:sldLayoutId id="2147484570" r:id="rId44"/>
    <p:sldLayoutId id="2147484571" r:id="rId45"/>
    <p:sldLayoutId id="2147484572" r:id="rId46"/>
    <p:sldLayoutId id="2147484573" r:id="rId47"/>
    <p:sldLayoutId id="2147484574" r:id="rId48"/>
    <p:sldLayoutId id="2147484575" r:id="rId49"/>
    <p:sldLayoutId id="2147484576" r:id="rId50"/>
    <p:sldLayoutId id="2147484577" r:id="rId51"/>
    <p:sldLayoutId id="2147484578" r:id="rId52"/>
    <p:sldLayoutId id="2147484579" r:id="rId53"/>
    <p:sldLayoutId id="2147484580" r:id="rId54"/>
    <p:sldLayoutId id="2147484581" r:id="rId55"/>
    <p:sldLayoutId id="2147484582" r:id="rId56"/>
    <p:sldLayoutId id="2147484583" r:id="rId57"/>
    <p:sldLayoutId id="2147484584" r:id="rId58"/>
    <p:sldLayoutId id="2147484585" r:id="rId59"/>
    <p:sldLayoutId id="2147484586" r:id="rId60"/>
    <p:sldLayoutId id="2147484587" r:id="rId61"/>
    <p:sldLayoutId id="2147484588" r:id="rId62"/>
    <p:sldLayoutId id="2147484589" r:id="rId63"/>
    <p:sldLayoutId id="2147484590" r:id="rId64"/>
    <p:sldLayoutId id="2147484591" r:id="rId65"/>
    <p:sldLayoutId id="2147484592" r:id="rId66"/>
    <p:sldLayoutId id="2147484593" r:id="rId6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8001" y="1534"/>
            <a:ext cx="5751631" cy="10195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952302" y="1275695"/>
            <a:ext cx="2491253" cy="270566"/>
          </a:xfrm>
          <a:prstGeom prst="rect">
            <a:avLst/>
          </a:prstGeom>
        </p:spPr>
        <p:txBody>
          <a:bodyPr vert="horz" wrap="square" lIns="0" tIns="13949" rIns="0" bIns="0" rtlCol="0">
            <a:spAutoFit/>
          </a:bodyPr>
          <a:lstStyle/>
          <a:p>
            <a:pPr marL="18387">
              <a:lnSpc>
                <a:spcPts val="1952"/>
              </a:lnSpc>
              <a:spcBef>
                <a:spcPts val="110"/>
              </a:spcBef>
            </a:pPr>
            <a:endParaRPr sz="1747" dirty="0"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359445" y="1368061"/>
            <a:ext cx="272707" cy="104407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xmlns="" id="{F294EAD7-CAB8-401C-B12D-6064AA1177E0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27824596-7DE1-4136-95E4-49A51856B6D3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xmlns="" id="{CAFE6579-511C-4CCB-9A5C-300ACC2F553A}"/>
              </a:ext>
            </a:extLst>
          </p:cNvPr>
          <p:cNvSpPr txBox="1"/>
          <p:nvPr/>
        </p:nvSpPr>
        <p:spPr>
          <a:xfrm>
            <a:off x="4751933" y="248656"/>
            <a:ext cx="511213" cy="385339"/>
          </a:xfrm>
          <a:prstGeom prst="rect">
            <a:avLst/>
          </a:prstGeom>
        </p:spPr>
        <p:txBody>
          <a:bodyPr vert="horz" wrap="square" lIns="0" tIns="15852" rIns="0" bIns="0" rtlCol="0">
            <a:spAutoFit/>
          </a:bodyPr>
          <a:lstStyle/>
          <a:p>
            <a:pPr algn="ctr">
              <a:spcBef>
                <a:spcPts val="125"/>
              </a:spcBef>
            </a:pPr>
            <a:r>
              <a:rPr lang="ru-RU" sz="2400" b="1" spc="10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xmlns="" id="{065B57C3-CBC0-467B-8CE6-9C853CD5BC49}"/>
              </a:ext>
            </a:extLst>
          </p:cNvPr>
          <p:cNvSpPr txBox="1"/>
          <p:nvPr/>
        </p:nvSpPr>
        <p:spPr>
          <a:xfrm>
            <a:off x="4737113" y="548474"/>
            <a:ext cx="511213" cy="227608"/>
          </a:xfrm>
          <a:prstGeom prst="rect">
            <a:avLst/>
          </a:prstGeom>
        </p:spPr>
        <p:txBody>
          <a:bodyPr vert="horz" wrap="square" lIns="0" tIns="12047" rIns="0" bIns="0" rtlCol="0">
            <a:spAutoFit/>
          </a:bodyPr>
          <a:lstStyle/>
          <a:p>
            <a:pPr algn="ctr">
              <a:spcBef>
                <a:spcPts val="95"/>
              </a:spcBef>
            </a:pPr>
            <a:r>
              <a:rPr lang="ru-RU" sz="1400" b="1" spc="-5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1400" b="1" dirty="0">
              <a:latin typeface="Arial"/>
              <a:cs typeface="Arial"/>
            </a:endParaRPr>
          </a:p>
        </p:txBody>
      </p:sp>
      <p:sp>
        <p:nvSpPr>
          <p:cNvPr id="29" name="object 2">
            <a:extLst>
              <a:ext uri="{FF2B5EF4-FFF2-40B4-BE49-F238E27FC236}">
                <a16:creationId xmlns:a16="http://schemas.microsoft.com/office/drawing/2014/main" xmlns="" id="{D3D6307A-1F46-42A5-B0B8-73C711E55068}"/>
              </a:ext>
            </a:extLst>
          </p:cNvPr>
          <p:cNvSpPr txBox="1">
            <a:spLocks/>
          </p:cNvSpPr>
          <p:nvPr/>
        </p:nvSpPr>
        <p:spPr>
          <a:xfrm>
            <a:off x="924581" y="20918"/>
            <a:ext cx="2799715" cy="5467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1" i="0" u="none" strike="noStrike" kern="0" cap="none" spc="1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30" name="object 3">
            <a:extLst>
              <a:ext uri="{FF2B5EF4-FFF2-40B4-BE49-F238E27FC236}">
                <a16:creationId xmlns:a16="http://schemas.microsoft.com/office/drawing/2014/main" xmlns="" id="{DEF5C8B4-80D9-43CE-A804-11B138588334}"/>
              </a:ext>
            </a:extLst>
          </p:cNvPr>
          <p:cNvSpPr txBox="1"/>
          <p:nvPr/>
        </p:nvSpPr>
        <p:spPr>
          <a:xfrm>
            <a:off x="924581" y="418639"/>
            <a:ext cx="1038860" cy="5467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defTabSz="914400">
              <a:spcBef>
                <a:spcPts val="114"/>
              </a:spcBef>
            </a:pPr>
            <a:endParaRPr sz="3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92F2D34-E7EF-40AD-8E6B-3A38D4D90753}"/>
              </a:ext>
            </a:extLst>
          </p:cNvPr>
          <p:cNvSpPr txBox="1"/>
          <p:nvPr/>
        </p:nvSpPr>
        <p:spPr>
          <a:xfrm>
            <a:off x="719485" y="1419847"/>
            <a:ext cx="3390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Обобщающий урок по главам № 1, 2 и 3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E9B19D7-7377-4F11-9952-1CE2647BE040}"/>
              </a:ext>
            </a:extLst>
          </p:cNvPr>
          <p:cNvSpPr/>
          <p:nvPr/>
        </p:nvSpPr>
        <p:spPr>
          <a:xfrm>
            <a:off x="3999990" y="2918220"/>
            <a:ext cx="1618669" cy="2499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1E03861C-B1C6-4EA1-A8C3-3DC3AE077B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50" t="-522" r="6687" b="6479"/>
          <a:stretch/>
        </p:blipFill>
        <p:spPr>
          <a:xfrm>
            <a:off x="293426" y="215737"/>
            <a:ext cx="534071" cy="6645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A991F55-9A24-42E4-A349-F69BED8E388D}"/>
              </a:ext>
            </a:extLst>
          </p:cNvPr>
          <p:cNvSpPr txBox="1"/>
          <p:nvPr/>
        </p:nvSpPr>
        <p:spPr>
          <a:xfrm>
            <a:off x="1331553" y="248656"/>
            <a:ext cx="279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Биология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8472E1A-2591-4750-860C-353EA3F2F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869" y="1195472"/>
            <a:ext cx="1493649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53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3" y="111578"/>
            <a:ext cx="5616624" cy="324424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2000" dirty="0"/>
              <a:t>О КАКОЙ СРЕДЕ ОБИТАНИЯ ИДЕТ РЕЧЬ?</a:t>
            </a:r>
            <a:endParaRPr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499B37A-4E16-4B7F-AE96-DFE52A6D9E78}"/>
              </a:ext>
            </a:extLst>
          </p:cNvPr>
          <p:cNvSpPr txBox="1"/>
          <p:nvPr/>
        </p:nvSpPr>
        <p:spPr>
          <a:xfrm>
            <a:off x="215429" y="683940"/>
            <a:ext cx="23042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B2B2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AA5B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ПЕРЕДНИЕ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B2B2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AA5B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КОНЕЧНОСТИ -  КОПАТЕЛЬНЫЕ, ОРГАНЫ ЗРЕНИЯ РЕДУЦИРОВАНЫ</a:t>
            </a:r>
          </a:p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noProof="0" dirty="0">
                <a:ln>
                  <a:noFill/>
                </a:ln>
                <a:solidFill>
                  <a:srgbClr val="1AA5B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AA5B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МНОГИЕ ПРЕДСТАВИТЕЛИ ИМЕЮТ ОКРУГЛУЮ ФОРМУ ТЕЛА.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BC56FE5-91D5-4677-8D2C-5DEA2E0ADC93}"/>
              </a:ext>
            </a:extLst>
          </p:cNvPr>
          <p:cNvSpPr txBox="1"/>
          <p:nvPr/>
        </p:nvSpPr>
        <p:spPr>
          <a:xfrm>
            <a:off x="2807717" y="592768"/>
            <a:ext cx="2340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AA5B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ПОЧВЕННАЯ  СРЕДА ОБИТАНИЯ.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C2D41A21-21CB-41E1-894C-754F87AA34E8}"/>
              </a:ext>
            </a:extLst>
          </p:cNvPr>
          <p:cNvSpPr/>
          <p:nvPr/>
        </p:nvSpPr>
        <p:spPr>
          <a:xfrm>
            <a:off x="5039226" y="2988196"/>
            <a:ext cx="612068" cy="17109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34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84E56F7-0878-477D-8111-F2A807F34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122" y="1177485"/>
            <a:ext cx="2521608" cy="195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43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3C1231-4ABF-466C-81CC-24D789B24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2269"/>
            <a:ext cx="5652032" cy="386260"/>
          </a:xfrm>
        </p:spPr>
        <p:txBody>
          <a:bodyPr/>
          <a:lstStyle/>
          <a:p>
            <a:r>
              <a:rPr lang="ru-RU" dirty="0"/>
              <a:t>НАЗОВИТЕ ТИП ПИТАНИЯ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6720E8B-7878-4449-973B-35100C75D2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06" t="29000" r="38507" b="53450"/>
          <a:stretch/>
        </p:blipFill>
        <p:spPr>
          <a:xfrm>
            <a:off x="143421" y="647937"/>
            <a:ext cx="5328592" cy="82809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411B2299-CCBD-47CF-A8D4-5960A26E0AFB}"/>
              </a:ext>
            </a:extLst>
          </p:cNvPr>
          <p:cNvSpPr/>
          <p:nvPr/>
        </p:nvSpPr>
        <p:spPr>
          <a:xfrm>
            <a:off x="4355889" y="2966802"/>
            <a:ext cx="1296144" cy="1410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8450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3C1231-4ABF-466C-81CC-24D789B24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2269"/>
            <a:ext cx="5652032" cy="386260"/>
          </a:xfrm>
        </p:spPr>
        <p:txBody>
          <a:bodyPr>
            <a:normAutofit/>
          </a:bodyPr>
          <a:lstStyle/>
          <a:p>
            <a:r>
              <a:rPr lang="ru-RU" sz="2400" dirty="0"/>
              <a:t>НАЗОВИТЕ ТИП ПИТАНИЯ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6720E8B-7878-4449-973B-35100C75D2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06" t="29000" r="38507" b="53450"/>
          <a:stretch/>
        </p:blipFill>
        <p:spPr>
          <a:xfrm>
            <a:off x="143421" y="647937"/>
            <a:ext cx="5328592" cy="82809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411B2299-CCBD-47CF-A8D4-5960A26E0AFB}"/>
              </a:ext>
            </a:extLst>
          </p:cNvPr>
          <p:cNvSpPr/>
          <p:nvPr/>
        </p:nvSpPr>
        <p:spPr>
          <a:xfrm>
            <a:off x="4355889" y="2966802"/>
            <a:ext cx="1296144" cy="1410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28692A3-7F89-4F5C-B307-8B8C486891AC}"/>
              </a:ext>
            </a:extLst>
          </p:cNvPr>
          <p:cNvSpPr txBox="1"/>
          <p:nvPr/>
        </p:nvSpPr>
        <p:spPr>
          <a:xfrm>
            <a:off x="71413" y="1476029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ГЕТЕРОТРОФНЫЙ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D712C7E-EF45-4BD3-BAF3-612CA57DD061}"/>
              </a:ext>
            </a:extLst>
          </p:cNvPr>
          <p:cNvSpPr txBox="1"/>
          <p:nvPr/>
        </p:nvSpPr>
        <p:spPr>
          <a:xfrm>
            <a:off x="2087635" y="1476028"/>
            <a:ext cx="1728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АВТОТРОФНЫЙ</a:t>
            </a:r>
            <a:r>
              <a:rPr lang="ru-RU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F372A92-74E0-466A-8C44-807DC0FF0268}"/>
              </a:ext>
            </a:extLst>
          </p:cNvPr>
          <p:cNvSpPr txBox="1"/>
          <p:nvPr/>
        </p:nvSpPr>
        <p:spPr>
          <a:xfrm>
            <a:off x="3815829" y="1456283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МИКСОТРОФНЫЙ</a:t>
            </a:r>
          </a:p>
        </p:txBody>
      </p:sp>
    </p:spTree>
    <p:extLst>
      <p:ext uri="{BB962C8B-B14F-4D97-AF65-F5344CB8AC3E}">
        <p14:creationId xmlns:p14="http://schemas.microsoft.com/office/powerpoint/2010/main" val="29717655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6E31D7-86D2-444B-895D-AFE0C4125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6" y="132269"/>
            <a:ext cx="5472609" cy="386260"/>
          </a:xfrm>
        </p:spPr>
        <p:txBody>
          <a:bodyPr>
            <a:noAutofit/>
          </a:bodyPr>
          <a:lstStyle/>
          <a:p>
            <a:r>
              <a:rPr lang="ru-RU" sz="2400" dirty="0"/>
              <a:t>О КАКОМ ТЕРМИНЕ ИДЕТ РЕЧЬ?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80E58EE-76BF-43D9-BBF0-62D5E79F1CE5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107416" y="503920"/>
            <a:ext cx="5580621" cy="1163395"/>
          </a:xfrm>
        </p:spPr>
        <p:txBody>
          <a:bodyPr/>
          <a:lstStyle/>
          <a:p>
            <a:pPr marL="0" indent="0" algn="just">
              <a:buNone/>
            </a:pPr>
            <a:r>
              <a:rPr lang="ru-RU" sz="16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лат.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textus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греч.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histós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 — совокупность </a:t>
            </a: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клеток 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 </a:t>
            </a: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межклеточного вещества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объединённых общим происхождением, строением и выпол</a:t>
            </a: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я</a:t>
            </a: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мы-</a:t>
            </a:r>
          </a:p>
          <a:p>
            <a:pPr marL="0" indent="0" algn="just">
              <a:buNone/>
            </a:pPr>
            <a:r>
              <a:rPr lang="ru-RU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ми функциями. </a:t>
            </a:r>
            <a:endParaRPr 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ABCAE10-21C3-4E45-B316-408EA033F5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730" t="10104" b="-3719"/>
          <a:stretch/>
        </p:blipFill>
        <p:spPr>
          <a:xfrm>
            <a:off x="4105475" y="1440024"/>
            <a:ext cx="1222018" cy="175084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1A472A4-3541-41F9-9479-9CA5BA407D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73" t="12685" r="38126" b="2371"/>
          <a:stretch/>
        </p:blipFill>
        <p:spPr>
          <a:xfrm>
            <a:off x="2362802" y="1448025"/>
            <a:ext cx="984976" cy="16700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4A1F5FE-8CC4-445E-A9DD-8D52362500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0" t="15056" r="68982" b="2608"/>
          <a:stretch/>
        </p:blipFill>
        <p:spPr>
          <a:xfrm>
            <a:off x="512433" y="1622632"/>
            <a:ext cx="858254" cy="148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49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6E31D7-86D2-444B-895D-AFE0C4125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6" y="132269"/>
            <a:ext cx="5472609" cy="386260"/>
          </a:xfrm>
        </p:spPr>
        <p:txBody>
          <a:bodyPr>
            <a:noAutofit/>
          </a:bodyPr>
          <a:lstStyle/>
          <a:p>
            <a:r>
              <a:rPr lang="ru-RU" sz="2400" dirty="0"/>
              <a:t>ТКАНЬ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80E58EE-76BF-43D9-BBF0-62D5E79F1CE5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107416" y="503920"/>
            <a:ext cx="5580621" cy="1163395"/>
          </a:xfrm>
        </p:spPr>
        <p:txBody>
          <a:bodyPr/>
          <a:lstStyle/>
          <a:p>
            <a:pPr marL="0" indent="0" algn="just">
              <a:buNone/>
            </a:pPr>
            <a:r>
              <a:rPr lang="ru-RU" sz="16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лат.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textus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греч.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histós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 — совокупность </a:t>
            </a: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клеток 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 </a:t>
            </a: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межклеточного вещества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объединённых общим происхождением, строением и выпол</a:t>
            </a: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я</a:t>
            </a: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мы-</a:t>
            </a:r>
          </a:p>
          <a:p>
            <a:pPr marL="0" indent="0" algn="just">
              <a:buNone/>
            </a:pPr>
            <a:r>
              <a:rPr lang="ru-RU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ми функциями. </a:t>
            </a:r>
            <a:endParaRPr 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ABCAE10-21C3-4E45-B316-408EA033F5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730" t="10104" b="-3719"/>
          <a:stretch/>
        </p:blipFill>
        <p:spPr>
          <a:xfrm>
            <a:off x="4105475" y="1440024"/>
            <a:ext cx="1222018" cy="175084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1A472A4-3541-41F9-9479-9CA5BA407D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73" t="12685" r="38126" b="2371"/>
          <a:stretch/>
        </p:blipFill>
        <p:spPr>
          <a:xfrm>
            <a:off x="2362802" y="1448025"/>
            <a:ext cx="984976" cy="16700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4A1F5FE-8CC4-445E-A9DD-8D52362500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0" t="15056" r="68982" b="2608"/>
          <a:stretch/>
        </p:blipFill>
        <p:spPr>
          <a:xfrm>
            <a:off x="512433" y="1622632"/>
            <a:ext cx="858254" cy="148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17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F3AAD4D5-0D50-41D8-8045-DE3708A1641A}"/>
              </a:ext>
            </a:extLst>
          </p:cNvPr>
          <p:cNvSpPr txBox="1">
            <a:spLocks/>
          </p:cNvSpPr>
          <p:nvPr/>
        </p:nvSpPr>
        <p:spPr>
          <a:xfrm>
            <a:off x="143421" y="143880"/>
            <a:ext cx="5544615" cy="38626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575936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646" b="1" i="0" kern="800" spc="-25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575936" rtl="0" eaLnBrk="1" fontAlgn="auto" latinLnBrk="0" hangingPunct="1">
              <a:lnSpc>
                <a:spcPct val="86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/>
              <a:t>НАЗОВИТЕ РАЗНОВИДНОСТЬ ДАННОЙ </a:t>
            </a:r>
            <a:r>
              <a:rPr lang="ru-RU" sz="1800" dirty="0" smtClean="0"/>
              <a:t>ТКАНИ</a:t>
            </a:r>
            <a:endParaRPr kumimoji="0" lang="ru-RU" sz="2000" b="1" i="0" u="none" strike="noStrike" kern="800" cap="none" spc="-25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CE3434C-B26E-4CEC-9D38-4CFFE52D31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97" t="19997" r="3330" b="4440"/>
          <a:stretch/>
        </p:blipFill>
        <p:spPr>
          <a:xfrm>
            <a:off x="791493" y="590386"/>
            <a:ext cx="4284476" cy="256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885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F3AAD4D5-0D50-41D8-8045-DE3708A1641A}"/>
              </a:ext>
            </a:extLst>
          </p:cNvPr>
          <p:cNvSpPr txBox="1">
            <a:spLocks/>
          </p:cNvSpPr>
          <p:nvPr/>
        </p:nvSpPr>
        <p:spPr>
          <a:xfrm>
            <a:off x="143421" y="143880"/>
            <a:ext cx="5544615" cy="38626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575936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646" b="1" i="0" kern="800" spc="-25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575936" rtl="0" eaLnBrk="1" fontAlgn="auto" latinLnBrk="0" hangingPunct="1">
              <a:lnSpc>
                <a:spcPct val="86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/>
              <a:t>ЭПИТЕЛИАЛЬНАЯ ТКАНЬ</a:t>
            </a:r>
            <a:endParaRPr kumimoji="0" lang="ru-RU" sz="2400" b="1" i="0" u="none" strike="noStrike" kern="800" cap="none" spc="-25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CE3434C-B26E-4CEC-9D38-4CFFE52D31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97" t="19997" r="3330" b="4440"/>
          <a:stretch/>
        </p:blipFill>
        <p:spPr>
          <a:xfrm>
            <a:off x="791493" y="590386"/>
            <a:ext cx="4284476" cy="256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915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B9DF2B-47EB-45F7-B2DC-3125737D8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7" y="132269"/>
            <a:ext cx="5508611" cy="386260"/>
          </a:xfrm>
        </p:spPr>
        <p:txBody>
          <a:bodyPr>
            <a:noAutofit/>
          </a:bodyPr>
          <a:lstStyle/>
          <a:p>
            <a:r>
              <a:rPr lang="ru-RU" sz="1800" dirty="0"/>
              <a:t>СВОЙСТВА КАКОЙ ТКАНИ ДАНЫ В  ОПИСАНИИ?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007A371-493C-4FF3-B521-0C97AEB5233E}"/>
              </a:ext>
            </a:extLst>
          </p:cNvPr>
          <p:cNvSpPr txBox="1"/>
          <p:nvPr/>
        </p:nvSpPr>
        <p:spPr>
          <a:xfrm>
            <a:off x="145879" y="2304120"/>
            <a:ext cx="55086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C568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Мало клеток, много межклеточного вещества. </a:t>
            </a:r>
          </a:p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C568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Выполняет питательную, опорную и защитную функции. </a:t>
            </a:r>
          </a:p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C568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Виды: кровь, лимфа, кость, хрящи, жир.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DBF5BF8-B4BA-4EDB-A018-6BA6E98A9C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333" t="52223" r="5830" b="9017"/>
          <a:stretch/>
        </p:blipFill>
        <p:spPr>
          <a:xfrm>
            <a:off x="2924974" y="617753"/>
            <a:ext cx="2691054" cy="163820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59408DF-D84E-4F75-BFFA-EBC58915DD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646"/>
          <a:stretch/>
        </p:blipFill>
        <p:spPr>
          <a:xfrm>
            <a:off x="145878" y="617753"/>
            <a:ext cx="2771190" cy="166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253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B9DF2B-47EB-45F7-B2DC-3125737D8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7" y="132269"/>
            <a:ext cx="5508611" cy="386260"/>
          </a:xfrm>
        </p:spPr>
        <p:txBody>
          <a:bodyPr>
            <a:normAutofit/>
          </a:bodyPr>
          <a:lstStyle/>
          <a:p>
            <a:r>
              <a:rPr lang="ru-RU" sz="2400" dirty="0"/>
              <a:t>СОЕДИНИТЕЛЬНАЯ ТКАНЬ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007A371-493C-4FF3-B521-0C97AEB5233E}"/>
              </a:ext>
            </a:extLst>
          </p:cNvPr>
          <p:cNvSpPr txBox="1"/>
          <p:nvPr/>
        </p:nvSpPr>
        <p:spPr>
          <a:xfrm>
            <a:off x="145879" y="2304120"/>
            <a:ext cx="55086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C568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Мало клеток, много межклеточного вещества. </a:t>
            </a:r>
          </a:p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C568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Выполняет питательную, опорную и защитную функции. </a:t>
            </a:r>
          </a:p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C568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Виды: кровь, лимфа, кость, хрящи, жир.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DBF5BF8-B4BA-4EDB-A018-6BA6E98A9C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333" t="52223" r="5830" b="9017"/>
          <a:stretch/>
        </p:blipFill>
        <p:spPr>
          <a:xfrm>
            <a:off x="2924974" y="617753"/>
            <a:ext cx="2691054" cy="163820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59408DF-D84E-4F75-BFFA-EBC58915DD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646"/>
          <a:stretch/>
        </p:blipFill>
        <p:spPr>
          <a:xfrm>
            <a:off x="145878" y="617753"/>
            <a:ext cx="2771190" cy="166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97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A4C86CCC-B045-4349-AE63-70EF77169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3" cy="386260"/>
          </a:xfrm>
        </p:spPr>
        <p:txBody>
          <a:bodyPr>
            <a:noAutofit/>
          </a:bodyPr>
          <a:lstStyle/>
          <a:p>
            <a:r>
              <a:rPr lang="ru-RU" sz="2000" dirty="0"/>
              <a:t>НАЗОВИТЕ РАЗНОВИДНОСТЬ  </a:t>
            </a:r>
            <a:r>
              <a:rPr lang="ru-RU" sz="2000" dirty="0" smtClean="0"/>
              <a:t>ТКАНИ</a:t>
            </a:r>
            <a:endParaRPr lang="ru-RU" sz="20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C20E04E-343C-4580-9BF4-F89AC1A650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89" t="56667" r="6652" b="11445"/>
          <a:stretch/>
        </p:blipFill>
        <p:spPr>
          <a:xfrm>
            <a:off x="320167" y="791952"/>
            <a:ext cx="5119114" cy="165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21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80819" y="1548036"/>
            <a:ext cx="1579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Значение кишечнополостных в природе и жизни человека</a:t>
            </a:r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46415" y="899964"/>
            <a:ext cx="1613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Сырье для получения биологически активных веществ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9604" y="2742555"/>
            <a:ext cx="2664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Продукт питания в некоторых </a:t>
            </a:r>
          </a:p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странах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47877" y="2044541"/>
            <a:ext cx="14568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Сырье для изготовления украшений и предметов искусства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9485" y="1764060"/>
            <a:ext cx="1728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Участие в круговороте кальция </a:t>
            </a:r>
          </a:p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и образования осадочных пород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4814" y="758298"/>
            <a:ext cx="1388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Участие в биологической очистке воды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43621" y="539924"/>
            <a:ext cx="2544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Важное звено в экологических цепях питания</a:t>
            </a:r>
          </a:p>
        </p:txBody>
      </p:sp>
      <p:sp>
        <p:nvSpPr>
          <p:cNvPr id="13" name="Стрелка вверх 12"/>
          <p:cNvSpPr/>
          <p:nvPr/>
        </p:nvSpPr>
        <p:spPr>
          <a:xfrm>
            <a:off x="3106501" y="1121139"/>
            <a:ext cx="90710" cy="31748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4"/>
          </a:p>
        </p:txBody>
      </p:sp>
      <p:sp>
        <p:nvSpPr>
          <p:cNvPr id="14" name="Стрелка вверх 13"/>
          <p:cNvSpPr/>
          <p:nvPr/>
        </p:nvSpPr>
        <p:spPr>
          <a:xfrm rot="4050339" flipH="1">
            <a:off x="4057607" y="1308920"/>
            <a:ext cx="45719" cy="39737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4"/>
          </a:p>
        </p:txBody>
      </p:sp>
      <p:sp>
        <p:nvSpPr>
          <p:cNvPr id="15" name="Стрелка вправо 14"/>
          <p:cNvSpPr/>
          <p:nvPr/>
        </p:nvSpPr>
        <p:spPr>
          <a:xfrm rot="1354211">
            <a:off x="3795993" y="2223351"/>
            <a:ext cx="553321" cy="466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4"/>
          </a:p>
        </p:txBody>
      </p:sp>
      <p:sp>
        <p:nvSpPr>
          <p:cNvPr id="17" name="Стрелка вниз 16"/>
          <p:cNvSpPr/>
          <p:nvPr/>
        </p:nvSpPr>
        <p:spPr>
          <a:xfrm>
            <a:off x="3106500" y="2382679"/>
            <a:ext cx="90710" cy="3174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4"/>
          </a:p>
        </p:txBody>
      </p:sp>
      <p:sp>
        <p:nvSpPr>
          <p:cNvPr id="18" name="Стрелка влево 17"/>
          <p:cNvSpPr/>
          <p:nvPr/>
        </p:nvSpPr>
        <p:spPr>
          <a:xfrm rot="20151803" flipV="1">
            <a:off x="2009156" y="2163177"/>
            <a:ext cx="415688" cy="457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4"/>
          </a:p>
        </p:txBody>
      </p:sp>
      <p:sp>
        <p:nvSpPr>
          <p:cNvPr id="19" name="Стрелка влево 18"/>
          <p:cNvSpPr/>
          <p:nvPr/>
        </p:nvSpPr>
        <p:spPr>
          <a:xfrm rot="1382425">
            <a:off x="2014434" y="1489180"/>
            <a:ext cx="508797" cy="8558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4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469DA396-B497-44C5-859C-CAB44A24508C}"/>
              </a:ext>
            </a:extLst>
          </p:cNvPr>
          <p:cNvSpPr/>
          <p:nvPr/>
        </p:nvSpPr>
        <p:spPr>
          <a:xfrm>
            <a:off x="0" y="0"/>
            <a:ext cx="5759449" cy="5399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ПРОВЕРИМ ДОМАШНЕЕ ЗАДАНИЕ 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A7D68D44-8053-4871-88D4-F47C44EEA5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53" t="11121" r="7881" b="13811"/>
          <a:stretch/>
        </p:blipFill>
        <p:spPr>
          <a:xfrm>
            <a:off x="1" y="539924"/>
            <a:ext cx="863502" cy="2679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A4C86CCC-B045-4349-AE63-70EF77169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3" cy="386260"/>
          </a:xfrm>
        </p:spPr>
        <p:txBody>
          <a:bodyPr>
            <a:noAutofit/>
          </a:bodyPr>
          <a:lstStyle/>
          <a:p>
            <a:r>
              <a:rPr lang="ru-RU" sz="2400" dirty="0"/>
              <a:t>МЫШЕЧНАЯ ТКАНЬ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C20E04E-343C-4580-9BF4-F89AC1A650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89" t="56667" r="6652" b="11445"/>
          <a:stretch/>
        </p:blipFill>
        <p:spPr>
          <a:xfrm>
            <a:off x="320167" y="791952"/>
            <a:ext cx="5119114" cy="165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44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C219DD0-BAF9-48ED-A3FE-479CD0CD0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269"/>
            <a:ext cx="5759449" cy="386260"/>
          </a:xfrm>
        </p:spPr>
        <p:txBody>
          <a:bodyPr>
            <a:noAutofit/>
          </a:bodyPr>
          <a:lstStyle/>
          <a:p>
            <a:r>
              <a:rPr lang="ru-RU" sz="2000" dirty="0"/>
              <a:t>СВОЙСТВА КАКОЙ ТКАНИ ПЕРЕЧИСЛЕНЫ?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BD1DAC9-1643-44F4-86A7-C88E2FFD38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97" t="24443" r="28452" b="8966"/>
          <a:stretch/>
        </p:blipFill>
        <p:spPr>
          <a:xfrm>
            <a:off x="2519685" y="601868"/>
            <a:ext cx="2880321" cy="24241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F1CC1A5-C356-4884-9EA9-F5DA20C108DE}"/>
              </a:ext>
            </a:extLst>
          </p:cNvPr>
          <p:cNvSpPr txBox="1"/>
          <p:nvPr/>
        </p:nvSpPr>
        <p:spPr>
          <a:xfrm>
            <a:off x="215429" y="842472"/>
            <a:ext cx="20162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ДАННАЯ ТКАНЬ ОТВЕЧАЕТ ЗА РАЗДРАЖИМОСТЬ И ОТВЕТНУЮ РЕАКЦИЮ ОРГАНИЗМА НА РАЗДРАЖИТЕЛИ.</a:t>
            </a:r>
          </a:p>
        </p:txBody>
      </p:sp>
    </p:spTree>
    <p:extLst>
      <p:ext uri="{BB962C8B-B14F-4D97-AF65-F5344CB8AC3E}">
        <p14:creationId xmlns:p14="http://schemas.microsoft.com/office/powerpoint/2010/main" val="1728942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C219DD0-BAF9-48ED-A3FE-479CD0CD0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269"/>
            <a:ext cx="5759449" cy="38626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НЕРВНАЯ ТКАНЬ </a:t>
            </a:r>
            <a:endParaRPr lang="ru-RU" sz="2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BD1DAC9-1643-44F4-86A7-C88E2FFD38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97" t="24443" r="28452" b="8966"/>
          <a:stretch/>
        </p:blipFill>
        <p:spPr>
          <a:xfrm>
            <a:off x="2519685" y="601868"/>
            <a:ext cx="2880321" cy="24241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F1CC1A5-C356-4884-9EA9-F5DA20C108DE}"/>
              </a:ext>
            </a:extLst>
          </p:cNvPr>
          <p:cNvSpPr txBox="1"/>
          <p:nvPr/>
        </p:nvSpPr>
        <p:spPr>
          <a:xfrm>
            <a:off x="215429" y="842472"/>
            <a:ext cx="20162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ДАННАЯ ТКАНЬ ОТВЕЧАЕТ ЗА РАЗДРАЖИМОСТЬ И ОТВЕТНУЮ РЕАКЦИЮ ОРГАНИЗМА НА РАЗДРАЖИТЕЛИ.</a:t>
            </a:r>
          </a:p>
        </p:txBody>
      </p:sp>
    </p:spTree>
    <p:extLst>
      <p:ext uri="{BB962C8B-B14F-4D97-AF65-F5344CB8AC3E}">
        <p14:creationId xmlns:p14="http://schemas.microsoft.com/office/powerpoint/2010/main" val="4251609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3" y="80802"/>
            <a:ext cx="5832647" cy="38597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2400" dirty="0"/>
              <a:t>НАЗОВИТЕ ОРГАНИЗМ  </a:t>
            </a:r>
            <a:endParaRPr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9C72C5A-53F8-4F51-B19B-321CFD2602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3" b="48885"/>
          <a:stretch/>
        </p:blipFill>
        <p:spPr>
          <a:xfrm>
            <a:off x="2936216" y="593689"/>
            <a:ext cx="2719757" cy="22504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806DD2B-6D07-4744-A9ED-3F491033E0C2}"/>
              </a:ext>
            </a:extLst>
          </p:cNvPr>
          <p:cNvSpPr txBox="1"/>
          <p:nvPr/>
        </p:nvSpPr>
        <p:spPr>
          <a:xfrm>
            <a:off x="107417" y="1187996"/>
            <a:ext cx="35643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C568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1- эктоплазма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C568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2- эндоплазма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C568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3- непереваренные остатки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C568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4- сократительная вакуоль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C568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 ядро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C568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6- пищеварительная вакуоль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5552AE6-8FA7-492F-8666-3DA9A5F928B2}"/>
              </a:ext>
            </a:extLst>
          </p:cNvPr>
          <p:cNvSpPr txBox="1"/>
          <p:nvPr/>
        </p:nvSpPr>
        <p:spPr>
          <a:xfrm>
            <a:off x="107417" y="777434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C568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АМЕБА ОБЫКНОВЕННАЯ </a:t>
            </a:r>
          </a:p>
        </p:txBody>
      </p:sp>
    </p:spTree>
    <p:extLst>
      <p:ext uri="{BB962C8B-B14F-4D97-AF65-F5344CB8AC3E}">
        <p14:creationId xmlns:p14="http://schemas.microsoft.com/office/powerpoint/2010/main" val="472170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3" y="111579"/>
            <a:ext cx="5600893" cy="324424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2000" dirty="0"/>
              <a:t>Какое свойство амебы вы здесь видите? </a:t>
            </a:r>
            <a:endParaRPr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051A047-EB94-4DF6-8216-A384FE0D7F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8" t="38468" r="12202" b="3476"/>
          <a:stretch/>
        </p:blipFill>
        <p:spPr>
          <a:xfrm>
            <a:off x="1223541" y="707967"/>
            <a:ext cx="4448765" cy="23732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46CF21A-D97B-45AF-875F-6F6A02BF65EE}"/>
              </a:ext>
            </a:extLst>
          </p:cNvPr>
          <p:cNvSpPr txBox="1"/>
          <p:nvPr/>
        </p:nvSpPr>
        <p:spPr>
          <a:xfrm>
            <a:off x="87144" y="812274"/>
            <a:ext cx="144470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C568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Раздражи-</a:t>
            </a:r>
          </a:p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C568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мость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C568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-это способность организмов реагировать на действие раздражите-</a:t>
            </a:r>
          </a:p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C568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лей.</a:t>
            </a:r>
          </a:p>
        </p:txBody>
      </p:sp>
    </p:spTree>
    <p:extLst>
      <p:ext uri="{BB962C8B-B14F-4D97-AF65-F5344CB8AC3E}">
        <p14:creationId xmlns:p14="http://schemas.microsoft.com/office/powerpoint/2010/main" val="39215609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3" y="80801"/>
            <a:ext cx="5600893" cy="38597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2400" dirty="0" smtClean="0"/>
              <a:t>РАЗДРАЖИМОСТЬ ИНФУЗОРИИ </a:t>
            </a:r>
            <a:endParaRPr lang="ru-RU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46CF21A-D97B-45AF-875F-6F6A02BF65EE}"/>
              </a:ext>
            </a:extLst>
          </p:cNvPr>
          <p:cNvSpPr txBox="1"/>
          <p:nvPr/>
        </p:nvSpPr>
        <p:spPr>
          <a:xfrm>
            <a:off x="87144" y="575928"/>
            <a:ext cx="14447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C568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Это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C568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способность организмов реагировать на действие раздражите-</a:t>
            </a:r>
          </a:p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C568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лей.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CEA6F32-EA8D-442C-85F1-56C74F2567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52" t="22219" r="7552" b="8885"/>
          <a:stretch/>
        </p:blipFill>
        <p:spPr>
          <a:xfrm>
            <a:off x="1422927" y="567547"/>
            <a:ext cx="4229106" cy="257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528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824" y="111579"/>
            <a:ext cx="5643213" cy="324424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2000" dirty="0"/>
              <a:t>КАКОЙ ПРОЦЕСС ИЗОБРАЖЕН НА СЛАЙДЕ?</a:t>
            </a:r>
            <a:endParaRPr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6859249-5658-462F-9EB7-0016F7302E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7802" r="35478" b="12610"/>
          <a:stretch/>
        </p:blipFill>
        <p:spPr>
          <a:xfrm>
            <a:off x="2591694" y="611932"/>
            <a:ext cx="3050924" cy="24482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AF564F3-4418-48B0-BE1F-8BC423D15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840" y="628856"/>
            <a:ext cx="2330845" cy="243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835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4" y="111579"/>
            <a:ext cx="5616624" cy="324424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2000" dirty="0"/>
              <a:t>ЖИЗНЕННОВАЖНЫЙ ПРОЦЕСС - ДЫХАНИЕ  </a:t>
            </a:r>
            <a:endParaRPr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5FF6F8F-4FD3-4F70-8093-86EA4503CBFC}"/>
              </a:ext>
            </a:extLst>
          </p:cNvPr>
          <p:cNvSpPr txBox="1"/>
          <p:nvPr/>
        </p:nvSpPr>
        <p:spPr>
          <a:xfrm>
            <a:off x="143421" y="914480"/>
            <a:ext cx="26282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C568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Газообмен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C568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осуществля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C568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</a:p>
          <a:p>
            <a:pPr marL="0" marR="0" lvl="0" indent="0" algn="just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C568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ется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C568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через наружную клеточную мембрану, по всей поверхности тела.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C568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Туфелька дышит всей поверхностью клетки.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34CA66D-2B49-46C1-82B3-8425095BC0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46" t="8737" r="24370" b="2046"/>
          <a:stretch/>
        </p:blipFill>
        <p:spPr>
          <a:xfrm>
            <a:off x="3019241" y="611932"/>
            <a:ext cx="2488776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79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4" y="126968"/>
            <a:ext cx="5580620" cy="293646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1800" dirty="0"/>
              <a:t>НАЗОВИТЕ ОРГАНОИД ДВИЖЕНИЯ ЭВГЛЕНЫ   </a:t>
            </a:r>
            <a:endParaRPr sz="1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571750E-3FF1-4066-88C6-B9F7D3406427}"/>
              </a:ext>
            </a:extLst>
          </p:cNvPr>
          <p:cNvSpPr txBox="1"/>
          <p:nvPr/>
        </p:nvSpPr>
        <p:spPr>
          <a:xfrm>
            <a:off x="2994487" y="950484"/>
            <a:ext cx="17574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srgbClr val="17649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ЖГУТИК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176490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35C2184-2099-46A8-8748-99AF2D44E8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11" t="19997" r="7327" b="8885"/>
          <a:stretch/>
        </p:blipFill>
        <p:spPr>
          <a:xfrm>
            <a:off x="168175" y="683940"/>
            <a:ext cx="2693549" cy="234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7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6DAD3B2-C3C9-430E-BFD4-DAFCC3044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544615" cy="386260"/>
          </a:xfrm>
        </p:spPr>
        <p:txBody>
          <a:bodyPr>
            <a:noAutofit/>
          </a:bodyPr>
          <a:lstStyle/>
          <a:p>
            <a:r>
              <a:rPr lang="ru-RU" sz="2000" dirty="0"/>
              <a:t>ДАЙТЕ ОПРЕДЕЛЕНИЕ ТЕРМИНУ ПАРАЗИТ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612C7CB-1F0D-4BFD-A8CE-47F937BB10F5}"/>
              </a:ext>
            </a:extLst>
          </p:cNvPr>
          <p:cNvSpPr txBox="1"/>
          <p:nvPr/>
        </p:nvSpPr>
        <p:spPr>
          <a:xfrm>
            <a:off x="287437" y="573023"/>
            <a:ext cx="51845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Паразит</a:t>
            </a:r>
            <a:r>
              <a:rPr lang="ru-RU" sz="2400" b="0" i="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 — организм, живущий за счёт другого организма.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5166E79-FF69-4797-8212-C96B0334F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29" y="1395468"/>
            <a:ext cx="2232248" cy="17031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3FD384D-1195-4C8F-AFA2-936E3953CDF7}"/>
              </a:ext>
            </a:extLst>
          </p:cNvPr>
          <p:cNvSpPr txBox="1"/>
          <p:nvPr/>
        </p:nvSpPr>
        <p:spPr>
          <a:xfrm>
            <a:off x="2447677" y="2145586"/>
            <a:ext cx="3096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МАЛЯРИЙНЫЙ ПЛАЗМОДИЙ</a:t>
            </a:r>
          </a:p>
        </p:txBody>
      </p:sp>
    </p:spTree>
    <p:extLst>
      <p:ext uri="{BB962C8B-B14F-4D97-AF65-F5344CB8AC3E}">
        <p14:creationId xmlns:p14="http://schemas.microsoft.com/office/powerpoint/2010/main" val="3999716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38B87F-652B-4D00-A48E-5975944A7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29754"/>
            <a:ext cx="5688037" cy="338162"/>
          </a:xfrm>
        </p:spPr>
        <p:txBody>
          <a:bodyPr>
            <a:normAutofit fontScale="90000"/>
          </a:bodyPr>
          <a:lstStyle/>
          <a:p>
            <a:r>
              <a:rPr lang="ru-RU" dirty="0"/>
              <a:t>ЗНАЧЕНИЕ КИШЕЧНОПОЛОСТНЫХ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046D788-50F2-4374-A185-CF9A8DACCE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7" t="9996" r="1743" b="4005"/>
          <a:stretch/>
        </p:blipFill>
        <p:spPr>
          <a:xfrm>
            <a:off x="215429" y="592840"/>
            <a:ext cx="3744416" cy="25420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95B14DE-D3B8-43D9-9E52-FE1407C512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24" b="52223"/>
          <a:stretch/>
        </p:blipFill>
        <p:spPr>
          <a:xfrm>
            <a:off x="3959845" y="564876"/>
            <a:ext cx="1244519" cy="7815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EE1F273-F2C0-4BFB-8051-97872B07AE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756" b="52223"/>
          <a:stretch/>
        </p:blipFill>
        <p:spPr>
          <a:xfrm>
            <a:off x="4391893" y="1332012"/>
            <a:ext cx="1244519" cy="8373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FF0CE8F-EF8B-4814-9BD4-F2FCDF021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5435" y="2197068"/>
            <a:ext cx="1152128" cy="93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76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2467767-1B1E-41E4-9AD8-288D1F15D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ОРГАНИЗМ, НЕСУЩИЙ ПАРАЗИТА</a:t>
            </a:r>
            <a:endParaRPr lang="ru-RU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27B73F1-2CAF-43EB-8275-529A75F40A52}"/>
              </a:ext>
            </a:extLst>
          </p:cNvPr>
          <p:cNvSpPr txBox="1"/>
          <p:nvPr/>
        </p:nvSpPr>
        <p:spPr>
          <a:xfrm>
            <a:off x="179425" y="611932"/>
            <a:ext cx="547260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6A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Основной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76A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хозяин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E4E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— организм, внутри которого паразит размножается половым путём.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E4E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6A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Промежуточный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76A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хозяин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E4E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— организм, внутри которого паразит размножается бесполым путём. Таких хозяев может быть несколько у одного паразита.</a:t>
            </a:r>
          </a:p>
        </p:txBody>
      </p:sp>
    </p:spTree>
    <p:extLst>
      <p:ext uri="{BB962C8B-B14F-4D97-AF65-F5344CB8AC3E}">
        <p14:creationId xmlns:p14="http://schemas.microsoft.com/office/powerpoint/2010/main" val="34490662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282914-CF2B-4CF7-B792-DC9B15325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4" y="132269"/>
            <a:ext cx="5688036" cy="386260"/>
          </a:xfrm>
        </p:spPr>
        <p:txBody>
          <a:bodyPr>
            <a:noAutofit/>
          </a:bodyPr>
          <a:lstStyle/>
          <a:p>
            <a:r>
              <a:rPr lang="ru-RU" sz="1600" dirty="0"/>
              <a:t>О КАКОМ СВОЙСТВЕ ГИДРЫ ДАННАЯ ИЛЛЮСТРАЦИЯ?</a:t>
            </a:r>
            <a:r>
              <a:rPr lang="ru-RU" sz="1400" dirty="0"/>
              <a:t>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9E1F623-F35B-4FA8-BAF4-954BA266F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01" y="683940"/>
            <a:ext cx="3908451" cy="22322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F60AC4E-9419-43D2-B20B-67ECB84521A0}"/>
              </a:ext>
            </a:extLst>
          </p:cNvPr>
          <p:cNvSpPr txBox="1"/>
          <p:nvPr/>
        </p:nvSpPr>
        <p:spPr>
          <a:xfrm>
            <a:off x="159406" y="703682"/>
            <a:ext cx="149618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Единственный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необходимый минимум - наличие в отрезанной части более 300 клеток.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BD19141-6C85-4A9B-BB9A-8C116ABAA040}"/>
              </a:ext>
            </a:extLst>
          </p:cNvPr>
          <p:cNvSpPr txBox="1"/>
          <p:nvPr/>
        </p:nvSpPr>
        <p:spPr>
          <a:xfrm>
            <a:off x="215429" y="255614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РЕГЕНЕРАЦИЯ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2374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263075-F285-40CE-8EA5-696D6983A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44" y="132269"/>
            <a:ext cx="5538762" cy="386260"/>
          </a:xfrm>
        </p:spPr>
        <p:txBody>
          <a:bodyPr>
            <a:normAutofit/>
          </a:bodyPr>
          <a:lstStyle/>
          <a:p>
            <a:r>
              <a:rPr lang="ru-RU" sz="2400" dirty="0"/>
              <a:t>МЕЖДУНАРОДНЫЕ ТЕСТЫ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B8179EB-3AFC-4F78-A6B6-8B10B1BD2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749" y="621792"/>
            <a:ext cx="2553357" cy="13450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3599FEB-956D-4C7A-9FC4-5B08A0ACD8A3}"/>
              </a:ext>
            </a:extLst>
          </p:cNvPr>
          <p:cNvSpPr txBox="1"/>
          <p:nvPr/>
        </p:nvSpPr>
        <p:spPr>
          <a:xfrm>
            <a:off x="72008" y="1962661"/>
            <a:ext cx="568803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0" i="0" dirty="0" smtClean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    Международное </a:t>
            </a:r>
            <a:r>
              <a:rPr lang="ru-RU" sz="1400" b="0" i="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мониторинговое исследование качества школьного математического и естественнонаучного образования TIMSS — это программа, организованная Международной ассоциацией по оценке учебных достижений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IEA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-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Международная ассоциация оценки достижений в образовании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0908EF8-3915-4D0F-A6F4-8C1607E562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67" t="21108" r="13067" b="27776"/>
          <a:stretch/>
        </p:blipFill>
        <p:spPr>
          <a:xfrm>
            <a:off x="110344" y="605931"/>
            <a:ext cx="2916440" cy="134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32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EABD2BA-DFA6-443C-BE41-6F39F54D6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УЧИСЬ УЧИТЬСЯ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5F12ED6-728A-4EF5-A93F-2A6CBD1D98A0}"/>
              </a:ext>
            </a:extLst>
          </p:cNvPr>
          <p:cNvSpPr txBox="1"/>
          <p:nvPr/>
        </p:nvSpPr>
        <p:spPr>
          <a:xfrm>
            <a:off x="71413" y="521921"/>
            <a:ext cx="56166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Блок «ЗНАНИЕ» В естественных науках необходимо продемонстрировать уровень знаний о свойствах отдельных организмов и материалов, явлений и процессов, естественнонаучных терминов и единиц измерения.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00066A5-6B24-4E36-AA74-3D3AEE499B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40" t="27496" r="14993" b="7491"/>
          <a:stretch/>
        </p:blipFill>
        <p:spPr>
          <a:xfrm>
            <a:off x="431960" y="1260004"/>
            <a:ext cx="4896037" cy="1872208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413BBBAA-5DD4-4557-B424-FB2256796C79}"/>
              </a:ext>
            </a:extLst>
          </p:cNvPr>
          <p:cNvSpPr/>
          <p:nvPr/>
        </p:nvSpPr>
        <p:spPr>
          <a:xfrm>
            <a:off x="2087637" y="2988196"/>
            <a:ext cx="2304256" cy="1440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684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EE0A72-0D26-4E71-A38C-15F0DFDA9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ТЕСТЫ БЛОКА «ЗНАНИЕ»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976C04B-11A4-4480-BFA9-814AF0A569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45" t="41086" r="41248" b="36657"/>
          <a:stretch/>
        </p:blipFill>
        <p:spPr>
          <a:xfrm>
            <a:off x="647477" y="827957"/>
            <a:ext cx="4607501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260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128C618-5D77-4AE2-8264-8490FB6B5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ru-RU" sz="24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</a:rPr>
              <a:t>ТЕСТЫ БЛОКА «ЗНАНИЕ»</a:t>
            </a:r>
            <a:endParaRPr lang="ru-RU" sz="2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5300B2F-AFD2-40E1-B54D-57F391F361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92" t="41105" r="24995" b="29986"/>
          <a:stretch/>
        </p:blipFill>
        <p:spPr>
          <a:xfrm>
            <a:off x="107417" y="539924"/>
            <a:ext cx="5544616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87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EABD2BA-DFA6-443C-BE41-6F39F54D6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УЧИСЬ УЧИТЬСЯ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5F12ED6-728A-4EF5-A93F-2A6CBD1D98A0}"/>
              </a:ext>
            </a:extLst>
          </p:cNvPr>
          <p:cNvSpPr txBox="1"/>
          <p:nvPr/>
        </p:nvSpPr>
        <p:spPr>
          <a:xfrm>
            <a:off x="71413" y="521921"/>
            <a:ext cx="561662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1C568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выполнении тестовых заданий на блок «Применение» учащиеся должны показать навыки решения естественнонаучных задач с различными жизненными ситуациями, интерпретации данных таблиц и схем, диаграмм и графиков, проведения экспериментальных работ.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413BBBAA-5DD4-4557-B424-FB2256796C79}"/>
              </a:ext>
            </a:extLst>
          </p:cNvPr>
          <p:cNvSpPr/>
          <p:nvPr/>
        </p:nvSpPr>
        <p:spPr>
          <a:xfrm>
            <a:off x="2087637" y="2988196"/>
            <a:ext cx="2304256" cy="1440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51A68A3-C3D7-4270-BFEB-58353FA3EE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46" t="25539" r="28745" b="27762"/>
          <a:stretch/>
        </p:blipFill>
        <p:spPr>
          <a:xfrm>
            <a:off x="3383782" y="1675383"/>
            <a:ext cx="2000476" cy="131281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A3FD87C-0706-44D1-8461-064B92A45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32" y="1749041"/>
            <a:ext cx="2656000" cy="123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558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01AB6DB-49CA-4DF5-B916-1F3E88D50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3" cy="386260"/>
          </a:xfrm>
        </p:spPr>
        <p:txBody>
          <a:bodyPr>
            <a:normAutofit/>
          </a:bodyPr>
          <a:lstStyle/>
          <a:p>
            <a:r>
              <a:rPr lang="ru-RU" sz="2400" dirty="0"/>
              <a:t>ТЕСТЫ БЛОКА «ПРИМЕНЕНИЕ»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4E2A504-040C-44F7-820C-FB51420EB0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91" t="28839" r="31605" b="18867"/>
          <a:stretch/>
        </p:blipFill>
        <p:spPr>
          <a:xfrm>
            <a:off x="575468" y="566323"/>
            <a:ext cx="4032449" cy="255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940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602EF4-C8AF-47EB-B6D0-4F937C23F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3" cy="386260"/>
          </a:xfrm>
        </p:spPr>
        <p:txBody>
          <a:bodyPr>
            <a:normAutofit/>
          </a:bodyPr>
          <a:lstStyle/>
          <a:p>
            <a:r>
              <a:rPr lang="ru-RU" sz="2400" dirty="0"/>
              <a:t>ТЕСТЫ БЛОКА «ПРИМЕНЕНИЕ»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FCD6501-AC77-4C07-BFBD-398A7C90DB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45" t="34475" r="19994" b="12196"/>
          <a:stretch/>
        </p:blipFill>
        <p:spPr>
          <a:xfrm>
            <a:off x="656305" y="627089"/>
            <a:ext cx="4654996" cy="248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118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602EF4-C8AF-47EB-B6D0-4F937C23F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25" y="132269"/>
            <a:ext cx="5481903" cy="386260"/>
          </a:xfrm>
        </p:spPr>
        <p:txBody>
          <a:bodyPr>
            <a:normAutofit/>
          </a:bodyPr>
          <a:lstStyle/>
          <a:p>
            <a:r>
              <a:rPr lang="ru-RU" sz="2400" dirty="0"/>
              <a:t>ТЕСТЫ БЛОКА «ПРИМЕНЕНИЕ»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FCD6501-AC77-4C07-BFBD-398A7C90DB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45" t="34475" r="19994" b="12196"/>
          <a:stretch/>
        </p:blipFill>
        <p:spPr>
          <a:xfrm>
            <a:off x="143421" y="572365"/>
            <a:ext cx="1606965" cy="85638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662109F-8D4C-4161-B8D3-6BD02DAF32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95" t="21091" r="19994" b="23315"/>
          <a:stretch/>
        </p:blipFill>
        <p:spPr>
          <a:xfrm>
            <a:off x="1511573" y="827351"/>
            <a:ext cx="4104456" cy="233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91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80806B-1B05-488B-A70F-F3F406761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3" cy="386260"/>
          </a:xfrm>
        </p:spPr>
        <p:txBody>
          <a:bodyPr>
            <a:noAutofit/>
          </a:bodyPr>
          <a:lstStyle/>
          <a:p>
            <a:r>
              <a:rPr lang="ru-RU" sz="2000" dirty="0"/>
              <a:t>КТО АВТОР ТРУДА «ЛЕСТНИЦА ПРИРОДЫ»?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5BA4148-6DB3-48DF-90ED-E798C90673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97" t="29998" r="4995" b="3330"/>
          <a:stretch/>
        </p:blipFill>
        <p:spPr>
          <a:xfrm>
            <a:off x="1482770" y="641581"/>
            <a:ext cx="4192602" cy="24662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1D7779F-C055-4668-8BEC-A610C886A1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98" t="7774" r="2951" b="4083"/>
          <a:stretch/>
        </p:blipFill>
        <p:spPr>
          <a:xfrm>
            <a:off x="215429" y="641580"/>
            <a:ext cx="2018818" cy="162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50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7D9571-0ECF-4F41-A1FB-FD133B231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3" cy="386260"/>
          </a:xfrm>
        </p:spPr>
        <p:txBody>
          <a:bodyPr>
            <a:normAutofit/>
          </a:bodyPr>
          <a:lstStyle/>
          <a:p>
            <a:r>
              <a:rPr lang="ru-RU" sz="2400" dirty="0"/>
              <a:t>ТЕСТЫ БЛОКА «РАССУЖДЕНИЕ»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43ECC19-1A45-4CD9-9845-848A4162E74E}"/>
              </a:ext>
            </a:extLst>
          </p:cNvPr>
          <p:cNvSpPr txBox="1"/>
          <p:nvPr/>
        </p:nvSpPr>
        <p:spPr>
          <a:xfrm>
            <a:off x="143421" y="596831"/>
            <a:ext cx="554461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1C568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Задания на блок «Рассуждение» выявляют навыки логического и системного мышления учащихся. Выполнение естественнонаучных тестов требует от школьников объяснения тех или иных явлений, аргументации обоснованных выводов, обобщения и интегрирования знаний различных областей естествознания</a:t>
            </a:r>
            <a:r>
              <a:rPr lang="ru-RU" sz="1400" dirty="0">
                <a:solidFill>
                  <a:srgbClr val="1C568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0443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24CAD1D-26EA-4B52-B5DE-4BC533431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429" y="132269"/>
            <a:ext cx="5328591" cy="386260"/>
          </a:xfrm>
        </p:spPr>
        <p:txBody>
          <a:bodyPr>
            <a:normAutofit fontScale="90000"/>
          </a:bodyPr>
          <a:lstStyle/>
          <a:p>
            <a:r>
              <a:rPr lang="ru-RU" dirty="0"/>
              <a:t>ТЕСТЫ БЛОКА «РАССУЖДЕНИЕ»</a:t>
            </a:r>
          </a:p>
        </p:txBody>
      </p:sp>
      <p:pic>
        <p:nvPicPr>
          <p:cNvPr id="1026" name="Picture 2" descr="Малярия - это паразитарное заболевание, которое передается от больного  человека к здоровому через укусы комаров">
            <a:extLst>
              <a:ext uri="{FF2B5EF4-FFF2-40B4-BE49-F238E27FC236}">
                <a16:creationId xmlns:a16="http://schemas.microsoft.com/office/drawing/2014/main" xmlns="" id="{96045CC6-3E75-4EB0-89B5-D69DF7BF8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28" y="683940"/>
            <a:ext cx="2538249" cy="133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резентация на тему: &quot;Малярия Проф. О.М.Миртазаев. Вопросы: 1. Определение  малярии 2.Распространенность малярии 3. Этиология 4.Эпидемический процесс  при малярии 5. Эпидемиологические.&quot;. Скачать бесплатно и без регистрации.">
            <a:extLst>
              <a:ext uri="{FF2B5EF4-FFF2-40B4-BE49-F238E27FC236}">
                <a16:creationId xmlns:a16="http://schemas.microsoft.com/office/drawing/2014/main" xmlns="" id="{A35E474A-F202-42C1-9E36-04EE132D15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68" b="4288"/>
          <a:stretch/>
        </p:blipFill>
        <p:spPr bwMode="auto">
          <a:xfrm>
            <a:off x="2735709" y="1579772"/>
            <a:ext cx="2888713" cy="151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710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313" y="50687"/>
            <a:ext cx="4753656" cy="385972"/>
          </a:xfrm>
          <a:prstGeom prst="rect">
            <a:avLst/>
          </a:prstGeom>
        </p:spPr>
        <p:txBody>
          <a:bodyPr vert="horz" wrap="square" lIns="0" tIns="16479" rIns="0" bIns="0" rtlCol="0" anchor="ctr">
            <a:spAutoFit/>
          </a:bodyPr>
          <a:lstStyle/>
          <a:p>
            <a:pPr marL="12676">
              <a:spcBef>
                <a:spcPts val="130"/>
              </a:spcBef>
            </a:pPr>
            <a:r>
              <a:rPr lang="ru-RU" sz="2015" dirty="0"/>
              <a:t>  </a:t>
            </a:r>
            <a:r>
              <a:rPr lang="ru-RU" sz="2400" dirty="0"/>
              <a:t>ЗАДАНИЕ</a:t>
            </a:r>
            <a:endParaRPr sz="2400" dirty="0"/>
          </a:p>
        </p:txBody>
      </p:sp>
      <p:sp>
        <p:nvSpPr>
          <p:cNvPr id="5" name="Chevron 15">
            <a:extLst>
              <a:ext uri="{FF2B5EF4-FFF2-40B4-BE49-F238E27FC236}">
                <a16:creationId xmlns:a16="http://schemas.microsoft.com/office/drawing/2014/main" xmlns="" id="{F7EBA848-D2E5-42B8-B14C-CB78773D3FF1}"/>
              </a:ext>
            </a:extLst>
          </p:cNvPr>
          <p:cNvSpPr/>
          <p:nvPr/>
        </p:nvSpPr>
        <p:spPr>
          <a:xfrm>
            <a:off x="3729403" y="828344"/>
            <a:ext cx="1525713" cy="811569"/>
          </a:xfrm>
          <a:prstGeom prst="chevron">
            <a:avLst>
              <a:gd name="adj" fmla="val 17785"/>
            </a:avLst>
          </a:prstGeom>
          <a:solidFill>
            <a:srgbClr val="FF0000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219" tIns="30223" rIns="222771" bIns="30223" numCol="1" spcCol="2016" anchor="ctr" anchorCtr="0">
            <a:noAutofit/>
          </a:bodyPr>
          <a:lstStyle/>
          <a:p>
            <a:pPr marL="0" marR="0" lvl="0" indent="0" algn="ctr" defTabSz="100746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xmlns="" id="{6E74CAED-4615-4AB9-8B67-C05FB359947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5581" y="988135"/>
            <a:ext cx="463810" cy="463752"/>
          </a:xfrm>
          <a:prstGeom prst="rect">
            <a:avLst/>
          </a:prstGeom>
        </p:spPr>
      </p:pic>
      <p:sp>
        <p:nvSpPr>
          <p:cNvPr id="8" name="Chevron 18">
            <a:extLst>
              <a:ext uri="{FF2B5EF4-FFF2-40B4-BE49-F238E27FC236}">
                <a16:creationId xmlns:a16="http://schemas.microsoft.com/office/drawing/2014/main" xmlns="" id="{91FEE48D-34B7-449A-8E52-48BCC4AF59B2}"/>
              </a:ext>
            </a:extLst>
          </p:cNvPr>
          <p:cNvSpPr/>
          <p:nvPr/>
        </p:nvSpPr>
        <p:spPr>
          <a:xfrm>
            <a:off x="2654379" y="828344"/>
            <a:ext cx="1415796" cy="811569"/>
          </a:xfrm>
          <a:prstGeom prst="chevron">
            <a:avLst>
              <a:gd name="adj" fmla="val 17785"/>
            </a:avLst>
          </a:pr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219" tIns="30223" rIns="222771" bIns="30223" numCol="1" spcCol="2016" anchor="ctr" anchorCtr="0">
            <a:noAutofit/>
          </a:bodyPr>
          <a:lstStyle/>
          <a:p>
            <a:pPr marL="0" marR="0" lvl="0" indent="0" algn="ctr" defTabSz="100746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xmlns="" id="{7C0BE93F-84E0-441D-995D-A49B5B2A5DF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60900" y="1000244"/>
            <a:ext cx="555723" cy="421886"/>
          </a:xfrm>
          <a:prstGeom prst="rect">
            <a:avLst/>
          </a:prstGeom>
        </p:spPr>
      </p:pic>
      <p:sp>
        <p:nvSpPr>
          <p:cNvPr id="11" name="Chevron 21">
            <a:extLst>
              <a:ext uri="{FF2B5EF4-FFF2-40B4-BE49-F238E27FC236}">
                <a16:creationId xmlns:a16="http://schemas.microsoft.com/office/drawing/2014/main" xmlns="" id="{43462388-AD3B-4DC0-87D1-58BBFAB7ABAE}"/>
              </a:ext>
            </a:extLst>
          </p:cNvPr>
          <p:cNvSpPr/>
          <p:nvPr/>
        </p:nvSpPr>
        <p:spPr>
          <a:xfrm>
            <a:off x="1579356" y="828344"/>
            <a:ext cx="1415796" cy="811569"/>
          </a:xfrm>
          <a:prstGeom prst="chevron">
            <a:avLst>
              <a:gd name="adj" fmla="val 17785"/>
            </a:avLst>
          </a:prstGeom>
          <a:solidFill>
            <a:schemeClr val="accent3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219" tIns="30223" rIns="222771" bIns="30223" numCol="1" spcCol="2016" anchor="ctr" anchorCtr="0">
            <a:noAutofit/>
          </a:bodyPr>
          <a:lstStyle/>
          <a:p>
            <a:pPr marL="0" marR="0" lvl="0" indent="0" algn="ctr" defTabSz="100746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23">
            <a:extLst>
              <a:ext uri="{FF2B5EF4-FFF2-40B4-BE49-F238E27FC236}">
                <a16:creationId xmlns:a16="http://schemas.microsoft.com/office/drawing/2014/main" xmlns="" id="{A3CEFE8D-6013-4962-ADCB-10FA100D53F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31775" y="936486"/>
            <a:ext cx="424869" cy="539188"/>
          </a:xfrm>
          <a:prstGeom prst="rect">
            <a:avLst/>
          </a:prstGeom>
        </p:spPr>
      </p:pic>
      <p:sp>
        <p:nvSpPr>
          <p:cNvPr id="14" name="Chevron 25">
            <a:extLst>
              <a:ext uri="{FF2B5EF4-FFF2-40B4-BE49-F238E27FC236}">
                <a16:creationId xmlns:a16="http://schemas.microsoft.com/office/drawing/2014/main" xmlns="" id="{83429AA4-D611-4991-B34E-193F6BD7B5E4}"/>
              </a:ext>
            </a:extLst>
          </p:cNvPr>
          <p:cNvSpPr/>
          <p:nvPr/>
        </p:nvSpPr>
        <p:spPr>
          <a:xfrm>
            <a:off x="504333" y="828344"/>
            <a:ext cx="1415796" cy="811569"/>
          </a:xfrm>
          <a:prstGeom prst="chevron">
            <a:avLst>
              <a:gd name="adj" fmla="val 17785"/>
            </a:avLst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219" tIns="30223" rIns="222771" bIns="30223" numCol="1" spcCol="2016" anchor="ctr" anchorCtr="0">
            <a:noAutofit/>
          </a:bodyPr>
          <a:lstStyle/>
          <a:p>
            <a:pPr marL="0" marR="0" lvl="0" indent="0" algn="ctr" defTabSz="100746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6" name="Picture 27">
            <a:extLst>
              <a:ext uri="{FF2B5EF4-FFF2-40B4-BE49-F238E27FC236}">
                <a16:creationId xmlns:a16="http://schemas.microsoft.com/office/drawing/2014/main" xmlns="" id="{A5BC2A21-0471-46F9-B5B1-88716C63DF9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62213" y="1068204"/>
            <a:ext cx="608107" cy="2709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EDBDDA-8602-46FE-ABD6-93DE5EE8BA4B}"/>
              </a:ext>
            </a:extLst>
          </p:cNvPr>
          <p:cNvSpPr txBox="1"/>
          <p:nvPr/>
        </p:nvSpPr>
        <p:spPr>
          <a:xfrm>
            <a:off x="302314" y="1908076"/>
            <a:ext cx="5241708" cy="789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Описать сходства и найти отличия одноклеточного организма </a:t>
            </a:r>
            <a:r>
              <a:rPr lang="ru-RU" sz="1511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инфузории-туфельки </a:t>
            </a:r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от многоклеточного животного пресноводной гидры.</a:t>
            </a:r>
            <a:endParaRPr kumimoji="0" lang="ru-RU" sz="151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289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1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4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2" y="134660"/>
            <a:ext cx="5616625" cy="278257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1700" dirty="0"/>
              <a:t>НАЗОВИТЕ ЭТОТ ПРИБОР И ИМЯ ЕГО СОЗДАТЕЛЯ</a:t>
            </a:r>
            <a:endParaRPr sz="17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1F6914F-FDBE-4183-B47B-174212716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29" y="575985"/>
            <a:ext cx="1859768" cy="25561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1D21A86-15C1-4A6B-8C5D-EE2D1EA61F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24" t="16603" r="1406"/>
          <a:stretch/>
        </p:blipFill>
        <p:spPr>
          <a:xfrm>
            <a:off x="2125996" y="575985"/>
            <a:ext cx="3509033" cy="255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763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2" y="50021"/>
            <a:ext cx="5616625" cy="447534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1400" dirty="0"/>
              <a:t>АНТОНИ ВАН ЛЕВЕНГУК СОЗДАЛ ОДНОЛИНЗОВЫЙ МИКРОСКОП</a:t>
            </a:r>
            <a:endParaRPr sz="1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1F6914F-FDBE-4183-B47B-174212716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29" y="575985"/>
            <a:ext cx="1859768" cy="25561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1D21A86-15C1-4A6B-8C5D-EE2D1EA61F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24" t="16603" r="1406"/>
          <a:stretch/>
        </p:blipFill>
        <p:spPr>
          <a:xfrm>
            <a:off x="2125996" y="575985"/>
            <a:ext cx="3509033" cy="255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16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4556A73-90FD-4CBC-BBAD-0E84C8938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25" y="572116"/>
            <a:ext cx="2314858" cy="25599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6AECE2B-9603-4751-86F4-31A31E6E1EB3}"/>
              </a:ext>
            </a:extLst>
          </p:cNvPr>
          <p:cNvSpPr txBox="1"/>
          <p:nvPr/>
        </p:nvSpPr>
        <p:spPr>
          <a:xfrm>
            <a:off x="107417" y="107876"/>
            <a:ext cx="55446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КАРЛ ЛИННЕЙ   (1707-1778) </a:t>
            </a:r>
            <a:endParaRPr kumimoji="0" lang="ru-RU" sz="1134" b="0" i="0" u="none" strike="noStrike" kern="1200" cap="none" spc="0" normalizeH="0" baseline="0" noProof="0" dirty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C1FD92C-0923-4728-AE1C-60D152B5FB08}"/>
              </a:ext>
            </a:extLst>
          </p:cNvPr>
          <p:cNvSpPr txBox="1"/>
          <p:nvPr/>
        </p:nvSpPr>
        <p:spPr>
          <a:xfrm>
            <a:off x="2591693" y="643868"/>
            <a:ext cx="306034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34" b="0" i="0" u="none" strike="noStrike" kern="1200" cap="none" spc="0" normalizeH="0" baseline="0" noProof="0" dirty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Создатель единой системы классификации растительного и животного мира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Назовите самую крупную и самую мелкую систематическую единицу.</a:t>
            </a:r>
            <a:endParaRPr kumimoji="0" lang="ru-RU" sz="1134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16D8AB6-3D7E-4CBE-9CCA-7BFA435E7841}"/>
              </a:ext>
            </a:extLst>
          </p:cNvPr>
          <p:cNvSpPr txBox="1"/>
          <p:nvPr/>
        </p:nvSpPr>
        <p:spPr>
          <a:xfrm>
            <a:off x="2591692" y="2341865"/>
            <a:ext cx="3096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Самая крупная – царство.</a:t>
            </a:r>
          </a:p>
          <a:p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Самая мелкая – вид.</a:t>
            </a:r>
          </a:p>
        </p:txBody>
      </p:sp>
    </p:spTree>
    <p:extLst>
      <p:ext uri="{BB962C8B-B14F-4D97-AF65-F5344CB8AC3E}">
        <p14:creationId xmlns:p14="http://schemas.microsoft.com/office/powerpoint/2010/main" val="1505342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6C86782-CE2D-45AA-A2AD-AB121C52B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" y="132269"/>
            <a:ext cx="5724040" cy="38626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СИСТЕМАТИКА НАУКА КЛАССИФИКАЦИИ </a:t>
            </a:r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B9CE44A-C075-4AF2-8F8F-C271AB5F16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42" r="1726" b="4082"/>
          <a:stretch/>
        </p:blipFill>
        <p:spPr>
          <a:xfrm>
            <a:off x="827497" y="588812"/>
            <a:ext cx="4104456" cy="254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497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C219DD0-BAF9-48ED-A3FE-479CD0CD0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269"/>
            <a:ext cx="5759449" cy="386260"/>
          </a:xfrm>
        </p:spPr>
        <p:txBody>
          <a:bodyPr>
            <a:normAutofit/>
          </a:bodyPr>
          <a:lstStyle/>
          <a:p>
            <a:r>
              <a:rPr lang="ru-RU" sz="2400" dirty="0"/>
              <a:t>СРЕДА ОБИТАНИЯ ЖИВОТНЫХ</a:t>
            </a:r>
          </a:p>
        </p:txBody>
      </p:sp>
      <p:pic>
        <p:nvPicPr>
          <p:cNvPr id="1026" name="Picture 2" descr="Среды жизни и адаптации к ним организмов - online presentation">
            <a:extLst>
              <a:ext uri="{FF2B5EF4-FFF2-40B4-BE49-F238E27FC236}">
                <a16:creationId xmlns:a16="http://schemas.microsoft.com/office/drawing/2014/main" xmlns="" id="{91ABF631-0AFB-4379-BB57-6F9BD012A3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60" r="3155" b="4793"/>
          <a:stretch/>
        </p:blipFill>
        <p:spPr bwMode="auto">
          <a:xfrm>
            <a:off x="125419" y="755948"/>
            <a:ext cx="5508612" cy="219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956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24e7ad166d7934b83f58aa829ff80bf99e5fa72"/>
</p:tagLst>
</file>

<file path=ppt/theme/theme1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153872</TotalTime>
  <Words>1066</Words>
  <Application>Microsoft Office PowerPoint</Application>
  <PresentationFormat>Произвольный</PresentationFormat>
  <Paragraphs>145</Paragraphs>
  <Slides>42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42</vt:i4>
      </vt:variant>
    </vt:vector>
  </HeadingPairs>
  <TitlesOfParts>
    <vt:vector size="51" baseType="lpstr">
      <vt:lpstr>Arial</vt:lpstr>
      <vt:lpstr>Arial</vt:lpstr>
      <vt:lpstr>Calibri</vt:lpstr>
      <vt:lpstr>Open Sans</vt:lpstr>
      <vt:lpstr>Open Sans Light</vt:lpstr>
      <vt:lpstr>1_Office Theme</vt:lpstr>
      <vt:lpstr>2_Office Theme</vt:lpstr>
      <vt:lpstr>Тема Office</vt:lpstr>
      <vt:lpstr>Office Theme</vt:lpstr>
      <vt:lpstr>Презентация PowerPoint</vt:lpstr>
      <vt:lpstr>Презентация PowerPoint</vt:lpstr>
      <vt:lpstr>ЗНАЧЕНИЕ КИШЕЧНОПОЛОСТНЫХ</vt:lpstr>
      <vt:lpstr>КТО АВТОР ТРУДА «ЛЕСТНИЦА ПРИРОДЫ»? </vt:lpstr>
      <vt:lpstr>НАЗОВИТЕ ЭТОТ ПРИБОР И ИМЯ ЕГО СОЗДАТЕЛЯ</vt:lpstr>
      <vt:lpstr>АНТОНИ ВАН ЛЕВЕНГУК СОЗДАЛ ОДНОЛИНЗОВЫЙ МИКРОСКОП</vt:lpstr>
      <vt:lpstr>Презентация PowerPoint</vt:lpstr>
      <vt:lpstr>СИСТЕМАТИКА НАУКА КЛАССИФИКАЦИИ </vt:lpstr>
      <vt:lpstr>СРЕДА ОБИТАНИЯ ЖИВОТНЫХ</vt:lpstr>
      <vt:lpstr>О КАКОЙ СРЕДЕ ОБИТАНИЯ ИДЕТ РЕЧЬ?</vt:lpstr>
      <vt:lpstr>НАЗОВИТЕ ТИП ПИТАНИЯ </vt:lpstr>
      <vt:lpstr>НАЗОВИТЕ ТИП ПИТАНИЯ </vt:lpstr>
      <vt:lpstr>О КАКОМ ТЕРМИНЕ ИДЕТ РЕЧЬ?</vt:lpstr>
      <vt:lpstr>ТКАНЬ </vt:lpstr>
      <vt:lpstr>Презентация PowerPoint</vt:lpstr>
      <vt:lpstr>Презентация PowerPoint</vt:lpstr>
      <vt:lpstr>СВОЙСТВА КАКОЙ ТКАНИ ДАНЫ В  ОПИСАНИИ?</vt:lpstr>
      <vt:lpstr>СОЕДИНИТЕЛЬНАЯ ТКАНЬ </vt:lpstr>
      <vt:lpstr>НАЗОВИТЕ РАЗНОВИДНОСТЬ  ТКАНИ</vt:lpstr>
      <vt:lpstr>МЫШЕЧНАЯ ТКАНЬ </vt:lpstr>
      <vt:lpstr>СВОЙСТВА КАКОЙ ТКАНИ ПЕРЕЧИСЛЕНЫ?</vt:lpstr>
      <vt:lpstr>НЕРВНАЯ ТКАНЬ </vt:lpstr>
      <vt:lpstr>НАЗОВИТЕ ОРГАНИЗМ  </vt:lpstr>
      <vt:lpstr>Какое свойство амебы вы здесь видите? </vt:lpstr>
      <vt:lpstr>РАЗДРАЖИМОСТЬ ИНФУЗОРИИ </vt:lpstr>
      <vt:lpstr>КАКОЙ ПРОЦЕСС ИЗОБРАЖЕН НА СЛАЙДЕ?</vt:lpstr>
      <vt:lpstr>ЖИЗНЕННОВАЖНЫЙ ПРОЦЕСС - ДЫХАНИЕ  </vt:lpstr>
      <vt:lpstr>НАЗОВИТЕ ОРГАНОИД ДВИЖЕНИЯ ЭВГЛЕНЫ   </vt:lpstr>
      <vt:lpstr>ДАЙТЕ ОПРЕДЕЛЕНИЕ ТЕРМИНУ ПАРАЗИТ</vt:lpstr>
      <vt:lpstr>ОРГАНИЗМ, НЕСУЩИЙ ПАРАЗИТА</vt:lpstr>
      <vt:lpstr>О КАКОМ СВОЙСТВЕ ГИДРЫ ДАННАЯ ИЛЛЮСТРАЦИЯ? </vt:lpstr>
      <vt:lpstr>МЕЖДУНАРОДНЫЕ ТЕСТЫ</vt:lpstr>
      <vt:lpstr>УЧИСЬ УЧИТЬСЯ</vt:lpstr>
      <vt:lpstr>ТЕСТЫ БЛОКА «ЗНАНИЕ»</vt:lpstr>
      <vt:lpstr>ТЕСТЫ БЛОКА «ЗНАНИЕ»</vt:lpstr>
      <vt:lpstr>УЧИСЬ УЧИТЬСЯ</vt:lpstr>
      <vt:lpstr>ТЕСТЫ БЛОКА «ПРИМЕНЕНИЕ»</vt:lpstr>
      <vt:lpstr>ТЕСТЫ БЛОКА «ПРИМЕНЕНИЕ»</vt:lpstr>
      <vt:lpstr>ТЕСТЫ БЛОКА «ПРИМЕНЕНИЕ»</vt:lpstr>
      <vt:lpstr>ТЕСТЫ БЛОКА «РАССУЖДЕНИЕ»</vt:lpstr>
      <vt:lpstr>ТЕСТЫ БЛОКА «РАССУЖДЕНИЕ»</vt:lpstr>
      <vt:lpstr>  ЗАДАНИЕ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ТСБ-1</cp:lastModifiedBy>
  <cp:revision>1730</cp:revision>
  <dcterms:created xsi:type="dcterms:W3CDTF">2014-10-08T23:03:32Z</dcterms:created>
  <dcterms:modified xsi:type="dcterms:W3CDTF">2020-10-03T07:33:01Z</dcterms:modified>
</cp:coreProperties>
</file>