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438" r:id="rId3"/>
    <p:sldMasterId id="2147484513" r:id="rId4"/>
  </p:sldMasterIdLst>
  <p:notesMasterIdLst>
    <p:notesMasterId r:id="rId38"/>
  </p:notesMasterIdLst>
  <p:sldIdLst>
    <p:sldId id="1414" r:id="rId5"/>
    <p:sldId id="1609" r:id="rId6"/>
    <p:sldId id="1619" r:id="rId7"/>
    <p:sldId id="1622" r:id="rId8"/>
    <p:sldId id="1620" r:id="rId9"/>
    <p:sldId id="1623" r:id="rId10"/>
    <p:sldId id="1468" r:id="rId11"/>
    <p:sldId id="1585" r:id="rId12"/>
    <p:sldId id="1586" r:id="rId13"/>
    <p:sldId id="1628" r:id="rId14"/>
    <p:sldId id="1593" r:id="rId15"/>
    <p:sldId id="1587" r:id="rId16"/>
    <p:sldId id="1610" r:id="rId17"/>
    <p:sldId id="1612" r:id="rId18"/>
    <p:sldId id="1611" r:id="rId19"/>
    <p:sldId id="1629" r:id="rId20"/>
    <p:sldId id="1630" r:id="rId21"/>
    <p:sldId id="1631" r:id="rId22"/>
    <p:sldId id="1632" r:id="rId23"/>
    <p:sldId id="1633" r:id="rId24"/>
    <p:sldId id="1615" r:id="rId25"/>
    <p:sldId id="1613" r:id="rId26"/>
    <p:sldId id="1617" r:id="rId27"/>
    <p:sldId id="1618" r:id="rId28"/>
    <p:sldId id="1634" r:id="rId29"/>
    <p:sldId id="1616" r:id="rId30"/>
    <p:sldId id="1635" r:id="rId31"/>
    <p:sldId id="1588" r:id="rId32"/>
    <p:sldId id="1624" r:id="rId33"/>
    <p:sldId id="1625" r:id="rId34"/>
    <p:sldId id="1626" r:id="rId35"/>
    <p:sldId id="1614" r:id="rId36"/>
    <p:sldId id="354" r:id="rId37"/>
  </p:sldIdLst>
  <p:sldSz cx="5759450" cy="3240088"/>
  <p:notesSz cx="6858000" cy="9144000"/>
  <p:custDataLst>
    <p:tags r:id="rId39"/>
  </p:custDataLst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609"/>
            <p14:sldId id="1619"/>
            <p14:sldId id="1622"/>
            <p14:sldId id="1620"/>
            <p14:sldId id="1623"/>
            <p14:sldId id="1468"/>
            <p14:sldId id="1585"/>
            <p14:sldId id="1586"/>
            <p14:sldId id="1628"/>
            <p14:sldId id="1593"/>
            <p14:sldId id="1587"/>
            <p14:sldId id="1610"/>
            <p14:sldId id="1612"/>
            <p14:sldId id="1611"/>
            <p14:sldId id="1629"/>
            <p14:sldId id="1630"/>
            <p14:sldId id="1631"/>
            <p14:sldId id="1632"/>
            <p14:sldId id="1633"/>
            <p14:sldId id="1615"/>
            <p14:sldId id="1613"/>
            <p14:sldId id="1617"/>
            <p14:sldId id="1618"/>
            <p14:sldId id="1634"/>
            <p14:sldId id="1616"/>
            <p14:sldId id="1635"/>
            <p14:sldId id="1588"/>
            <p14:sldId id="1624"/>
            <p14:sldId id="1625"/>
            <p14:sldId id="1626"/>
            <p14:sldId id="1614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0"/>
    <a:srgbClr val="FFFFFF"/>
    <a:srgbClr val="DDDDDD"/>
    <a:srgbClr val="B2B2B2"/>
    <a:srgbClr val="808080"/>
    <a:srgbClr val="5F5F5F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88029" autoAdjust="0"/>
  </p:normalViewPr>
  <p:slideViewPr>
    <p:cSldViewPr snapToObjects="1">
      <p:cViewPr varScale="1">
        <p:scale>
          <a:sx n="131" d="100"/>
          <a:sy n="131" d="100"/>
        </p:scale>
        <p:origin x="1038" y="96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Арктическая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KievitPro"/>
              </a:rPr>
              <a:t>цианея</a:t>
            </a:r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 — это самая большая медуза из всех, обитающих в водах Мирового океана. Рекордный экземпляр этого вида имел диаметр купола 2,3 метра. Но самое впечатляющее — это то, что длина ее «хвоста» превышала 36 метров! Но ученые отмечают, что диаметром около 2-х метров обладают крайне редкие экземпляры. Обычные размеры представителей этого вида — около 60-70 сантиметров.</a:t>
            </a:r>
            <a:br>
              <a:rPr lang="ru-RU" dirty="0"/>
            </a:br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Источник: https://travelask.ru/blog/posts/15683-arkticheskaya-tsianeya-samaya-bolshaya-meduza-v-mire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4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Арктическая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KievitPro"/>
              </a:rPr>
              <a:t>цианея</a:t>
            </a:r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 — это самая большая медуза из всех, обитающих в водах Мирового океана. Рекордный экземпляр этого вида имел диаметр купола 2,3 метра. Но самое впечатляющее — это то, что длина ее «хвоста» превышала 36 метров! Но ученые отмечают, что диаметром около 2-х метров обладают крайне редкие экземпляры. Обычные размеры представителей этого вида — около 60-70 сантиметров.</a:t>
            </a:r>
            <a:br>
              <a:rPr lang="ru-RU" dirty="0"/>
            </a:br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Источник: https://travelask.ru/blog/posts/15683-arkticheskaya-tsianeya-samaya-bolshaya-meduza-v-mire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5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Волосистая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KievitPro"/>
              </a:rPr>
              <a:t>цианея</a:t>
            </a:r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 является морским хищником, который охотится на своих жертв при помощи ядовитых щупалец. Конечно, большую часть времени она просто пассивно перемещается под воздействием течений, поэтому ее нельзя назвать активным и коварным хищником. Но если в радиус действия ее щупалец попадется подходящий по размерам морской обитатель, она не упустит своего шанса.</a:t>
            </a:r>
            <a:br>
              <a:rPr lang="ru-RU" dirty="0"/>
            </a:br>
            <a:r>
              <a:rPr lang="ru-RU" b="0" i="0" dirty="0">
                <a:solidFill>
                  <a:srgbClr val="212121"/>
                </a:solidFill>
                <a:effectLst/>
                <a:latin typeface="KievitPro"/>
              </a:rPr>
              <a:t>Источник: https://travelask.ru/blog/posts/15683-arkticheskaya-tsianeya-samaya-bolshaya-meduza-v-mire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6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37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63" Type="http://schemas.openxmlformats.org/officeDocument/2006/relationships/slideLayout" Target="../slideLayouts/slideLayout179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6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1.xml"/><Relationship Id="rId61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64" Type="http://schemas.openxmlformats.org/officeDocument/2006/relationships/slideLayout" Target="../slideLayouts/slideLayout1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slideLayout" Target="../slideLayouts/slideLayout175.xml"/><Relationship Id="rId67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slideLayout" Target="../slideLayouts/slideLayout178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55.xml"/><Relationship Id="rId34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29.09.2020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8487" y="1368061"/>
            <a:ext cx="343665" cy="13822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85339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37113" y="548474"/>
            <a:ext cx="511213" cy="227608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F2D34-E7EF-40AD-8E6B-3A38D4D90753}"/>
              </a:ext>
            </a:extLst>
          </p:cNvPr>
          <p:cNvSpPr txBox="1"/>
          <p:nvPr/>
        </p:nvSpPr>
        <p:spPr>
          <a:xfrm>
            <a:off x="850239" y="1419847"/>
            <a:ext cx="31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Морские кишечнополостные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FBB439-E879-4287-99C4-062B2CE30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9" t="4441" r="14164" b="5552"/>
          <a:stretch/>
        </p:blipFill>
        <p:spPr>
          <a:xfrm>
            <a:off x="4211873" y="1405730"/>
            <a:ext cx="1406786" cy="12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1BFAF-E113-46AE-B9F2-9669198B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44615" cy="386260"/>
          </a:xfrm>
        </p:spPr>
        <p:txBody>
          <a:bodyPr>
            <a:normAutofit/>
          </a:bodyPr>
          <a:lstStyle/>
          <a:p>
            <a:r>
              <a:rPr lang="ru-RU" sz="2400" dirty="0"/>
              <a:t>ВНЕШНЕЕ СТРОЕНИЕ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73DE02-BDC7-49F3-A1AD-F00824EB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01" y="647936"/>
            <a:ext cx="3455124" cy="238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02F30-B85E-498F-87C8-FACE3D1DE1D1}"/>
              </a:ext>
            </a:extLst>
          </p:cNvPr>
          <p:cNvSpPr txBox="1"/>
          <p:nvPr/>
        </p:nvSpPr>
        <p:spPr>
          <a:xfrm>
            <a:off x="107417" y="669419"/>
            <a:ext cx="1964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Тело имеет вид цилиндра с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многочис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ленными короткими толстыми щупальцами.</a:t>
            </a:r>
          </a:p>
        </p:txBody>
      </p:sp>
    </p:spTree>
    <p:extLst>
      <p:ext uri="{BB962C8B-B14F-4D97-AF65-F5344CB8AC3E}">
        <p14:creationId xmlns:p14="http://schemas.microsoft.com/office/powerpoint/2010/main" val="169846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Autofit/>
          </a:bodyPr>
          <a:lstStyle/>
          <a:p>
            <a:r>
              <a:rPr lang="ru-RU" sz="2400" dirty="0"/>
              <a:t>СРЕДА ОБИТАНИЯ – ДНО МОРЕЙ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EDFE33-2A20-4010-AE6F-40BC94F3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1043980"/>
            <a:ext cx="2916324" cy="2051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AE9851-62BF-47A4-B56A-BD0CC7CC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42" y="611932"/>
            <a:ext cx="2557703" cy="2051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280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ОСОБЕННОСТИ ПЕРЕДВИЖЕНИЯ</a:t>
            </a:r>
          </a:p>
        </p:txBody>
      </p:sp>
      <p:pic>
        <p:nvPicPr>
          <p:cNvPr id="3" name="IMG_9301">
            <a:hlinkClick r:id="" action="ppaction://media"/>
            <a:extLst>
              <a:ext uri="{FF2B5EF4-FFF2-40B4-BE49-F238E27FC236}">
                <a16:creationId xmlns:a16="http://schemas.microsoft.com/office/drawing/2014/main" id="{CE2FD9E1-CD5B-4B19-8262-543335254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893" r="1893" b="10770"/>
          <a:stretch/>
        </p:blipFill>
        <p:spPr>
          <a:xfrm>
            <a:off x="503460" y="518530"/>
            <a:ext cx="4608513" cy="26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3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000" dirty="0"/>
              <a:t>КОЛОНИАЛЬНЫЕ КОРАЛЛОВЫЕ ПОЛИПЫ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2F36EE-3048-4764-B1DA-8BFB6AC5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639" y="1076085"/>
            <a:ext cx="2714095" cy="2032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C2A9DB-162C-44F8-9957-492CB621E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8" y="1072248"/>
            <a:ext cx="2714095" cy="2035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DB27F-CA1A-4CAF-935C-03C8156039BF}"/>
              </a:ext>
            </a:extLst>
          </p:cNvPr>
          <p:cNvSpPr txBox="1"/>
          <p:nvPr/>
        </p:nvSpPr>
        <p:spPr>
          <a:xfrm>
            <a:off x="215429" y="539924"/>
            <a:ext cx="538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сотни и тысячи особей полипов, нижняя часть колонии минерализуется  и образует известковый или роговой скелет.  </a:t>
            </a:r>
          </a:p>
        </p:txBody>
      </p:sp>
    </p:spTree>
    <p:extLst>
      <p:ext uri="{BB962C8B-B14F-4D97-AF65-F5344CB8AC3E}">
        <p14:creationId xmlns:p14="http://schemas.microsoft.com/office/powerpoint/2010/main" val="683868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800" dirty="0"/>
              <a:t>ПИТАНИЕ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619D70-49B7-497E-AFA8-8874618F8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637" y="575928"/>
            <a:ext cx="3600399" cy="2534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CE538-3893-45FE-8F4A-748285AD6F3F}"/>
              </a:ext>
            </a:extLst>
          </p:cNvPr>
          <p:cNvSpPr txBox="1"/>
          <p:nvPr/>
        </p:nvSpPr>
        <p:spPr>
          <a:xfrm>
            <a:off x="215429" y="683940"/>
            <a:ext cx="1548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Питаются мелкими животными (мелкие рачки и личинки и др.)  </a:t>
            </a:r>
          </a:p>
        </p:txBody>
      </p:sp>
    </p:spTree>
    <p:extLst>
      <p:ext uri="{BB962C8B-B14F-4D97-AF65-F5344CB8AC3E}">
        <p14:creationId xmlns:p14="http://schemas.microsoft.com/office/powerpoint/2010/main" val="379252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ОСОБЕННОСТИ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F77CA-D112-4851-8A5E-E4BE56171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953" y="556312"/>
            <a:ext cx="3649083" cy="255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B3B181-BD24-4A45-81BE-CA9A3263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50" y="611932"/>
            <a:ext cx="1789280" cy="2469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6213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DFA25-28AE-409D-9143-41622E3F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" y="132269"/>
            <a:ext cx="5652627" cy="386260"/>
          </a:xfrm>
        </p:spPr>
        <p:txBody>
          <a:bodyPr>
            <a:normAutofit/>
          </a:bodyPr>
          <a:lstStyle/>
          <a:p>
            <a:r>
              <a:rPr lang="ru-RU" sz="2000" dirty="0"/>
              <a:t>ОБРАЗОВАНИЕ КОРАЛЛОВЫХ ОСТРОВОВ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879AB-FA41-499A-8684-5D9BBE15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5" y="1048540"/>
            <a:ext cx="2740080" cy="1996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9376A6-44EB-4278-92F8-B776FBD21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744" b="6932"/>
          <a:stretch/>
        </p:blipFill>
        <p:spPr>
          <a:xfrm>
            <a:off x="2847497" y="575928"/>
            <a:ext cx="2804536" cy="173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798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0358C-B9D2-4476-87A4-763EB2A91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АТОЛЛ- ЭТО КОРАЛЛОВЫЙ ОСТРОВ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D34ED-4BFD-4F77-889C-895BDE12E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5" r="5464" b="7399"/>
          <a:stretch/>
        </p:blipFill>
        <p:spPr>
          <a:xfrm>
            <a:off x="1710541" y="647936"/>
            <a:ext cx="3941492" cy="2340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5C781-E6E9-401A-81C0-D31E85B5FE81}"/>
              </a:ext>
            </a:extLst>
          </p:cNvPr>
          <p:cNvSpPr txBox="1"/>
          <p:nvPr/>
        </p:nvSpPr>
        <p:spPr>
          <a:xfrm>
            <a:off x="72008" y="597991"/>
            <a:ext cx="16915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Острова бывают разной формы, основой являются потухшие вулканы. Но без помощи этих крохотных  коралловых полипов ничего бы не получилось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665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A0C6B-155A-4E0B-B606-56C2C1E9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000" dirty="0"/>
              <a:t>ЭКОЛОГИЯ КОРАЛЛОВЫХ ПОЛИПОВ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A80FE3-01DE-4438-9067-58CF1160B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0" b="17771"/>
          <a:stretch/>
        </p:blipFill>
        <p:spPr>
          <a:xfrm>
            <a:off x="2339665" y="583807"/>
            <a:ext cx="3296698" cy="254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14734D-C7D3-4981-9744-F05BCD074B4E}"/>
              </a:ext>
            </a:extLst>
          </p:cNvPr>
          <p:cNvSpPr txBox="1"/>
          <p:nvPr/>
        </p:nvSpPr>
        <p:spPr>
          <a:xfrm>
            <a:off x="152796" y="575928"/>
            <a:ext cx="24388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Большой Барьерный риф — крупнейший в мире коралловый риф, который находится в Тихом океане и состоит из 3 тысяч отдельных коралловых рифов и 900 островов в Коралловом море.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29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568DA-18A5-4782-A982-0139F5E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2" y="132269"/>
            <a:ext cx="5547146" cy="386260"/>
          </a:xfrm>
        </p:spPr>
        <p:txBody>
          <a:bodyPr>
            <a:normAutofit/>
          </a:bodyPr>
          <a:lstStyle/>
          <a:p>
            <a:r>
              <a:rPr lang="ru-RU" sz="2000" dirty="0"/>
              <a:t>ОХРАНА ПРИРОДНЫХ ОБЪЕКТОВ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A8B80-A638-4CBF-BEC2-9310BFADB8E7}"/>
              </a:ext>
            </a:extLst>
          </p:cNvPr>
          <p:cNvSpPr txBox="1"/>
          <p:nvPr/>
        </p:nvSpPr>
        <p:spPr>
          <a:xfrm>
            <a:off x="111152" y="539924"/>
            <a:ext cx="18324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Он является самым большим на Земле природным объектом, образованным живыми организмами. В 1981 году риф был включен в список объектов Всемирного наследия.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62CBE0-BB09-41E6-B535-64DA0F07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16" y="611932"/>
            <a:ext cx="3760282" cy="2495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492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DCEB9-6A69-4259-874B-0B8340A9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ПРЕСНОВОДНАЯ ГИДРА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6093D2-B385-4854-B2FC-BF6D39F8B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7" r="1763"/>
          <a:stretch/>
        </p:blipFill>
        <p:spPr>
          <a:xfrm>
            <a:off x="1187537" y="616772"/>
            <a:ext cx="3384376" cy="25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9F5C3-2A60-414E-B842-2F0762C3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СЦИФОИДНЫЕ МЕДУЗЫ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DA02CA-EAC8-4ECA-97B9-BA04D639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949" y="691350"/>
            <a:ext cx="2077083" cy="2059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8AA38-2B4D-46AF-AFD5-917AB5A4F764}"/>
              </a:ext>
            </a:extLst>
          </p:cNvPr>
          <p:cNvSpPr txBox="1"/>
          <p:nvPr/>
        </p:nvSpPr>
        <p:spPr>
          <a:xfrm>
            <a:off x="107417" y="669042"/>
            <a:ext cx="34675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TimesET"/>
                <a:cs typeface="Arial" pitchFamily="34" charset="0"/>
              </a:rPr>
              <a:t>     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Тело медузы состоит из полупрозрачной студнеобразной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массы. Формой они напоминают зонтики. Ротовое отверстие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расположено в центре нижней стороны тела. Вокруг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ротового отверстия и по краям зонтика имеются многочисленные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щупальца.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F41928-F46B-44FB-9AB0-141D900C3E66}"/>
              </a:ext>
            </a:extLst>
          </p:cNvPr>
          <p:cNvSpPr/>
          <p:nvPr/>
        </p:nvSpPr>
        <p:spPr>
          <a:xfrm>
            <a:off x="2987737" y="2880184"/>
            <a:ext cx="828092" cy="197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8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ОСОБЕННОСТИ СТРОЕНИЯ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1D3C3-2CA2-4FB2-A4E1-C64305FB9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7" t="2408" r="6128" b="4054"/>
          <a:stretch/>
        </p:blipFill>
        <p:spPr>
          <a:xfrm>
            <a:off x="1943621" y="572013"/>
            <a:ext cx="3703078" cy="253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4D4E-3594-4C62-AB8D-CA8A039E4411}"/>
              </a:ext>
            </a:extLst>
          </p:cNvPr>
          <p:cNvSpPr txBox="1"/>
          <p:nvPr/>
        </p:nvSpPr>
        <p:spPr>
          <a:xfrm>
            <a:off x="112751" y="848278"/>
            <a:ext cx="18308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Стенка тела, так же как у всех кишечнополостных, двухслойная, но с очень большим содержанием промежуточного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1390586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ОСОБЕННОСТИ ПЕРЕДВИЖЕНИЯ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C059D0-2B8D-4524-9B37-8427828D9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3" r="29997" b="6663"/>
          <a:stretch/>
        </p:blipFill>
        <p:spPr>
          <a:xfrm>
            <a:off x="2249859" y="589185"/>
            <a:ext cx="3402174" cy="250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ABC69A-076D-42ED-9A50-AC612172B703}"/>
              </a:ext>
            </a:extLst>
          </p:cNvPr>
          <p:cNvSpPr txBox="1"/>
          <p:nvPr/>
        </p:nvSpPr>
        <p:spPr>
          <a:xfrm>
            <a:off x="107417" y="705423"/>
            <a:ext cx="21255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резком сокращении мышц медузы происходит сильное выталкивание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из под зонтика, что создает реактивную силу и медуза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плывет выпуклой стороной тела вперед.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4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1800" dirty="0"/>
              <a:t>УШАСТАЯ АУРЕЛИЯ – МОРСКАЯ «ТАРЕЛОЧКА»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BF1475-3788-4FEA-B34D-0BEBE01F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21" y="611932"/>
            <a:ext cx="3615164" cy="2413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D9594-CF8F-4E99-AC8A-5DC07458CB31}"/>
              </a:ext>
            </a:extLst>
          </p:cNvPr>
          <p:cNvSpPr txBox="1"/>
          <p:nvPr/>
        </p:nvSpPr>
        <p:spPr>
          <a:xfrm>
            <a:off x="179425" y="647936"/>
            <a:ext cx="1764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Населяет прибрежные воды морей умеренного и тропического поясов, в том числе — Чёрное и Средиземное моря.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АРКТИЧЕСКАЯ ЦИАНЕЯ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808B57-F25E-496D-B1D4-5167057FD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9" r="12568"/>
          <a:stretch/>
        </p:blipFill>
        <p:spPr>
          <a:xfrm>
            <a:off x="2231758" y="594804"/>
            <a:ext cx="3442133" cy="2495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AADE5F-1348-4D07-BB52-6427D6A8B167}"/>
              </a:ext>
            </a:extLst>
          </p:cNvPr>
          <p:cNvSpPr txBox="1"/>
          <p:nvPr/>
        </p:nvSpPr>
        <p:spPr>
          <a:xfrm>
            <a:off x="107417" y="503920"/>
            <a:ext cx="20882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Это самая большая медуза из всех, обитающих в водах Мирового океана. Рекордный экземпляр этого вида имел диаметр купола 2,3 метра. Но самое впечатляющее — это то, что длина ее «хвоста» превышала 36 метров!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3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АРКТИЧЕСКАЯ ЦИАНЕЯ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ADE5F-1348-4D07-BB52-6427D6A8B167}"/>
              </a:ext>
            </a:extLst>
          </p:cNvPr>
          <p:cNvSpPr txBox="1"/>
          <p:nvPr/>
        </p:nvSpPr>
        <p:spPr>
          <a:xfrm>
            <a:off x="143421" y="659159"/>
            <a:ext cx="20162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Но ученые отмечают, что диаметром около 2-х метров обладают крайне редкие экземпляры. Обычные размеры представителей этого вида — около 60-70 сантиметров.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290CCF-B715-4E95-B34B-2CAD4653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657" y="622086"/>
            <a:ext cx="3348372" cy="48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ОСОБЕННОСТИ РАЗМНОЖЕНИЯ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55DEF-6073-488A-953C-068A87D5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5" t="22224" r="13543" b="13884"/>
          <a:stretch/>
        </p:blipFill>
        <p:spPr>
          <a:xfrm>
            <a:off x="956123" y="597324"/>
            <a:ext cx="3852428" cy="24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8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dirty="0"/>
              <a:t>Особенности размножения</a:t>
            </a:r>
          </a:p>
        </p:txBody>
      </p:sp>
      <p:pic>
        <p:nvPicPr>
          <p:cNvPr id="4" name="Размножение сцифоидных медуз [7h6-6caqMTM]">
            <a:hlinkClick r:id="" action="ppaction://media"/>
            <a:extLst>
              <a:ext uri="{FF2B5EF4-FFF2-40B4-BE49-F238E27FC236}">
                <a16:creationId xmlns:a16="http://schemas.microsoft.com/office/drawing/2014/main" id="{B9F5DF05-32BD-4169-9D7A-CB08CA5FA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4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КАК ЖАЛЯТ МЕДУЗЫ?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926B7E-6EC4-44EE-BF90-07DCB110E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93" y="586948"/>
            <a:ext cx="4068452" cy="25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4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237B6-EBA1-4801-865C-4E4878ED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жалят медузы?</a:t>
            </a:r>
          </a:p>
        </p:txBody>
      </p:sp>
      <p:pic>
        <p:nvPicPr>
          <p:cNvPr id="3" name="Как медуза может вас ужалить - Neosha S Kashef (SOLR озвучка) [JZO89Sq9qGw]">
            <a:hlinkClick r:id="" action="ppaction://media"/>
            <a:extLst>
              <a:ext uri="{FF2B5EF4-FFF2-40B4-BE49-F238E27FC236}">
                <a16:creationId xmlns:a16="http://schemas.microsoft.com/office/drawing/2014/main" id="{7CEFD7F8-6ECE-4D82-BFC6-AC6B79C78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ДОМАШНЮЮ РАБОТУ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317FE-84D3-4007-8F1A-5AB5EAEB403D}"/>
              </a:ext>
            </a:extLst>
          </p:cNvPr>
          <p:cNvSpPr txBox="1"/>
          <p:nvPr/>
        </p:nvSpPr>
        <p:spPr>
          <a:xfrm>
            <a:off x="179426" y="771334"/>
            <a:ext cx="5436604" cy="174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Зигота – это яйцеклетка: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а) оплодотворенная;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б) зимующая;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в) не оплодотворенная.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49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0EA9E-84C1-49F1-A61E-D19F98CF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32269"/>
            <a:ext cx="5544615" cy="386260"/>
          </a:xfrm>
        </p:spPr>
        <p:txBody>
          <a:bodyPr>
            <a:normAutofit/>
          </a:bodyPr>
          <a:lstStyle/>
          <a:p>
            <a:r>
              <a:rPr lang="ru-RU" sz="2400" dirty="0"/>
              <a:t>ЗНАЧЕНИЕ КИШЕЧНОПОЛОСТНЫХ</a:t>
            </a:r>
          </a:p>
        </p:txBody>
      </p:sp>
      <p:pic>
        <p:nvPicPr>
          <p:cNvPr id="3" name="МЕДУЗЫ - ИНТЕРЕСНЫЕ ФАКТЫ. Знаете ли вы, что у медузы 24 глаза [gNcM5hdX4YY]">
            <a:hlinkClick r:id="" action="ppaction://media"/>
            <a:extLst>
              <a:ext uri="{FF2B5EF4-FFF2-40B4-BE49-F238E27FC236}">
                <a16:creationId xmlns:a16="http://schemas.microsoft.com/office/drawing/2014/main" id="{12E7B225-9AD3-493D-B965-E382A03D8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461" y="575610"/>
            <a:ext cx="4608512" cy="25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340C4-EF0F-4789-86EE-5767E039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000" dirty="0"/>
              <a:t>ПРОИСХОЖДЕНИЕ КИШЕЧНОПОЛОСТНЫХ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6E279-E63C-4274-B26C-14969A97F894}"/>
              </a:ext>
            </a:extLst>
          </p:cNvPr>
          <p:cNvSpPr txBox="1"/>
          <p:nvPr/>
        </p:nvSpPr>
        <p:spPr>
          <a:xfrm>
            <a:off x="143421" y="577376"/>
            <a:ext cx="5508611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7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Слабая специализация клеток и способность к регенерации указывает на древность кишечно-</a:t>
            </a:r>
          </a:p>
          <a:p>
            <a:pPr algn="just"/>
            <a:r>
              <a:rPr lang="ru-RU" sz="17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полостных. По мнению ученых, из древних колониальных жгутиковых вначале появились гидрообразные, а из них коралловые полипы </a:t>
            </a:r>
          </a:p>
          <a:p>
            <a:pPr algn="just"/>
            <a:r>
              <a:rPr lang="ru-RU" sz="17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медузы. Наличие клеток, способных к захвату и перевариванию пищи на теле кишечнополостных, является доказательством их родственного </a:t>
            </a:r>
            <a:r>
              <a:rPr lang="ru-RU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7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тноше</a:t>
            </a:r>
            <a:r>
              <a:rPr lang="ru-RU" sz="17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7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</a:t>
            </a:r>
            <a:r>
              <a:rPr lang="ru-RU" sz="17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одноклеточными жгутиковыми животными.</a:t>
            </a:r>
            <a:endParaRPr lang="ru-RU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ОБОБЩЕНИЕ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3F628-3918-4DEB-B858-F84D7964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87" y="563543"/>
            <a:ext cx="2244502" cy="1265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A1E9A-411A-4594-80DF-13B6992DB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540"/>
          <a:stretch/>
        </p:blipFill>
        <p:spPr>
          <a:xfrm>
            <a:off x="143421" y="575928"/>
            <a:ext cx="2188284" cy="19082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F6545D-395E-494A-AE2C-32254FB0A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705" y="1836856"/>
            <a:ext cx="1718453" cy="12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6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447527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2800" dirty="0"/>
              <a:t>ЗАДАНИЕ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3729403" y="828344"/>
            <a:ext cx="1525713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2375669" y="1728056"/>
            <a:ext cx="1415798" cy="7897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задания на стр. 30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1413" y="1728056"/>
            <a:ext cx="1269004" cy="7897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 7 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(стр.29-30) 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DBDDA-8602-46FE-ABD6-93DE5EE8BA4B}"/>
              </a:ext>
            </a:extLst>
          </p:cNvPr>
          <p:cNvSpPr txBox="1"/>
          <p:nvPr/>
        </p:nvSpPr>
        <p:spPr>
          <a:xfrm>
            <a:off x="3563801" y="1728056"/>
            <a:ext cx="2102055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Составить кластер на понятие «Значение кишечнополостных в природе и жизни человека»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40D08-B58E-4966-BB7E-93306BA8EE9A}"/>
              </a:ext>
            </a:extLst>
          </p:cNvPr>
          <p:cNvSpPr txBox="1"/>
          <p:nvPr/>
        </p:nvSpPr>
        <p:spPr>
          <a:xfrm>
            <a:off x="1115529" y="1728056"/>
            <a:ext cx="1464522" cy="1022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на вопросы письменно (стр. 29)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ДОМАШНЮЮ РАБОТУ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317FE-84D3-4007-8F1A-5AB5EAEB403D}"/>
              </a:ext>
            </a:extLst>
          </p:cNvPr>
          <p:cNvSpPr txBox="1"/>
          <p:nvPr/>
        </p:nvSpPr>
        <p:spPr>
          <a:xfrm>
            <a:off x="179426" y="771334"/>
            <a:ext cx="5436604" cy="174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Зигота – это яйцеклетка: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оплодотворенная;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б) зимующая;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в) не оплодотворенная.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4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ДОМАШНЮЮ РАБОТУ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317FE-84D3-4007-8F1A-5AB5EAEB403D}"/>
              </a:ext>
            </a:extLst>
          </p:cNvPr>
          <p:cNvSpPr txBox="1"/>
          <p:nvPr/>
        </p:nvSpPr>
        <p:spPr>
          <a:xfrm>
            <a:off x="71412" y="535856"/>
            <a:ext cx="56166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Составьте пару из названий клеток и соответствующих им функции: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кожно-мышечные клетки  1) восприятие раздражений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стрекательные клетки      2) регенерация</a:t>
            </a:r>
          </a:p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нервные клетки                 3) пищеварение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промежуточные клетки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4) покровная, двигательная</a:t>
            </a:r>
            <a:endParaRPr lang="ru-RU" sz="1600" b="0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жгутиковы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клетки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5) выделение                                  					пищеварительного сока</a:t>
            </a:r>
            <a:endParaRPr lang="ru-RU" sz="1600" b="0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е) железистые клетки 	       6) парализация жертвы, 						защита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ДОМАШНЮЮ РАБОТУ</a:t>
            </a:r>
            <a:endParaRPr lang="ru-RU" sz="2800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4150605-3DBD-4C28-A6D9-BA6AA63ED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165591"/>
              </p:ext>
            </p:extLst>
          </p:nvPr>
        </p:nvGraphicFramePr>
        <p:xfrm>
          <a:off x="71413" y="499029"/>
          <a:ext cx="5685650" cy="2633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825">
                  <a:extLst>
                    <a:ext uri="{9D8B030D-6E8A-4147-A177-3AD203B41FA5}">
                      <a16:colId xmlns:a16="http://schemas.microsoft.com/office/drawing/2014/main" val="2091329790"/>
                    </a:ext>
                  </a:extLst>
                </a:gridCol>
                <a:gridCol w="2842825">
                  <a:extLst>
                    <a:ext uri="{9D8B030D-6E8A-4147-A177-3AD203B41FA5}">
                      <a16:colId xmlns:a16="http://schemas.microsoft.com/office/drawing/2014/main" val="167686958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кожно-мышечные клетки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4) покровная, двигательная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467595"/>
                  </a:ext>
                </a:extLst>
              </a:tr>
              <a:tr h="394569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стрекательные клетки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59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6) парализация жертвы, защита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70954"/>
                  </a:ext>
                </a:extLst>
              </a:tr>
              <a:tr h="356984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нервные клетки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59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1) восприятие раздражений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0649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промежуточные клетки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5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2) регенерация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00982"/>
                  </a:ext>
                </a:extLst>
              </a:tr>
              <a:tr h="314432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д) жгутиковые клетки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3) пищеварение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434093"/>
                  </a:ext>
                </a:extLst>
              </a:tr>
              <a:tr h="641719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е) железистые клетки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5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5) выделение пищеварительного сока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034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97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19901"/>
            <a:ext cx="5164407" cy="508273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3195" dirty="0"/>
              <a:t>СЕГОДНЯ НА УРОКЕ </a:t>
            </a:r>
            <a:endParaRPr sz="2047" dirty="0"/>
          </a:p>
        </p:txBody>
      </p:sp>
      <p:sp>
        <p:nvSpPr>
          <p:cNvPr id="16" name="TextBox 15"/>
          <p:cNvSpPr txBox="1"/>
          <p:nvPr/>
        </p:nvSpPr>
        <p:spPr>
          <a:xfrm>
            <a:off x="501094" y="638644"/>
            <a:ext cx="345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Актинии- цветы моря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549" y="1043980"/>
            <a:ext cx="4356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Колониальные коралловые полипы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9645" y="1754768"/>
            <a:ext cx="339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Как жалят медузы?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91693" y="2412132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68352" y="2305861"/>
            <a:ext cx="241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Значение и происхождение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ТИП КИШЕЧНОПОЛОСТНЫЕ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9CEB88-449E-46AE-8E52-02665EAD1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t="51111" r="4000" b="815"/>
          <a:stretch/>
        </p:blipFill>
        <p:spPr>
          <a:xfrm>
            <a:off x="107417" y="575928"/>
            <a:ext cx="5544616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4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80247-50FF-4A0B-B289-84BEAC3B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rmAutofit/>
          </a:bodyPr>
          <a:lstStyle/>
          <a:p>
            <a:r>
              <a:rPr lang="ru-RU" sz="2400" dirty="0"/>
              <a:t>АКТИНИИ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945C2-2FC1-47F9-8644-981ABAFE9701}"/>
              </a:ext>
            </a:extLst>
          </p:cNvPr>
          <p:cNvSpPr txBox="1"/>
          <p:nvPr/>
        </p:nvSpPr>
        <p:spPr>
          <a:xfrm>
            <a:off x="143421" y="560827"/>
            <a:ext cx="2334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Царство: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Животные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Стрекающие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Коралловые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полипы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Морские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кишечнополостные 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Семейство: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Актинии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Род: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Актинии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Вид: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Actiniaria</a:t>
            </a:r>
            <a:r>
              <a:rPr kumimoji="0" lang="ru-RU" sz="1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ertwig</a:t>
            </a:r>
            <a:endParaRPr lang="ru-RU" sz="11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A519C6-060D-4FC4-8CBE-BAEEE5A7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89" y="611932"/>
            <a:ext cx="3279844" cy="2459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062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e7ad166d7934b83f58aa829ff80bf99e5fa72"/>
</p:tagLst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153410</TotalTime>
  <Words>920</Words>
  <Application>Microsoft Office PowerPoint</Application>
  <PresentationFormat>Произвольный</PresentationFormat>
  <Paragraphs>123</Paragraphs>
  <Slides>33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Calibri</vt:lpstr>
      <vt:lpstr>KievitPro</vt:lpstr>
      <vt:lpstr>Open Sans</vt:lpstr>
      <vt:lpstr>Open Sans Light</vt:lpstr>
      <vt:lpstr>TimesET</vt:lpstr>
      <vt:lpstr>1_Office Theme</vt:lpstr>
      <vt:lpstr>2_Office Theme</vt:lpstr>
      <vt:lpstr>4_Office Theme</vt:lpstr>
      <vt:lpstr>Тема Office</vt:lpstr>
      <vt:lpstr>Презентация PowerPoint</vt:lpstr>
      <vt:lpstr>ПРЕСНОВОДНАЯ ГИДРА</vt:lpstr>
      <vt:lpstr>ПРОВЕРИМ ДОМАШНЮЮ РАБОТУ</vt:lpstr>
      <vt:lpstr>ПРОВЕРИМ ДОМАШНЮЮ РАБОТУ</vt:lpstr>
      <vt:lpstr>ПРОВЕРИМ ДОМАШНЮЮ РАБОТУ</vt:lpstr>
      <vt:lpstr>ПРОВЕРИМ ДОМАШНЮЮ РАБОТУ</vt:lpstr>
      <vt:lpstr>СЕГОДНЯ НА УРОКЕ </vt:lpstr>
      <vt:lpstr>ТИП КИШЕЧНОПОЛОСТНЫЕ</vt:lpstr>
      <vt:lpstr>АКТИНИИ  </vt:lpstr>
      <vt:lpstr>ВНЕШНЕЕ СТРОЕНИЕ </vt:lpstr>
      <vt:lpstr>СРЕДА ОБИТАНИЯ – ДНО МОРЕЙ </vt:lpstr>
      <vt:lpstr>ОСОБЕННОСТИ ПЕРЕДВИЖЕНИЯ</vt:lpstr>
      <vt:lpstr>КОЛОНИАЛЬНЫЕ КОРАЛЛОВЫЕ ПОЛИПЫ</vt:lpstr>
      <vt:lpstr>ПИТАНИЕ </vt:lpstr>
      <vt:lpstr>ОСОБЕННОСТИ</vt:lpstr>
      <vt:lpstr>ОБРАЗОВАНИЕ КОРАЛЛОВЫХ ОСТРОВОВ</vt:lpstr>
      <vt:lpstr>АТОЛЛ- ЭТО КОРАЛЛОВЫЙ ОСТРОВ</vt:lpstr>
      <vt:lpstr>ЭКОЛОГИЯ КОРАЛЛОВЫХ ПОЛИПОВ</vt:lpstr>
      <vt:lpstr>ОХРАНА ПРИРОДНЫХ ОБЪЕКТОВ </vt:lpstr>
      <vt:lpstr>СЦИФОИДНЫЕ МЕДУЗЫ</vt:lpstr>
      <vt:lpstr>ОСОБЕННОСТИ СТРОЕНИЯ</vt:lpstr>
      <vt:lpstr>ОСОБЕННОСТИ ПЕРЕДВИЖЕНИЯ</vt:lpstr>
      <vt:lpstr>УШАСТАЯ АУРЕЛИЯ – МОРСКАЯ «ТАРЕЛОЧКА»</vt:lpstr>
      <vt:lpstr>АРКТИЧЕСКАЯ ЦИАНЕЯ</vt:lpstr>
      <vt:lpstr>АРКТИЧЕСКАЯ ЦИАНЕЯ</vt:lpstr>
      <vt:lpstr>ОСОБЕННОСТИ РАЗМНОЖЕНИЯ</vt:lpstr>
      <vt:lpstr>Особенности размножения</vt:lpstr>
      <vt:lpstr>КАК ЖАЛЯТ МЕДУЗЫ? </vt:lpstr>
      <vt:lpstr>Как жалят медузы?</vt:lpstr>
      <vt:lpstr>ЗНАЧЕНИЕ КИШЕЧНОПОЛОСТНЫХ</vt:lpstr>
      <vt:lpstr>ПРОИСХОЖДЕНИЕ КИШЕЧНОПОЛОСТНЫХ</vt:lpstr>
      <vt:lpstr>ОБОБЩЕНИЕ </vt:lpstr>
      <vt:lpstr> 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1703</cp:revision>
  <dcterms:created xsi:type="dcterms:W3CDTF">2014-10-08T23:03:32Z</dcterms:created>
  <dcterms:modified xsi:type="dcterms:W3CDTF">2020-09-29T01:21:23Z</dcterms:modified>
</cp:coreProperties>
</file>