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3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898" r:id="rId2"/>
    <p:sldMasterId id="2147484438" r:id="rId3"/>
    <p:sldMasterId id="2147484513" r:id="rId4"/>
  </p:sldMasterIdLst>
  <p:notesMasterIdLst>
    <p:notesMasterId r:id="rId38"/>
  </p:notesMasterIdLst>
  <p:sldIdLst>
    <p:sldId id="1414" r:id="rId5"/>
    <p:sldId id="1609" r:id="rId6"/>
    <p:sldId id="1619" r:id="rId7"/>
    <p:sldId id="1622" r:id="rId8"/>
    <p:sldId id="1620" r:id="rId9"/>
    <p:sldId id="1623" r:id="rId10"/>
    <p:sldId id="1468" r:id="rId11"/>
    <p:sldId id="1585" r:id="rId12"/>
    <p:sldId id="1586" r:id="rId13"/>
    <p:sldId id="1628" r:id="rId14"/>
    <p:sldId id="1593" r:id="rId15"/>
    <p:sldId id="1587" r:id="rId16"/>
    <p:sldId id="1610" r:id="rId17"/>
    <p:sldId id="1612" r:id="rId18"/>
    <p:sldId id="1611" r:id="rId19"/>
    <p:sldId id="1629" r:id="rId20"/>
    <p:sldId id="1630" r:id="rId21"/>
    <p:sldId id="1631" r:id="rId22"/>
    <p:sldId id="1632" r:id="rId23"/>
    <p:sldId id="1633" r:id="rId24"/>
    <p:sldId id="1615" r:id="rId25"/>
    <p:sldId id="1613" r:id="rId26"/>
    <p:sldId id="1617" r:id="rId27"/>
    <p:sldId id="1618" r:id="rId28"/>
    <p:sldId id="1634" r:id="rId29"/>
    <p:sldId id="1616" r:id="rId30"/>
    <p:sldId id="1635" r:id="rId31"/>
    <p:sldId id="1588" r:id="rId32"/>
    <p:sldId id="1624" r:id="rId33"/>
    <p:sldId id="1625" r:id="rId34"/>
    <p:sldId id="1626" r:id="rId35"/>
    <p:sldId id="1614" r:id="rId36"/>
    <p:sldId id="354" r:id="rId37"/>
  </p:sldIdLst>
  <p:sldSz cx="5759450" cy="3240088"/>
  <p:notesSz cx="6858000" cy="9144000"/>
  <p:custDataLst>
    <p:tags r:id="rId39"/>
  </p:custDataLst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414"/>
            <p14:sldId id="1609"/>
            <p14:sldId id="1619"/>
            <p14:sldId id="1622"/>
            <p14:sldId id="1620"/>
            <p14:sldId id="1623"/>
            <p14:sldId id="1468"/>
            <p14:sldId id="1585"/>
            <p14:sldId id="1586"/>
            <p14:sldId id="1628"/>
            <p14:sldId id="1593"/>
            <p14:sldId id="1587"/>
            <p14:sldId id="1610"/>
            <p14:sldId id="1612"/>
            <p14:sldId id="1611"/>
            <p14:sldId id="1629"/>
            <p14:sldId id="1630"/>
            <p14:sldId id="1631"/>
            <p14:sldId id="1632"/>
            <p14:sldId id="1633"/>
            <p14:sldId id="1615"/>
            <p14:sldId id="1613"/>
            <p14:sldId id="1617"/>
            <p14:sldId id="1618"/>
            <p14:sldId id="1634"/>
            <p14:sldId id="1616"/>
            <p14:sldId id="1635"/>
            <p14:sldId id="1588"/>
            <p14:sldId id="1624"/>
            <p14:sldId id="1625"/>
            <p14:sldId id="1626"/>
            <p14:sldId id="1614"/>
            <p14:sldId id="354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userId="b45d8b19bf4079a2" providerId="Windows Live"/>
      </p:ext>
    </p:extLst>
  </p:cmAuthor>
  <p:cmAuthor id="2" name="Acer" initials="A" lastIdx="3" clrIdx="1">
    <p:extLst>
      <p:ext uri="{19B8F6BF-5375-455C-9EA6-DF929625EA0E}">
        <p15:presenceInfo xmlns:p15="http://schemas.microsoft.com/office/powerpoint/2012/main" userId="Ac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C0C0"/>
    <a:srgbClr val="FFFFFF"/>
    <a:srgbClr val="DDDDDD"/>
    <a:srgbClr val="B2B2B2"/>
    <a:srgbClr val="808080"/>
    <a:srgbClr val="5F5F5F"/>
    <a:srgbClr val="7F7F7F"/>
    <a:srgbClr val="328682"/>
    <a:srgbClr val="327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4" autoAdjust="0"/>
    <p:restoredTop sz="88029" autoAdjust="0"/>
  </p:normalViewPr>
  <p:slideViewPr>
    <p:cSldViewPr snapToObjects="1">
      <p:cViewPr varScale="1">
        <p:scale>
          <a:sx n="131" d="100"/>
          <a:sy n="131" d="100"/>
        </p:scale>
        <p:origin x="1038" y="96"/>
      </p:cViewPr>
      <p:guideLst>
        <p:guide orient="horz" pos="742"/>
        <p:guide pos="1882"/>
        <p:guide orient="horz" pos="517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Арктическая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KievitPro"/>
              </a:rPr>
              <a:t>цианея</a:t>
            </a: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 — это самая большая медуза из всех, обитающих в водах Мирового океана. Рекордный экземпляр этого вида имел диаметр купола 2,3 метра. Но самое впечатляющее — это то, что длина ее «хвоста» превышала 36 метров! Но ученые отмечают, что диаметром около 2-х метров обладают крайне редкие экземпляры. Обычные размеры представителей этого вида — около 60-70 сантиметров.</a:t>
            </a:r>
            <a:br>
              <a:rPr lang="ru-RU" dirty="0"/>
            </a:b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Источник: https://travelask.ru/blog/posts/15683-arkticheskaya-tsianeya-samaya-bolshaya-meduza-v-mire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45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Арктическая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KievitPro"/>
              </a:rPr>
              <a:t>цианея</a:t>
            </a: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 — это самая большая медуза из всех, обитающих в водах Мирового океана. Рекордный экземпляр этого вида имел диаметр купола 2,3 метра. Но самое впечатляющее — это то, что длина ее «хвоста» превышала 36 метров! Но ученые отмечают, что диаметром около 2-х метров обладают крайне редкие экземпляры. Обычные размеры представителей этого вида — около 60-70 сантиметров.</a:t>
            </a:r>
            <a:br>
              <a:rPr lang="ru-RU" dirty="0"/>
            </a:b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Источник: https://travelask.ru/blog/posts/15683-arkticheskaya-tsianeya-samaya-bolshaya-meduza-v-mire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51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Волосистая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KievitPro"/>
              </a:rPr>
              <a:t>цианея</a:t>
            </a: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 является морским хищником, который охотится на своих жертв при помощи ядовитых щупалец. Конечно, большую часть времени она просто пассивно перемещается под воздействием течений, поэтому ее нельзя назвать активным и коварным хищником. Но если в радиус действия ее щупалец попадется подходящий по размерам морской обитатель, она не упустит своего шанса.</a:t>
            </a:r>
            <a:br>
              <a:rPr lang="ru-RU" dirty="0"/>
            </a:br>
            <a:r>
              <a:rPr lang="ru-RU" b="0" i="0" dirty="0">
                <a:solidFill>
                  <a:srgbClr val="212121"/>
                </a:solidFill>
                <a:effectLst/>
                <a:latin typeface="KievitPro"/>
              </a:rPr>
              <a:t>Источник: https://travelask.ru/blog/posts/15683-arkticheskaya-tsianeya-samaya-bolshaya-meduza-v-mire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61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9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541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0097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404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173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1248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675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5948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854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0049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501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61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1" y="686202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455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66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29" indent="-116963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898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865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3882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1" y="686202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66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32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898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865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71572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686202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5566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576016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346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737163"/>
            <a:ext cx="2400771" cy="2157166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617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852011"/>
            <a:ext cx="2400771" cy="2064071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1"/>
            <a:ext cx="2401770" cy="2064071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6648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6601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90765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820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09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1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1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1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1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585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7380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891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03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57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1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2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85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1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2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78189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3392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81150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500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16281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3863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52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1860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70470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1988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1917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8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2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80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2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8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2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4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8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2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80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2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8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2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074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39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05554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15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80643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2950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73282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34109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59418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222344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222344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63003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222344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222344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127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20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899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20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78547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82512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6876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1457109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1457109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19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1457109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1457109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68508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55188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35436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7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9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68399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7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9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0771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0862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73824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7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4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4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7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4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4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8294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7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4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4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7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4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4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40291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5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9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77549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5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9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93745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7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7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80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7640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7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7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80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47582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2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2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2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30" indent="-71230">
              <a:defRPr sz="661"/>
            </a:lvl3pPr>
            <a:lvl4pPr marL="189696" indent="-98222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2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30" indent="-71230">
              <a:defRPr sz="661"/>
            </a:lvl3pPr>
            <a:lvl4pPr marL="189696" indent="-98222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9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9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4281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5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5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6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692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918" y="1836051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99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456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956" y="2082058"/>
            <a:ext cx="4895533" cy="643517"/>
          </a:xfrm>
        </p:spPr>
        <p:txBody>
          <a:bodyPr anchor="t"/>
          <a:lstStyle>
            <a:lvl1pPr algn="l">
              <a:defRPr sz="2518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4956" y="1373288"/>
            <a:ext cx="4895533" cy="708769"/>
          </a:xfrm>
        </p:spPr>
        <p:txBody>
          <a:bodyPr anchor="b"/>
          <a:lstStyle>
            <a:lvl1pPr marL="0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1pPr>
            <a:lvl2pPr marL="287878" indent="0">
              <a:buNone/>
              <a:defRPr sz="1133">
                <a:solidFill>
                  <a:schemeClr val="tx1">
                    <a:tint val="75000"/>
                  </a:schemeClr>
                </a:solidFill>
              </a:defRPr>
            </a:lvl2pPr>
            <a:lvl3pPr marL="575756" indent="0">
              <a:buNone/>
              <a:defRPr sz="1007">
                <a:solidFill>
                  <a:schemeClr val="tx1">
                    <a:tint val="75000"/>
                  </a:schemeClr>
                </a:solidFill>
              </a:defRPr>
            </a:lvl3pPr>
            <a:lvl4pPr marL="863634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4pPr>
            <a:lvl5pPr marL="1151511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5pPr>
            <a:lvl6pPr marL="1439390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6pPr>
            <a:lvl7pPr marL="1727267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7pPr>
            <a:lvl8pPr marL="2015145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8pPr>
            <a:lvl9pPr marL="2303023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80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7973" y="756022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1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7720" y="756022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1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88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25270"/>
            <a:ext cx="2544757" cy="302259"/>
          </a:xfrm>
        </p:spPr>
        <p:txBody>
          <a:bodyPr anchor="b"/>
          <a:lstStyle>
            <a:lvl1pPr marL="0" indent="0">
              <a:buNone/>
              <a:defRPr sz="1511" b="1"/>
            </a:lvl1pPr>
            <a:lvl2pPr marL="287878" indent="0">
              <a:buNone/>
              <a:defRPr sz="1259" b="1"/>
            </a:lvl2pPr>
            <a:lvl3pPr marL="575756" indent="0">
              <a:buNone/>
              <a:defRPr sz="1133" b="1"/>
            </a:lvl3pPr>
            <a:lvl4pPr marL="863634" indent="0">
              <a:buNone/>
              <a:defRPr sz="1007" b="1"/>
            </a:lvl4pPr>
            <a:lvl5pPr marL="1151511" indent="0">
              <a:buNone/>
              <a:defRPr sz="1007" b="1"/>
            </a:lvl5pPr>
            <a:lvl6pPr marL="1439390" indent="0">
              <a:buNone/>
              <a:defRPr sz="1007" b="1"/>
            </a:lvl6pPr>
            <a:lvl7pPr marL="1727267" indent="0">
              <a:buNone/>
              <a:defRPr sz="1007" b="1"/>
            </a:lvl7pPr>
            <a:lvl8pPr marL="2015145" indent="0">
              <a:buNone/>
              <a:defRPr sz="1007" b="1"/>
            </a:lvl8pPr>
            <a:lvl9pPr marL="2303023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7973" y="1027528"/>
            <a:ext cx="2544757" cy="1866801"/>
          </a:xfrm>
        </p:spPr>
        <p:txBody>
          <a:bodyPr/>
          <a:lstStyle>
            <a:lvl1pPr>
              <a:defRPr sz="1511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5721" y="725270"/>
            <a:ext cx="2545757" cy="302259"/>
          </a:xfrm>
        </p:spPr>
        <p:txBody>
          <a:bodyPr anchor="b"/>
          <a:lstStyle>
            <a:lvl1pPr marL="0" indent="0">
              <a:buNone/>
              <a:defRPr sz="1511" b="1"/>
            </a:lvl1pPr>
            <a:lvl2pPr marL="287878" indent="0">
              <a:buNone/>
              <a:defRPr sz="1259" b="1"/>
            </a:lvl2pPr>
            <a:lvl3pPr marL="575756" indent="0">
              <a:buNone/>
              <a:defRPr sz="1133" b="1"/>
            </a:lvl3pPr>
            <a:lvl4pPr marL="863634" indent="0">
              <a:buNone/>
              <a:defRPr sz="1007" b="1"/>
            </a:lvl4pPr>
            <a:lvl5pPr marL="1151511" indent="0">
              <a:buNone/>
              <a:defRPr sz="1007" b="1"/>
            </a:lvl5pPr>
            <a:lvl6pPr marL="1439390" indent="0">
              <a:buNone/>
              <a:defRPr sz="1007" b="1"/>
            </a:lvl6pPr>
            <a:lvl7pPr marL="1727267" indent="0">
              <a:buNone/>
              <a:defRPr sz="1007" b="1"/>
            </a:lvl7pPr>
            <a:lvl8pPr marL="2015145" indent="0">
              <a:buNone/>
              <a:defRPr sz="1007" b="1"/>
            </a:lvl8pPr>
            <a:lvl9pPr marL="2303023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25721" y="1027528"/>
            <a:ext cx="2545757" cy="1866801"/>
          </a:xfrm>
        </p:spPr>
        <p:txBody>
          <a:bodyPr/>
          <a:lstStyle>
            <a:lvl1pPr>
              <a:defRPr sz="1511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75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45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66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3" y="129003"/>
            <a:ext cx="1894819" cy="549015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1785" y="129004"/>
            <a:ext cx="3219692" cy="2765326"/>
          </a:xfrm>
        </p:spPr>
        <p:txBody>
          <a:bodyPr/>
          <a:lstStyle>
            <a:lvl1pPr>
              <a:defRPr sz="2015"/>
            </a:lvl1pPr>
            <a:lvl2pPr>
              <a:defRPr sz="1763"/>
            </a:lvl2pPr>
            <a:lvl3pPr>
              <a:defRPr sz="1511"/>
            </a:lvl3pPr>
            <a:lvl4pPr>
              <a:defRPr sz="1259"/>
            </a:lvl4pPr>
            <a:lvl5pPr>
              <a:defRPr sz="1259"/>
            </a:lvl5pPr>
            <a:lvl6pPr>
              <a:defRPr sz="1259"/>
            </a:lvl6pPr>
            <a:lvl7pPr>
              <a:defRPr sz="1259"/>
            </a:lvl7pPr>
            <a:lvl8pPr>
              <a:defRPr sz="1259"/>
            </a:lvl8pPr>
            <a:lvl9pPr>
              <a:defRPr sz="125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7973" y="678019"/>
            <a:ext cx="1894819" cy="2216311"/>
          </a:xfrm>
        </p:spPr>
        <p:txBody>
          <a:bodyPr/>
          <a:lstStyle>
            <a:lvl1pPr marL="0" indent="0">
              <a:buNone/>
              <a:defRPr sz="882"/>
            </a:lvl1pPr>
            <a:lvl2pPr marL="287878" indent="0">
              <a:buNone/>
              <a:defRPr sz="756"/>
            </a:lvl2pPr>
            <a:lvl3pPr marL="575756" indent="0">
              <a:buNone/>
              <a:defRPr sz="630"/>
            </a:lvl3pPr>
            <a:lvl4pPr marL="863634" indent="0">
              <a:buNone/>
              <a:defRPr sz="567"/>
            </a:lvl4pPr>
            <a:lvl5pPr marL="1151511" indent="0">
              <a:buNone/>
              <a:defRPr sz="567"/>
            </a:lvl5pPr>
            <a:lvl6pPr marL="1439390" indent="0">
              <a:buNone/>
              <a:defRPr sz="567"/>
            </a:lvl6pPr>
            <a:lvl7pPr marL="1727267" indent="0">
              <a:buNone/>
              <a:defRPr sz="567"/>
            </a:lvl7pPr>
            <a:lvl8pPr marL="2015145" indent="0">
              <a:buNone/>
              <a:defRPr sz="567"/>
            </a:lvl8pPr>
            <a:lvl9pPr marL="2303023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63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892" y="2268062"/>
            <a:ext cx="3455670" cy="267757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8892" y="289507"/>
            <a:ext cx="3455670" cy="1944053"/>
          </a:xfrm>
        </p:spPr>
        <p:txBody>
          <a:bodyPr/>
          <a:lstStyle>
            <a:lvl1pPr marL="0" indent="0">
              <a:buNone/>
              <a:defRPr sz="2015"/>
            </a:lvl1pPr>
            <a:lvl2pPr marL="287878" indent="0">
              <a:buNone/>
              <a:defRPr sz="1763"/>
            </a:lvl2pPr>
            <a:lvl3pPr marL="575756" indent="0">
              <a:buNone/>
              <a:defRPr sz="1511"/>
            </a:lvl3pPr>
            <a:lvl4pPr marL="863634" indent="0">
              <a:buNone/>
              <a:defRPr sz="1259"/>
            </a:lvl4pPr>
            <a:lvl5pPr marL="1151511" indent="0">
              <a:buNone/>
              <a:defRPr sz="1259"/>
            </a:lvl5pPr>
            <a:lvl6pPr marL="1439390" indent="0">
              <a:buNone/>
              <a:defRPr sz="1259"/>
            </a:lvl6pPr>
            <a:lvl7pPr marL="1727267" indent="0">
              <a:buNone/>
              <a:defRPr sz="1259"/>
            </a:lvl7pPr>
            <a:lvl8pPr marL="2015145" indent="0">
              <a:buNone/>
              <a:defRPr sz="1259"/>
            </a:lvl8pPr>
            <a:lvl9pPr marL="2303023" indent="0">
              <a:buNone/>
              <a:defRPr sz="1259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8892" y="2535820"/>
            <a:ext cx="3455670" cy="380260"/>
          </a:xfrm>
        </p:spPr>
        <p:txBody>
          <a:bodyPr/>
          <a:lstStyle>
            <a:lvl1pPr marL="0" indent="0">
              <a:buNone/>
              <a:defRPr sz="882"/>
            </a:lvl1pPr>
            <a:lvl2pPr marL="287878" indent="0">
              <a:buNone/>
              <a:defRPr sz="756"/>
            </a:lvl2pPr>
            <a:lvl3pPr marL="575756" indent="0">
              <a:buNone/>
              <a:defRPr sz="630"/>
            </a:lvl3pPr>
            <a:lvl4pPr marL="863634" indent="0">
              <a:buNone/>
              <a:defRPr sz="567"/>
            </a:lvl4pPr>
            <a:lvl5pPr marL="1151511" indent="0">
              <a:buNone/>
              <a:defRPr sz="567"/>
            </a:lvl5pPr>
            <a:lvl6pPr marL="1439390" indent="0">
              <a:buNone/>
              <a:defRPr sz="567"/>
            </a:lvl6pPr>
            <a:lvl7pPr marL="1727267" indent="0">
              <a:buNone/>
              <a:defRPr sz="567"/>
            </a:lvl7pPr>
            <a:lvl8pPr marL="2015145" indent="0">
              <a:buNone/>
              <a:defRPr sz="567"/>
            </a:lvl8pPr>
            <a:lvl9pPr marL="2303023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55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00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5602" y="129754"/>
            <a:ext cx="1295876" cy="2764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972" y="129754"/>
            <a:ext cx="3791638" cy="2764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48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5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6" y="71055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5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5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9" y="719707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5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8" y="745220"/>
            <a:ext cx="2505361" cy="3100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5756"/>
              <a:t>9/29/2020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867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9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92.xml"/><Relationship Id="rId42" Type="http://schemas.openxmlformats.org/officeDocument/2006/relationships/slideLayout" Target="../slideLayouts/slideLayout100.xml"/><Relationship Id="rId47" Type="http://schemas.openxmlformats.org/officeDocument/2006/relationships/slideLayout" Target="../slideLayouts/slideLayout105.xml"/><Relationship Id="rId50" Type="http://schemas.openxmlformats.org/officeDocument/2006/relationships/slideLayout" Target="../slideLayouts/slideLayout108.xml"/><Relationship Id="rId55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37" Type="http://schemas.openxmlformats.org/officeDocument/2006/relationships/slideLayout" Target="../slideLayouts/slideLayout95.xml"/><Relationship Id="rId40" Type="http://schemas.openxmlformats.org/officeDocument/2006/relationships/slideLayout" Target="../slideLayouts/slideLayout98.xml"/><Relationship Id="rId45" Type="http://schemas.openxmlformats.org/officeDocument/2006/relationships/slideLayout" Target="../slideLayouts/slideLayout103.xml"/><Relationship Id="rId53" Type="http://schemas.openxmlformats.org/officeDocument/2006/relationships/slideLayout" Target="../slideLayouts/slideLayout111.xml"/><Relationship Id="rId58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63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Relationship Id="rId35" Type="http://schemas.openxmlformats.org/officeDocument/2006/relationships/slideLayout" Target="../slideLayouts/slideLayout93.xml"/><Relationship Id="rId43" Type="http://schemas.openxmlformats.org/officeDocument/2006/relationships/slideLayout" Target="../slideLayouts/slideLayout101.xml"/><Relationship Id="rId48" Type="http://schemas.openxmlformats.org/officeDocument/2006/relationships/slideLayout" Target="../slideLayouts/slideLayout106.xml"/><Relationship Id="rId56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66.xml"/><Relationship Id="rId51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slideLayout" Target="../slideLayouts/slideLayout91.xml"/><Relationship Id="rId38" Type="http://schemas.openxmlformats.org/officeDocument/2006/relationships/slideLayout" Target="../slideLayouts/slideLayout96.xml"/><Relationship Id="rId46" Type="http://schemas.openxmlformats.org/officeDocument/2006/relationships/slideLayout" Target="../slideLayouts/slideLayout104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9.xml"/><Relationship Id="rId54" Type="http://schemas.openxmlformats.org/officeDocument/2006/relationships/slideLayout" Target="../slideLayouts/slideLayout11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94.xml"/><Relationship Id="rId49" Type="http://schemas.openxmlformats.org/officeDocument/2006/relationships/slideLayout" Target="../slideLayouts/slideLayout107.xml"/><Relationship Id="rId57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9.xml"/><Relationship Id="rId44" Type="http://schemas.openxmlformats.org/officeDocument/2006/relationships/slideLayout" Target="../slideLayouts/slideLayout102.xml"/><Relationship Id="rId52" Type="http://schemas.openxmlformats.org/officeDocument/2006/relationships/slideLayout" Target="../slideLayouts/slideLayout11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42.xml"/><Relationship Id="rId21" Type="http://schemas.openxmlformats.org/officeDocument/2006/relationships/slideLayout" Target="../slideLayouts/slideLayout137.xml"/><Relationship Id="rId42" Type="http://schemas.openxmlformats.org/officeDocument/2006/relationships/slideLayout" Target="../slideLayouts/slideLayout158.xml"/><Relationship Id="rId47" Type="http://schemas.openxmlformats.org/officeDocument/2006/relationships/slideLayout" Target="../slideLayouts/slideLayout163.xml"/><Relationship Id="rId63" Type="http://schemas.openxmlformats.org/officeDocument/2006/relationships/slideLayout" Target="../slideLayouts/slideLayout179.xml"/><Relationship Id="rId68" Type="http://schemas.openxmlformats.org/officeDocument/2006/relationships/theme" Target="../theme/theme3.xml"/><Relationship Id="rId7" Type="http://schemas.openxmlformats.org/officeDocument/2006/relationships/slideLayout" Target="../slideLayouts/slideLayout123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9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32" Type="http://schemas.openxmlformats.org/officeDocument/2006/relationships/slideLayout" Target="../slideLayouts/slideLayout148.xml"/><Relationship Id="rId37" Type="http://schemas.openxmlformats.org/officeDocument/2006/relationships/slideLayout" Target="../slideLayouts/slideLayout153.xml"/><Relationship Id="rId40" Type="http://schemas.openxmlformats.org/officeDocument/2006/relationships/slideLayout" Target="../slideLayouts/slideLayout156.xml"/><Relationship Id="rId45" Type="http://schemas.openxmlformats.org/officeDocument/2006/relationships/slideLayout" Target="../slideLayouts/slideLayout161.xml"/><Relationship Id="rId53" Type="http://schemas.openxmlformats.org/officeDocument/2006/relationships/slideLayout" Target="../slideLayouts/slideLayout169.xml"/><Relationship Id="rId58" Type="http://schemas.openxmlformats.org/officeDocument/2006/relationships/slideLayout" Target="../slideLayouts/slideLayout174.xml"/><Relationship Id="rId66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21.xml"/><Relationship Id="rId61" Type="http://schemas.openxmlformats.org/officeDocument/2006/relationships/slideLayout" Target="../slideLayouts/slideLayout177.xml"/><Relationship Id="rId1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slideLayout" Target="../slideLayouts/slideLayout146.xml"/><Relationship Id="rId35" Type="http://schemas.openxmlformats.org/officeDocument/2006/relationships/slideLayout" Target="../slideLayouts/slideLayout151.xml"/><Relationship Id="rId43" Type="http://schemas.openxmlformats.org/officeDocument/2006/relationships/slideLayout" Target="../slideLayouts/slideLayout159.xml"/><Relationship Id="rId48" Type="http://schemas.openxmlformats.org/officeDocument/2006/relationships/slideLayout" Target="../slideLayouts/slideLayout164.xml"/><Relationship Id="rId56" Type="http://schemas.openxmlformats.org/officeDocument/2006/relationships/slideLayout" Target="../slideLayouts/slideLayout172.xml"/><Relationship Id="rId64" Type="http://schemas.openxmlformats.org/officeDocument/2006/relationships/slideLayout" Target="../slideLayouts/slideLayout180.xml"/><Relationship Id="rId69" Type="http://schemas.openxmlformats.org/officeDocument/2006/relationships/hyperlink" Target="https://www.facebook.com/" TargetMode="External"/><Relationship Id="rId8" Type="http://schemas.openxmlformats.org/officeDocument/2006/relationships/slideLayout" Target="../slideLayouts/slideLayout124.xml"/><Relationship Id="rId51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33" Type="http://schemas.openxmlformats.org/officeDocument/2006/relationships/slideLayout" Target="../slideLayouts/slideLayout149.xml"/><Relationship Id="rId38" Type="http://schemas.openxmlformats.org/officeDocument/2006/relationships/slideLayout" Target="../slideLayouts/slideLayout154.xml"/><Relationship Id="rId46" Type="http://schemas.openxmlformats.org/officeDocument/2006/relationships/slideLayout" Target="../slideLayouts/slideLayout162.xml"/><Relationship Id="rId59" Type="http://schemas.openxmlformats.org/officeDocument/2006/relationships/slideLayout" Target="../slideLayouts/slideLayout175.xml"/><Relationship Id="rId67" Type="http://schemas.openxmlformats.org/officeDocument/2006/relationships/slideLayout" Target="../slideLayouts/slideLayout183.xml"/><Relationship Id="rId20" Type="http://schemas.openxmlformats.org/officeDocument/2006/relationships/slideLayout" Target="../slideLayouts/slideLayout136.xml"/><Relationship Id="rId41" Type="http://schemas.openxmlformats.org/officeDocument/2006/relationships/slideLayout" Target="../slideLayouts/slideLayout157.xml"/><Relationship Id="rId54" Type="http://schemas.openxmlformats.org/officeDocument/2006/relationships/slideLayout" Target="../slideLayouts/slideLayout170.xml"/><Relationship Id="rId62" Type="http://schemas.openxmlformats.org/officeDocument/2006/relationships/slideLayout" Target="../slideLayouts/slideLayout178.xml"/><Relationship Id="rId70" Type="http://schemas.openxmlformats.org/officeDocument/2006/relationships/hyperlink" Target="https://www.linkedin.com/" TargetMode="Externa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slideLayout" Target="../slideLayouts/slideLayout144.xml"/><Relationship Id="rId36" Type="http://schemas.openxmlformats.org/officeDocument/2006/relationships/slideLayout" Target="../slideLayouts/slideLayout152.xml"/><Relationship Id="rId49" Type="http://schemas.openxmlformats.org/officeDocument/2006/relationships/slideLayout" Target="../slideLayouts/slideLayout165.xml"/><Relationship Id="rId57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26.xml"/><Relationship Id="rId31" Type="http://schemas.openxmlformats.org/officeDocument/2006/relationships/slideLayout" Target="../slideLayouts/slideLayout147.xml"/><Relationship Id="rId44" Type="http://schemas.openxmlformats.org/officeDocument/2006/relationships/slideLayout" Target="../slideLayouts/slideLayout160.xml"/><Relationship Id="rId52" Type="http://schemas.openxmlformats.org/officeDocument/2006/relationships/slideLayout" Target="../slideLayouts/slideLayout168.xml"/><Relationship Id="rId60" Type="http://schemas.openxmlformats.org/officeDocument/2006/relationships/slideLayout" Target="../slideLayouts/slideLayout176.xml"/><Relationship Id="rId65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55.xml"/><Relationship Id="rId34" Type="http://schemas.openxmlformats.org/officeDocument/2006/relationships/slideLayout" Target="../slideLayouts/slideLayout150.xml"/><Relationship Id="rId50" Type="http://schemas.openxmlformats.org/officeDocument/2006/relationships/slideLayout" Target="../slideLayouts/slideLayout166.xml"/><Relationship Id="rId55" Type="http://schemas.openxmlformats.org/officeDocument/2006/relationships/slideLayout" Target="../slideLayouts/slideLayout17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4437" r:id="rId5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76017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85" tIns="28791" rIns="57585" bIns="28791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85" tIns="28791" rIns="57585" bIns="28791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>
                <a:solidFill>
                  <a:schemeClr val="tx1"/>
                </a:solidFill>
              </a:rPr>
              <a:pPr algn="ctr"/>
              <a:t>‹#›</a:t>
            </a:fld>
            <a:endParaRPr lang="en-US" sz="567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6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6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8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35235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0258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49973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321487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  <p:sldLayoutId id="2147484451" r:id="rId13"/>
    <p:sldLayoutId id="2147484452" r:id="rId14"/>
    <p:sldLayoutId id="2147484453" r:id="rId15"/>
    <p:sldLayoutId id="2147484454" r:id="rId16"/>
    <p:sldLayoutId id="2147484455" r:id="rId17"/>
    <p:sldLayoutId id="2147484456" r:id="rId18"/>
    <p:sldLayoutId id="2147484457" r:id="rId19"/>
    <p:sldLayoutId id="2147484458" r:id="rId20"/>
    <p:sldLayoutId id="2147484459" r:id="rId21"/>
    <p:sldLayoutId id="2147484460" r:id="rId22"/>
    <p:sldLayoutId id="2147484461" r:id="rId23"/>
    <p:sldLayoutId id="2147484462" r:id="rId24"/>
    <p:sldLayoutId id="2147484463" r:id="rId25"/>
    <p:sldLayoutId id="2147484464" r:id="rId26"/>
    <p:sldLayoutId id="2147484465" r:id="rId27"/>
    <p:sldLayoutId id="2147484466" r:id="rId28"/>
    <p:sldLayoutId id="2147484467" r:id="rId29"/>
    <p:sldLayoutId id="2147484468" r:id="rId30"/>
    <p:sldLayoutId id="2147484469" r:id="rId31"/>
    <p:sldLayoutId id="2147484470" r:id="rId32"/>
    <p:sldLayoutId id="2147484471" r:id="rId33"/>
    <p:sldLayoutId id="2147484472" r:id="rId34"/>
    <p:sldLayoutId id="2147484473" r:id="rId35"/>
    <p:sldLayoutId id="2147484474" r:id="rId36"/>
    <p:sldLayoutId id="2147484475" r:id="rId37"/>
    <p:sldLayoutId id="2147484476" r:id="rId38"/>
    <p:sldLayoutId id="2147484477" r:id="rId39"/>
    <p:sldLayoutId id="2147484478" r:id="rId40"/>
    <p:sldLayoutId id="2147484479" r:id="rId41"/>
    <p:sldLayoutId id="2147484480" r:id="rId42"/>
    <p:sldLayoutId id="2147484481" r:id="rId43"/>
    <p:sldLayoutId id="2147484482" r:id="rId44"/>
    <p:sldLayoutId id="2147484483" r:id="rId45"/>
    <p:sldLayoutId id="2147484484" r:id="rId46"/>
    <p:sldLayoutId id="2147484485" r:id="rId47"/>
    <p:sldLayoutId id="2147484486" r:id="rId48"/>
    <p:sldLayoutId id="2147484487" r:id="rId49"/>
    <p:sldLayoutId id="2147484488" r:id="rId50"/>
    <p:sldLayoutId id="2147484489" r:id="rId51"/>
    <p:sldLayoutId id="2147484490" r:id="rId52"/>
    <p:sldLayoutId id="2147484491" r:id="rId53"/>
    <p:sldLayoutId id="2147484492" r:id="rId54"/>
    <p:sldLayoutId id="2147484493" r:id="rId55"/>
    <p:sldLayoutId id="2147484494" r:id="rId56"/>
    <p:sldLayoutId id="2147484495" r:id="rId57"/>
    <p:sldLayoutId id="2147484496" r:id="rId58"/>
    <p:sldLayoutId id="2147484497" r:id="rId59"/>
    <p:sldLayoutId id="2147484498" r:id="rId60"/>
    <p:sldLayoutId id="2147484499" r:id="rId61"/>
    <p:sldLayoutId id="2147484500" r:id="rId62"/>
    <p:sldLayoutId id="2147484501" r:id="rId63"/>
    <p:sldLayoutId id="2147484502" r:id="rId64"/>
    <p:sldLayoutId id="2147484503" r:id="rId65"/>
    <p:sldLayoutId id="2147484504" r:id="rId66"/>
    <p:sldLayoutId id="2147484505" r:id="rId6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5819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66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4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32" indent="-108965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898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864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830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50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41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32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231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10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819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72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63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54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45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36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27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3" y="129754"/>
            <a:ext cx="5183505" cy="540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56022"/>
            <a:ext cx="5183505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7973" y="3003083"/>
            <a:ext cx="1343871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29.09.2020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7813" y="3003083"/>
            <a:ext cx="1823826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27607" y="3003083"/>
            <a:ext cx="1343871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8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5756" rtl="0" eaLnBrk="1" latinLnBrk="0" hangingPunct="1">
        <a:spcBef>
          <a:spcPct val="0"/>
        </a:spcBef>
        <a:buNone/>
        <a:defRPr sz="27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09" indent="-215909" algn="l" defTabSz="575756" rtl="0" eaLnBrk="1" latinLnBrk="0" hangingPunct="1">
        <a:spcBef>
          <a:spcPct val="20000"/>
        </a:spcBef>
        <a:buFont typeface="Arial" pitchFamily="34" charset="0"/>
        <a:buChar char="•"/>
        <a:defRPr sz="2015" kern="1200">
          <a:solidFill>
            <a:schemeClr val="tx1"/>
          </a:solidFill>
          <a:latin typeface="+mn-lt"/>
          <a:ea typeface="+mn-ea"/>
          <a:cs typeface="+mn-cs"/>
        </a:defRPr>
      </a:lvl1pPr>
      <a:lvl2pPr marL="467801" indent="-179924" algn="l" defTabSz="575756" rtl="0" eaLnBrk="1" latinLnBrk="0" hangingPunct="1">
        <a:spcBef>
          <a:spcPct val="20000"/>
        </a:spcBef>
        <a:buFont typeface="Arial" pitchFamily="34" charset="0"/>
        <a:buChar char="–"/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719695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511" kern="1200">
          <a:solidFill>
            <a:schemeClr val="tx1"/>
          </a:solidFill>
          <a:latin typeface="+mn-lt"/>
          <a:ea typeface="+mn-ea"/>
          <a:cs typeface="+mn-cs"/>
        </a:defRPr>
      </a:lvl3pPr>
      <a:lvl4pPr marL="1007572" indent="-143939" algn="l" defTabSz="575756" rtl="0" eaLnBrk="1" latinLnBrk="0" hangingPunct="1">
        <a:spcBef>
          <a:spcPct val="20000"/>
        </a:spcBef>
        <a:buFont typeface="Arial" pitchFamily="34" charset="0"/>
        <a:buChar char="–"/>
        <a:defRPr sz="1259" kern="1200">
          <a:solidFill>
            <a:schemeClr val="tx1"/>
          </a:solidFill>
          <a:latin typeface="+mn-lt"/>
          <a:ea typeface="+mn-ea"/>
          <a:cs typeface="+mn-cs"/>
        </a:defRPr>
      </a:lvl4pPr>
      <a:lvl5pPr marL="1295450" indent="-143939" algn="l" defTabSz="575756" rtl="0" eaLnBrk="1" latinLnBrk="0" hangingPunct="1">
        <a:spcBef>
          <a:spcPct val="20000"/>
        </a:spcBef>
        <a:buFont typeface="Arial" pitchFamily="34" charset="0"/>
        <a:buChar char="»"/>
        <a:defRPr sz="1259" kern="1200">
          <a:solidFill>
            <a:schemeClr val="tx1"/>
          </a:solidFill>
          <a:latin typeface="+mn-lt"/>
          <a:ea typeface="+mn-ea"/>
          <a:cs typeface="+mn-cs"/>
        </a:defRPr>
      </a:lvl5pPr>
      <a:lvl6pPr marL="1583328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6pPr>
      <a:lvl7pPr marL="1871206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7pPr>
      <a:lvl8pPr marL="2159084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8pPr>
      <a:lvl9pPr marL="2446962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1pPr>
      <a:lvl2pPr marL="287878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2pPr>
      <a:lvl3pPr marL="575756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63634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4pPr>
      <a:lvl5pPr marL="1151511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5pPr>
      <a:lvl6pPr marL="1439390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6pPr>
      <a:lvl7pPr marL="1727267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7pPr>
      <a:lvl8pPr marL="2015145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8pPr>
      <a:lvl9pPr marL="2303023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8001" y="1534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952302" y="1275695"/>
            <a:ext cx="2491253" cy="270566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>
              <a:lnSpc>
                <a:spcPts val="1952"/>
              </a:lnSpc>
              <a:spcBef>
                <a:spcPts val="110"/>
              </a:spcBef>
            </a:pPr>
            <a:endParaRPr sz="1747" dirty="0"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88487" y="1368061"/>
            <a:ext cx="343665" cy="138227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751933" y="248656"/>
            <a:ext cx="511213" cy="385339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ru-RU" sz="2400" b="1" spc="10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4737113" y="548474"/>
            <a:ext cx="511213" cy="227608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lang="ru-RU" sz="1400" b="1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D3D6307A-1F46-42A5-B0B8-73C711E55068}"/>
              </a:ext>
            </a:extLst>
          </p:cNvPr>
          <p:cNvSpPr txBox="1">
            <a:spLocks/>
          </p:cNvSpPr>
          <p:nvPr/>
        </p:nvSpPr>
        <p:spPr>
          <a:xfrm>
            <a:off x="924581" y="20918"/>
            <a:ext cx="2799715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0" cap="none" spc="1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DEF5C8B4-80D9-43CE-A804-11B138588334}"/>
              </a:ext>
            </a:extLst>
          </p:cNvPr>
          <p:cNvSpPr txBox="1"/>
          <p:nvPr/>
        </p:nvSpPr>
        <p:spPr>
          <a:xfrm>
            <a:off x="924581" y="418639"/>
            <a:ext cx="1038860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defTabSz="914400">
              <a:spcBef>
                <a:spcPts val="114"/>
              </a:spcBef>
            </a:pPr>
            <a:endParaRPr sz="3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2F2D34-E7EF-40AD-8E6B-3A38D4D90753}"/>
              </a:ext>
            </a:extLst>
          </p:cNvPr>
          <p:cNvSpPr txBox="1"/>
          <p:nvPr/>
        </p:nvSpPr>
        <p:spPr>
          <a:xfrm>
            <a:off x="850239" y="1419847"/>
            <a:ext cx="3172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Тема: </a:t>
            </a:r>
          </a:p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Морские кишечнополостные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E9B19D7-7377-4F11-9952-1CE2647BE040}"/>
              </a:ext>
            </a:extLst>
          </p:cNvPr>
          <p:cNvSpPr/>
          <p:nvPr/>
        </p:nvSpPr>
        <p:spPr>
          <a:xfrm>
            <a:off x="3999990" y="2918220"/>
            <a:ext cx="1618669" cy="2499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03861C-B1C6-4EA1-A8C3-3DC3AE077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50" t="-522" r="6687" b="6479"/>
          <a:stretch/>
        </p:blipFill>
        <p:spPr>
          <a:xfrm>
            <a:off x="293426" y="215737"/>
            <a:ext cx="534071" cy="6645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991F55-9A24-42E4-A349-F69BED8E388D}"/>
              </a:ext>
            </a:extLst>
          </p:cNvPr>
          <p:cNvSpPr txBox="1"/>
          <p:nvPr/>
        </p:nvSpPr>
        <p:spPr>
          <a:xfrm>
            <a:off x="1331553" y="248656"/>
            <a:ext cx="2799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BB439-E879-4287-99C4-062B2CE303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49" t="4441" r="14164" b="5552"/>
          <a:stretch/>
        </p:blipFill>
        <p:spPr>
          <a:xfrm>
            <a:off x="4211873" y="1405730"/>
            <a:ext cx="1406786" cy="126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53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DCEB9-6A69-4259-874B-0B8340A9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ПРЕСНОВОДНАЯ ГИДРА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6093D2-B385-4854-B2FC-BF6D39F8B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17" r="1763"/>
          <a:stretch/>
        </p:blipFill>
        <p:spPr>
          <a:xfrm>
            <a:off x="1187537" y="616772"/>
            <a:ext cx="3384376" cy="25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21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ПРОВЕРИМ ДОМАШНЮЮ РАБОТУ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317FE-84D3-4007-8F1A-5AB5EAEB403D}"/>
              </a:ext>
            </a:extLst>
          </p:cNvPr>
          <p:cNvSpPr txBox="1"/>
          <p:nvPr/>
        </p:nvSpPr>
        <p:spPr>
          <a:xfrm>
            <a:off x="179426" y="771334"/>
            <a:ext cx="5436604" cy="174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Зигота – это яйцеклетка: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а) оплодотворенная;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б) зимующая;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в) не оплодотворенная.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495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ПРОВЕРИМ ДОМАШНЮЮ РАБОТУ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317FE-84D3-4007-8F1A-5AB5EAEB403D}"/>
              </a:ext>
            </a:extLst>
          </p:cNvPr>
          <p:cNvSpPr txBox="1"/>
          <p:nvPr/>
        </p:nvSpPr>
        <p:spPr>
          <a:xfrm>
            <a:off x="179426" y="771334"/>
            <a:ext cx="5436604" cy="174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Зигота – это яйцеклетка: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4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оплодотворенная;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б) зимующая;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в) не оплодотворенная.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41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ПРОВЕРИМ ДОМАШНЮЮ РАБОТУ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317FE-84D3-4007-8F1A-5AB5EAEB403D}"/>
              </a:ext>
            </a:extLst>
          </p:cNvPr>
          <p:cNvSpPr txBox="1"/>
          <p:nvPr/>
        </p:nvSpPr>
        <p:spPr>
          <a:xfrm>
            <a:off x="71412" y="535856"/>
            <a:ext cx="56166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Составьте пару из названий клеток и соответствующих им функции: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кожно-мышечные клетки  1) восприятие раздражений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стрекательные клетки      2) регенерация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нервные клетки                 3) пищеварение</a:t>
            </a:r>
          </a:p>
          <a:p>
            <a:pPr marL="0" marR="0" lvl="0" indent="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г) промежуточные клетки    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4) покровная, двигательная</a:t>
            </a:r>
            <a:endParaRPr lang="ru-RU" sz="1600" b="0" i="0" u="none" strike="noStrike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д) жгутиковы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клетки          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5) выделение                                  					пищеварительного сока</a:t>
            </a:r>
            <a:endParaRPr lang="ru-RU" sz="1600" b="0" i="0" u="none" strike="noStrike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е) железистые клетки 	       6) парализация жертвы, 						защита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ПРОВЕРИМ ДОМАШНЮЮ РАБОТУ</a:t>
            </a:r>
            <a:endParaRPr lang="ru-RU" sz="2800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14150605-3DBD-4C28-A6D9-BA6AA63ED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165591"/>
              </p:ext>
            </p:extLst>
          </p:nvPr>
        </p:nvGraphicFramePr>
        <p:xfrm>
          <a:off x="71413" y="499029"/>
          <a:ext cx="5685650" cy="2633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825">
                  <a:extLst>
                    <a:ext uri="{9D8B030D-6E8A-4147-A177-3AD203B41FA5}">
                      <a16:colId xmlns:a16="http://schemas.microsoft.com/office/drawing/2014/main" val="2091329790"/>
                    </a:ext>
                  </a:extLst>
                </a:gridCol>
                <a:gridCol w="2842825">
                  <a:extLst>
                    <a:ext uri="{9D8B030D-6E8A-4147-A177-3AD203B41FA5}">
                      <a16:colId xmlns:a16="http://schemas.microsoft.com/office/drawing/2014/main" val="167686958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а) кожно-мышечные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4) покровная, двигательная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467595"/>
                  </a:ext>
                </a:extLst>
              </a:tr>
              <a:tr h="394569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б) стрекательные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759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6) парализация жертвы, защита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70954"/>
                  </a:ext>
                </a:extLst>
              </a:tr>
              <a:tr h="356984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в) нервные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759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1) восприятие раздражений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649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г) промежуточные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7589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2) регенерация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0982"/>
                  </a:ext>
                </a:extLst>
              </a:tr>
              <a:tr h="314432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д) жгутиковые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3) пищеварение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34093"/>
                  </a:ext>
                </a:extLst>
              </a:tr>
              <a:tr h="641719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е) железистые клетки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7589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5) выделение пищеварительного сока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034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978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840" y="19901"/>
            <a:ext cx="5164407" cy="508273"/>
          </a:xfrm>
          <a:prstGeom prst="rect">
            <a:avLst/>
          </a:prstGeom>
        </p:spPr>
        <p:txBody>
          <a:bodyPr vert="horz" wrap="square" lIns="0" tIns="16483" rIns="0" bIns="0" rtlCol="0" anchor="ctr">
            <a:spAutoFit/>
          </a:bodyPr>
          <a:lstStyle/>
          <a:p>
            <a:pPr marL="12678">
              <a:lnSpc>
                <a:spcPct val="100000"/>
              </a:lnSpc>
              <a:spcBef>
                <a:spcPts val="130"/>
              </a:spcBef>
            </a:pPr>
            <a:r>
              <a:rPr lang="ru-RU" sz="3195" dirty="0"/>
              <a:t>СЕГОДНЯ НА УРОКЕ </a:t>
            </a:r>
            <a:endParaRPr sz="2047" dirty="0"/>
          </a:p>
        </p:txBody>
      </p:sp>
      <p:sp>
        <p:nvSpPr>
          <p:cNvPr id="16" name="TextBox 15"/>
          <p:cNvSpPr txBox="1"/>
          <p:nvPr/>
        </p:nvSpPr>
        <p:spPr>
          <a:xfrm>
            <a:off x="501094" y="638644"/>
            <a:ext cx="3458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819">
              <a:spcAft>
                <a:spcPts val="94"/>
              </a:spcAft>
              <a:defRPr/>
            </a:pPr>
            <a:r>
              <a:rPr lang="ru-RU" sz="18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Актинии- цветы моря</a:t>
            </a:r>
            <a:endParaRPr lang="en-US" sz="1800" kern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549" y="1043980"/>
            <a:ext cx="4356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819">
              <a:spcAft>
                <a:spcPts val="94"/>
              </a:spcAft>
              <a:defRPr/>
            </a:pPr>
            <a:r>
              <a:rPr lang="ru-RU" sz="1800" kern="0" dirty="0">
                <a:solidFill>
                  <a:srgbClr val="0070C0"/>
                </a:solidFill>
                <a:latin typeface="Arial Black" panose="020B0A04020102020204" pitchFamily="34" charset="0"/>
              </a:rPr>
              <a:t>Колониальные коралловые полипы</a:t>
            </a:r>
            <a:endParaRPr lang="en-US" sz="1800" kern="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59645" y="1754768"/>
            <a:ext cx="339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819">
              <a:spcAft>
                <a:spcPts val="94"/>
              </a:spcAft>
              <a:defRPr/>
            </a:pPr>
            <a:r>
              <a:rPr lang="ru-RU" sz="18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Как жалят медузы?</a:t>
            </a:r>
            <a:endParaRPr lang="en-US" sz="1800" kern="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Oval 11"/>
          <p:cNvSpPr/>
          <p:nvPr/>
        </p:nvSpPr>
        <p:spPr>
          <a:xfrm>
            <a:off x="141054" y="662400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575819">
              <a:defRPr/>
            </a:pPr>
            <a:r>
              <a:rPr lang="en-US" sz="1800" kern="0" dirty="0">
                <a:solidFill>
                  <a:srgbClr val="FFFFFF"/>
                </a:solidFill>
                <a:latin typeface="Open Sans Light"/>
              </a:rPr>
              <a:t>1</a:t>
            </a:r>
          </a:p>
        </p:txBody>
      </p:sp>
      <p:sp>
        <p:nvSpPr>
          <p:cNvPr id="22" name="Oval 13"/>
          <p:cNvSpPr/>
          <p:nvPr/>
        </p:nvSpPr>
        <p:spPr>
          <a:xfrm>
            <a:off x="977870" y="1239673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575819">
              <a:defRPr/>
            </a:pPr>
            <a:r>
              <a:rPr lang="en-US" sz="1800" kern="0" dirty="0">
                <a:solidFill>
                  <a:srgbClr val="FFFFFF"/>
                </a:solidFill>
                <a:latin typeface="Open Sans Light"/>
              </a:rPr>
              <a:t>2</a:t>
            </a:r>
          </a:p>
        </p:txBody>
      </p:sp>
      <p:sp>
        <p:nvSpPr>
          <p:cNvPr id="23" name="Oval 14"/>
          <p:cNvSpPr/>
          <p:nvPr/>
        </p:nvSpPr>
        <p:spPr>
          <a:xfrm>
            <a:off x="1835609" y="1836068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575819">
              <a:defRPr/>
            </a:pPr>
            <a:r>
              <a:rPr lang="en-US" sz="1800" kern="0" dirty="0">
                <a:solidFill>
                  <a:srgbClr val="FFFFFF"/>
                </a:solidFill>
                <a:latin typeface="Open Sans Light"/>
              </a:rPr>
              <a:t>3</a:t>
            </a:r>
          </a:p>
        </p:txBody>
      </p:sp>
      <p:sp>
        <p:nvSpPr>
          <p:cNvPr id="24" name="Oval 15"/>
          <p:cNvSpPr/>
          <p:nvPr/>
        </p:nvSpPr>
        <p:spPr>
          <a:xfrm>
            <a:off x="2591693" y="2412132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575819">
              <a:defRPr/>
            </a:pPr>
            <a:r>
              <a:rPr lang="en-US" sz="1800" kern="0" dirty="0">
                <a:solidFill>
                  <a:srgbClr val="FFFFFF"/>
                </a:solidFill>
                <a:latin typeface="Open Sans Light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B8C9F9-F8CC-46F7-9B19-9601AAD43A43}"/>
              </a:ext>
            </a:extLst>
          </p:cNvPr>
          <p:cNvSpPr txBox="1"/>
          <p:nvPr/>
        </p:nvSpPr>
        <p:spPr>
          <a:xfrm>
            <a:off x="3168352" y="2305861"/>
            <a:ext cx="241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819">
              <a:spcAft>
                <a:spcPts val="94"/>
              </a:spcAft>
              <a:defRPr/>
            </a:pPr>
            <a:r>
              <a:rPr lang="ru-RU" sz="1800" kern="0" dirty="0">
                <a:solidFill>
                  <a:srgbClr val="0070C0"/>
                </a:solidFill>
                <a:latin typeface="Arial Black" panose="020B0A04020102020204" pitchFamily="34" charset="0"/>
              </a:rPr>
              <a:t>Значение и происхождение</a:t>
            </a:r>
            <a:endParaRPr lang="en-US" sz="1800" kern="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72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6667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 p14:presetBounceEnd="66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ТИП КИШЕЧНОПОЛОСТНЫЕ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9CEB88-449E-46AE-8E52-02665EAD1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" t="51111" r="4000" b="815"/>
          <a:stretch/>
        </p:blipFill>
        <p:spPr>
          <a:xfrm>
            <a:off x="107417" y="575928"/>
            <a:ext cx="5544616" cy="255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42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АКТИНИИ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945C2-2FC1-47F9-8644-981ABAFE9701}"/>
              </a:ext>
            </a:extLst>
          </p:cNvPr>
          <p:cNvSpPr txBox="1"/>
          <p:nvPr/>
        </p:nvSpPr>
        <p:spPr>
          <a:xfrm>
            <a:off x="143421" y="560827"/>
            <a:ext cx="23344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Царство: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Животные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Тип: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Стрекающие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Класс: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Коралловые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полипы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Отряд: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Морские 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кишечнополостные 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Семейство: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Актинии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Род: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Актинии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Вид: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Actiniaria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Н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ertwig</a:t>
            </a:r>
            <a:endParaRPr lang="ru-RU" sz="11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A519C6-060D-4FC4-8CBE-BAEEE5A72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189" y="611932"/>
            <a:ext cx="3279844" cy="2459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0620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1BFAF-E113-46AE-B9F2-9669198BF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17" y="132269"/>
            <a:ext cx="5544615" cy="386260"/>
          </a:xfrm>
        </p:spPr>
        <p:txBody>
          <a:bodyPr>
            <a:normAutofit/>
          </a:bodyPr>
          <a:lstStyle/>
          <a:p>
            <a:r>
              <a:rPr lang="ru-RU" sz="2400" dirty="0"/>
              <a:t>ВНЕШНЕЕ СТРОЕНИЕ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73DE02-BDC7-49F3-A1AD-F00824EBA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901" y="647936"/>
            <a:ext cx="3455124" cy="2387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02F30-B85E-498F-87C8-FACE3D1DE1D1}"/>
              </a:ext>
            </a:extLst>
          </p:cNvPr>
          <p:cNvSpPr txBox="1"/>
          <p:nvPr/>
        </p:nvSpPr>
        <p:spPr>
          <a:xfrm>
            <a:off x="107417" y="669419"/>
            <a:ext cx="1964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имеет вид цилиндра с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многочис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ленными короткими толстыми щупальцами.</a:t>
            </a:r>
          </a:p>
        </p:txBody>
      </p:sp>
    </p:spTree>
    <p:extLst>
      <p:ext uri="{BB962C8B-B14F-4D97-AF65-F5344CB8AC3E}">
        <p14:creationId xmlns:p14="http://schemas.microsoft.com/office/powerpoint/2010/main" val="1698463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269"/>
            <a:ext cx="5759449" cy="386260"/>
          </a:xfrm>
        </p:spPr>
        <p:txBody>
          <a:bodyPr>
            <a:noAutofit/>
          </a:bodyPr>
          <a:lstStyle/>
          <a:p>
            <a:r>
              <a:rPr lang="ru-RU" sz="2400" dirty="0"/>
              <a:t>СРЕДА ОБИТАНИЯ – ДНО МОРЕЙ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EDFE33-2A20-4010-AE6F-40BC94F38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1" y="1043980"/>
            <a:ext cx="2916324" cy="2051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AE9851-62BF-47A4-B56A-BD0CC7CCC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042" y="611932"/>
            <a:ext cx="2557703" cy="2051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280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ОСОБЕННОСТИ ПЕРЕДВИЖЕНИЯ</a:t>
            </a:r>
          </a:p>
        </p:txBody>
      </p:sp>
      <p:pic>
        <p:nvPicPr>
          <p:cNvPr id="3" name="IMG_9301">
            <a:hlinkClick r:id="" action="ppaction://media"/>
            <a:extLst>
              <a:ext uri="{FF2B5EF4-FFF2-40B4-BE49-F238E27FC236}">
                <a16:creationId xmlns:a16="http://schemas.microsoft.com/office/drawing/2014/main" id="{CE2FD9E1-CD5B-4B19-8262-5433352540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1893" r="1893" b="10770"/>
          <a:stretch/>
        </p:blipFill>
        <p:spPr>
          <a:xfrm>
            <a:off x="503460" y="518530"/>
            <a:ext cx="4608513" cy="26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34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000" dirty="0"/>
              <a:t>КОЛОНИАЛЬНЫЕ КОРАЛЛОВЫЕ ПОЛИПЫ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2F36EE-3048-4764-B1DA-8BFB6AC5F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639" y="1076085"/>
            <a:ext cx="2714095" cy="2032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C2A9DB-162C-44F8-9957-492CB621E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18" y="1072248"/>
            <a:ext cx="2714095" cy="2035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DB27F-CA1A-4CAF-935C-03C8156039BF}"/>
              </a:ext>
            </a:extLst>
          </p:cNvPr>
          <p:cNvSpPr txBox="1"/>
          <p:nvPr/>
        </p:nvSpPr>
        <p:spPr>
          <a:xfrm>
            <a:off x="215429" y="539924"/>
            <a:ext cx="538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сотни и тысячи особей полипов, нижняя часть колонии минерализуется  и образует известковый или роговой скелет.  </a:t>
            </a:r>
          </a:p>
        </p:txBody>
      </p:sp>
    </p:spTree>
    <p:extLst>
      <p:ext uri="{BB962C8B-B14F-4D97-AF65-F5344CB8AC3E}">
        <p14:creationId xmlns:p14="http://schemas.microsoft.com/office/powerpoint/2010/main" val="683868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800" dirty="0"/>
              <a:t>ПИТАНИЕ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619D70-49B7-497E-AFA8-8874618F8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37" y="575928"/>
            <a:ext cx="3600399" cy="2534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0CE538-3893-45FE-8F4A-748285AD6F3F}"/>
              </a:ext>
            </a:extLst>
          </p:cNvPr>
          <p:cNvSpPr txBox="1"/>
          <p:nvPr/>
        </p:nvSpPr>
        <p:spPr>
          <a:xfrm>
            <a:off x="215429" y="683940"/>
            <a:ext cx="15481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Питаются мелкими животными (мелкие рачки и личинки и др.)  </a:t>
            </a:r>
          </a:p>
        </p:txBody>
      </p:sp>
    </p:spTree>
    <p:extLst>
      <p:ext uri="{BB962C8B-B14F-4D97-AF65-F5344CB8AC3E}">
        <p14:creationId xmlns:p14="http://schemas.microsoft.com/office/powerpoint/2010/main" val="3792529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ОСОБЕННОСТИ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6F77CA-D112-4851-8A5E-E4BE56171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953" y="556312"/>
            <a:ext cx="3649083" cy="2551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B3B181-BD24-4A45-81BE-CA9A32633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50" y="611932"/>
            <a:ext cx="1789280" cy="2469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6213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DFA25-28AE-409D-9143-41622E3F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" y="132269"/>
            <a:ext cx="5652627" cy="386260"/>
          </a:xfrm>
        </p:spPr>
        <p:txBody>
          <a:bodyPr>
            <a:normAutofit/>
          </a:bodyPr>
          <a:lstStyle/>
          <a:p>
            <a:r>
              <a:rPr lang="ru-RU" sz="2000" dirty="0"/>
              <a:t>ОБРАЗОВАНИЕ КОРАЛЛОВЫХ ОСТРОВОВ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C879AB-FA41-499A-8684-5D9BBE157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45" y="1048540"/>
            <a:ext cx="2740080" cy="1996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9376A6-44EB-4278-92F8-B776FBD21C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744" b="6932"/>
          <a:stretch/>
        </p:blipFill>
        <p:spPr>
          <a:xfrm>
            <a:off x="2847497" y="575928"/>
            <a:ext cx="2804536" cy="1738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7988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0358C-B9D2-4476-87A4-763EB2A9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АТОЛЛ- ЭТО КОРАЛЛОВЫЙ ОСТРОВ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0D34ED-4BFD-4F77-889C-895BDE12E8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55" r="5464" b="7399"/>
          <a:stretch/>
        </p:blipFill>
        <p:spPr>
          <a:xfrm>
            <a:off x="1710541" y="647936"/>
            <a:ext cx="3941492" cy="2340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05C781-E6E9-401A-81C0-D31E85B5FE81}"/>
              </a:ext>
            </a:extLst>
          </p:cNvPr>
          <p:cNvSpPr txBox="1"/>
          <p:nvPr/>
        </p:nvSpPr>
        <p:spPr>
          <a:xfrm>
            <a:off x="72008" y="597991"/>
            <a:ext cx="169159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Острова бывают разной формы, основой являются потухшие вулканы. Но без помощи этих крохотных  коралловых полипов ничего бы не получилось</a:t>
            </a:r>
            <a:r>
              <a:rPr lang="ru-RU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6652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A0C6B-155A-4E0B-B606-56C2C1E9D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000" dirty="0"/>
              <a:t>ЭКОЛОГИЯ КОРАЛЛОВЫХ ПОЛИПОВ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A80FE3-01DE-4438-9067-58CF1160B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0" b="17771"/>
          <a:stretch/>
        </p:blipFill>
        <p:spPr>
          <a:xfrm>
            <a:off x="2339665" y="583807"/>
            <a:ext cx="3296698" cy="25484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14734D-C7D3-4981-9744-F05BCD074B4E}"/>
              </a:ext>
            </a:extLst>
          </p:cNvPr>
          <p:cNvSpPr txBox="1"/>
          <p:nvPr/>
        </p:nvSpPr>
        <p:spPr>
          <a:xfrm>
            <a:off x="152796" y="575928"/>
            <a:ext cx="24388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Большой Барьерный риф — крупнейший в мире коралловый риф, который находится в Тихом океане и состоит из 3 тысяч отдельных коралловых рифов и 900 островов в Коралловом море.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29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568DA-18A5-4782-A982-0139F5EBC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52" y="132269"/>
            <a:ext cx="5547146" cy="386260"/>
          </a:xfrm>
        </p:spPr>
        <p:txBody>
          <a:bodyPr>
            <a:normAutofit/>
          </a:bodyPr>
          <a:lstStyle/>
          <a:p>
            <a:r>
              <a:rPr lang="ru-RU" sz="2000" dirty="0"/>
              <a:t>ОХРАНА ПРИРОДНЫХ ОБЪЕКТОВ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3A8B80-A638-4CBF-BEC2-9310BFADB8E7}"/>
              </a:ext>
            </a:extLst>
          </p:cNvPr>
          <p:cNvSpPr txBox="1"/>
          <p:nvPr/>
        </p:nvSpPr>
        <p:spPr>
          <a:xfrm>
            <a:off x="111152" y="539924"/>
            <a:ext cx="18324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Он является самым большим на Земле природным объектом, образованным живыми организмами. В 1981 году риф был включен в список объектов Всемирного наследия.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62CBE0-BB09-41E6-B535-64DA0F07F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016" y="611932"/>
            <a:ext cx="3760282" cy="2495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7492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9F5C3-2A60-414E-B842-2F0762C3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СЦИФОИДНЫЕ МЕДУЗЫ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DA02CA-EAC8-4ECA-97B9-BA04D639F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949" y="691350"/>
            <a:ext cx="2077083" cy="20592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A8AA38-2B4D-46AF-AFD5-917AB5A4F764}"/>
              </a:ext>
            </a:extLst>
          </p:cNvPr>
          <p:cNvSpPr txBox="1"/>
          <p:nvPr/>
        </p:nvSpPr>
        <p:spPr>
          <a:xfrm>
            <a:off x="107417" y="669042"/>
            <a:ext cx="34675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rgbClr val="000000"/>
                </a:solidFill>
                <a:latin typeface="TimesET"/>
                <a:cs typeface="Arial" pitchFamily="34" charset="0"/>
              </a:rPr>
              <a:t>     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Тело медузы состоит из полупрозрачной студнеобразной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массы. Формой они напоминают зонтики. Ротовое отверстие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расположено в центре нижней стороны тела. Вокруг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ротового отверстия и по краям зонтика имеются многочисленные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щупальца.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F41928-F46B-44FB-9AB0-141D900C3E66}"/>
              </a:ext>
            </a:extLst>
          </p:cNvPr>
          <p:cNvSpPr/>
          <p:nvPr/>
        </p:nvSpPr>
        <p:spPr>
          <a:xfrm>
            <a:off x="2987737" y="2880184"/>
            <a:ext cx="828092" cy="1973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88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ОСОБЕННОСТИ СТРОЕНИЯ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11D3C3-2CA2-4FB2-A4E1-C64305FB9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47" t="2408" r="6128" b="4054"/>
          <a:stretch/>
        </p:blipFill>
        <p:spPr>
          <a:xfrm>
            <a:off x="1943621" y="572013"/>
            <a:ext cx="3703078" cy="2535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1B4D4E-3594-4C62-AB8D-CA8A039E4411}"/>
              </a:ext>
            </a:extLst>
          </p:cNvPr>
          <p:cNvSpPr txBox="1"/>
          <p:nvPr/>
        </p:nvSpPr>
        <p:spPr>
          <a:xfrm>
            <a:off x="112751" y="848278"/>
            <a:ext cx="183087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Стенка тела, так же как у всех кишечнополостных, двухслойная, но с очень большим содержанием промежуточного вещества.</a:t>
            </a:r>
          </a:p>
        </p:txBody>
      </p:sp>
    </p:spTree>
    <p:extLst>
      <p:ext uri="{BB962C8B-B14F-4D97-AF65-F5344CB8AC3E}">
        <p14:creationId xmlns:p14="http://schemas.microsoft.com/office/powerpoint/2010/main" val="1390586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ОСОБЕННОСТИ ПЕРЕДВИЖЕНИЯ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C059D0-2B8D-4524-9B37-8427828D9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03" r="29997" b="6663"/>
          <a:stretch/>
        </p:blipFill>
        <p:spPr>
          <a:xfrm>
            <a:off x="2249859" y="589185"/>
            <a:ext cx="3402174" cy="2505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ABC69A-076D-42ED-9A50-AC612172B703}"/>
              </a:ext>
            </a:extLst>
          </p:cNvPr>
          <p:cNvSpPr txBox="1"/>
          <p:nvPr/>
        </p:nvSpPr>
        <p:spPr>
          <a:xfrm>
            <a:off x="107417" y="705423"/>
            <a:ext cx="21255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резком сокращении мышц медузы происходит сильное выталкивание</a:t>
            </a:r>
          </a:p>
          <a:p>
            <a:pPr algn="ctr"/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воды из под зонтика, что создает реактивную силу и медуза</a:t>
            </a:r>
          </a:p>
          <a:p>
            <a:pPr algn="ctr"/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плывет выпуклой стороной тела вперед.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4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Autofit/>
          </a:bodyPr>
          <a:lstStyle/>
          <a:p>
            <a:r>
              <a:rPr lang="ru-RU" sz="1800" dirty="0"/>
              <a:t>УШАСТАЯ АУРЕЛИЯ – МОРСКАЯ «ТАРЕЛОЧКА»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BF1475-3788-4FEA-B34D-0BEBE01F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621" y="611932"/>
            <a:ext cx="3615164" cy="2413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5D9594-CF8F-4E99-AC8A-5DC07458CB31}"/>
              </a:ext>
            </a:extLst>
          </p:cNvPr>
          <p:cNvSpPr txBox="1"/>
          <p:nvPr/>
        </p:nvSpPr>
        <p:spPr>
          <a:xfrm>
            <a:off x="179425" y="647936"/>
            <a:ext cx="17641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Населяет прибрежные воды морей умеренного и тропического поясов, в том числе — Чёрное и Средиземное моря.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71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АРКТИЧЕСКАЯ ЦИАНЕЯ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08B57-F25E-496D-B1D4-5167057FDF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9" r="12568"/>
          <a:stretch/>
        </p:blipFill>
        <p:spPr>
          <a:xfrm>
            <a:off x="2231758" y="594804"/>
            <a:ext cx="3442133" cy="2495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AADE5F-1348-4D07-BB52-6427D6A8B167}"/>
              </a:ext>
            </a:extLst>
          </p:cNvPr>
          <p:cNvSpPr txBox="1"/>
          <p:nvPr/>
        </p:nvSpPr>
        <p:spPr>
          <a:xfrm>
            <a:off x="107417" y="503920"/>
            <a:ext cx="20882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Это самая большая медуза из всех, обитающих в водах Мирового океана. Рекордный экземпляр этого вида имел диаметр купола 2,3 метра. Но самое впечатляющее — это то, что длина ее «хвоста» превышала 36 метров! 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73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АРКТИЧЕСКАЯ ЦИАНЕЯ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AADE5F-1348-4D07-BB52-6427D6A8B167}"/>
              </a:ext>
            </a:extLst>
          </p:cNvPr>
          <p:cNvSpPr txBox="1"/>
          <p:nvPr/>
        </p:nvSpPr>
        <p:spPr>
          <a:xfrm>
            <a:off x="143421" y="659159"/>
            <a:ext cx="20162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Но ученые отмечают, что диаметром около 2-х метров обладают крайне редкие экземпляры. Обычные размеры представителей этого вида — около 60-70 сантиметров.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290CCF-B715-4E95-B34B-2CAD46538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657" y="622086"/>
            <a:ext cx="3348372" cy="481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56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ОСОБЕННОСТИ РАЗМНОЖЕНИЯ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D55DEF-6073-488A-953C-068A87D52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95" t="22224" r="13543" b="13884"/>
          <a:stretch/>
        </p:blipFill>
        <p:spPr>
          <a:xfrm>
            <a:off x="956123" y="597324"/>
            <a:ext cx="3852428" cy="249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89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dirty="0"/>
              <a:t>Особенности размножения</a:t>
            </a:r>
          </a:p>
        </p:txBody>
      </p:sp>
      <p:pic>
        <p:nvPicPr>
          <p:cNvPr id="4" name="Размножение сцифоидных медуз [7h6-6caqMTM]">
            <a:hlinkClick r:id="" action="ppaction://media"/>
            <a:extLst>
              <a:ext uri="{FF2B5EF4-FFF2-40B4-BE49-F238E27FC236}">
                <a16:creationId xmlns:a16="http://schemas.microsoft.com/office/drawing/2014/main" id="{B9F5DF05-32BD-4169-9D7A-CB08CA5FA4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5759450" cy="324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43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КАК ЖАЛЯТ МЕДУЗЫ?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926B7E-6EC4-44EE-BF90-07DCB110E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93" y="586948"/>
            <a:ext cx="4068452" cy="254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46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237B6-EBA1-4801-865C-4E4878ED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жалят медузы?</a:t>
            </a:r>
          </a:p>
        </p:txBody>
      </p:sp>
      <p:pic>
        <p:nvPicPr>
          <p:cNvPr id="3" name="Как медуза может вас ужалить - Neosha S Kashef (SOLR озвучка) [JZO89Sq9qGw]">
            <a:hlinkClick r:id="" action="ppaction://media"/>
            <a:extLst>
              <a:ext uri="{FF2B5EF4-FFF2-40B4-BE49-F238E27FC236}">
                <a16:creationId xmlns:a16="http://schemas.microsoft.com/office/drawing/2014/main" id="{7CEFD7F8-6ECE-4D82-BFC6-AC6B79C78C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5759450" cy="324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44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1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0EA9E-84C1-49F1-A61E-D19F98CF9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17" y="132269"/>
            <a:ext cx="5544615" cy="386260"/>
          </a:xfrm>
        </p:spPr>
        <p:txBody>
          <a:bodyPr>
            <a:normAutofit/>
          </a:bodyPr>
          <a:lstStyle/>
          <a:p>
            <a:r>
              <a:rPr lang="ru-RU" sz="2400" dirty="0"/>
              <a:t>ЗНАЧЕНИЕ КИШЕЧНОПОЛОСТНЫХ</a:t>
            </a:r>
          </a:p>
        </p:txBody>
      </p:sp>
      <p:pic>
        <p:nvPicPr>
          <p:cNvPr id="3" name="МЕДУЗЫ - ИНТЕРЕСНЫЕ ФАКТЫ. Знаете ли вы, что у медузы 24 глаза [gNcM5hdX4YY]">
            <a:hlinkClick r:id="" action="ppaction://media"/>
            <a:extLst>
              <a:ext uri="{FF2B5EF4-FFF2-40B4-BE49-F238E27FC236}">
                <a16:creationId xmlns:a16="http://schemas.microsoft.com/office/drawing/2014/main" id="{12E7B225-9AD3-493D-B965-E382A03D8F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3461" y="575610"/>
            <a:ext cx="4608512" cy="259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1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4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340C4-EF0F-4789-86EE-5767E039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000" dirty="0"/>
              <a:t>ПРОИСХОЖДЕНИЕ КИШЕЧНОПОЛОСТНЫХ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86E279-E63C-4274-B26C-14969A97F894}"/>
              </a:ext>
            </a:extLst>
          </p:cNvPr>
          <p:cNvSpPr txBox="1"/>
          <p:nvPr/>
        </p:nvSpPr>
        <p:spPr>
          <a:xfrm>
            <a:off x="143421" y="577376"/>
            <a:ext cx="5508611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7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Слабая специализация клеток и способность к регенерации указывает на древность кишечно-</a:t>
            </a:r>
          </a:p>
          <a:p>
            <a:pPr algn="just"/>
            <a:r>
              <a:rPr lang="ru-RU" sz="17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полостных. По мнению ученых, из древних колониальных жгутиковых вначале появились гидрообразные, а из них коралловые полипы </a:t>
            </a:r>
          </a:p>
          <a:p>
            <a:pPr algn="just"/>
            <a:r>
              <a:rPr lang="ru-RU" sz="17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медузы. Наличие клеток, способных к захвату и перевариванию пищи на теле кишечнополостных, является доказательством их родственного </a:t>
            </a:r>
            <a:r>
              <a:rPr lang="ru-RU" sz="17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7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тноше</a:t>
            </a:r>
            <a:r>
              <a:rPr lang="ru-RU" sz="17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just"/>
            <a:r>
              <a:rPr lang="ru-RU" sz="17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ния</a:t>
            </a:r>
            <a:r>
              <a:rPr lang="ru-RU" sz="17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одноклеточными жгутиковыми животными.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5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80247-50FF-4A0B-B289-84BEAC3B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32269"/>
            <a:ext cx="5616623" cy="386260"/>
          </a:xfrm>
        </p:spPr>
        <p:txBody>
          <a:bodyPr>
            <a:normAutofit/>
          </a:bodyPr>
          <a:lstStyle/>
          <a:p>
            <a:r>
              <a:rPr lang="ru-RU" sz="2400" dirty="0"/>
              <a:t>ОБОБЩЕНИЕ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93F628-3918-4DEB-B858-F84D7964C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887" y="563543"/>
            <a:ext cx="2244502" cy="12657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6A1E9A-411A-4594-80DF-13B6992DB8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40"/>
          <a:stretch/>
        </p:blipFill>
        <p:spPr>
          <a:xfrm>
            <a:off x="143421" y="575928"/>
            <a:ext cx="2188284" cy="19082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F6545D-395E-494A-AE2C-32254FB0A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05" y="1836856"/>
            <a:ext cx="1718453" cy="129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66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313" y="19910"/>
            <a:ext cx="4753656" cy="447527"/>
          </a:xfrm>
          <a:prstGeom prst="rect">
            <a:avLst/>
          </a:prstGeom>
        </p:spPr>
        <p:txBody>
          <a:bodyPr vert="horz" wrap="square" lIns="0" tIns="16479" rIns="0" bIns="0" rtlCol="0" anchor="ctr">
            <a:spAutoFit/>
          </a:bodyPr>
          <a:lstStyle/>
          <a:p>
            <a:pPr marL="12676">
              <a:spcBef>
                <a:spcPts val="130"/>
              </a:spcBef>
            </a:pPr>
            <a:r>
              <a:rPr lang="ru-RU" sz="2015" dirty="0"/>
              <a:t>  </a:t>
            </a:r>
            <a:r>
              <a:rPr lang="ru-RU" sz="2800" dirty="0"/>
              <a:t>ЗАДАНИЕ</a:t>
            </a:r>
            <a:endParaRPr sz="2800" dirty="0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id="{F7EBA848-D2E5-42B8-B14C-CB78773D3FF1}"/>
              </a:ext>
            </a:extLst>
          </p:cNvPr>
          <p:cNvSpPr/>
          <p:nvPr/>
        </p:nvSpPr>
        <p:spPr>
          <a:xfrm>
            <a:off x="3729403" y="828344"/>
            <a:ext cx="1525713" cy="811569"/>
          </a:xfrm>
          <a:prstGeom prst="chevron">
            <a:avLst>
              <a:gd name="adj" fmla="val 17785"/>
            </a:avLst>
          </a:prstGeom>
          <a:solidFill>
            <a:srgbClr val="FF0000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219" tIns="30223" rIns="222771" bIns="30223" numCol="1" spcCol="2016" anchor="ctr" anchorCtr="0">
            <a:noAutofit/>
          </a:bodyPr>
          <a:lstStyle/>
          <a:p>
            <a:pPr algn="ctr" defTabSz="100746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17">
            <a:extLst>
              <a:ext uri="{FF2B5EF4-FFF2-40B4-BE49-F238E27FC236}">
                <a16:creationId xmlns:a16="http://schemas.microsoft.com/office/drawing/2014/main" id="{6E74CAED-4615-4AB9-8B67-C05FB359947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5581" y="988135"/>
            <a:ext cx="463810" cy="463752"/>
          </a:xfrm>
          <a:prstGeom prst="rect">
            <a:avLst/>
          </a:prstGeom>
        </p:spPr>
      </p:pic>
      <p:sp>
        <p:nvSpPr>
          <p:cNvPr id="8" name="Chevron 18">
            <a:extLst>
              <a:ext uri="{FF2B5EF4-FFF2-40B4-BE49-F238E27FC236}">
                <a16:creationId xmlns:a16="http://schemas.microsoft.com/office/drawing/2014/main" id="{91FEE48D-34B7-449A-8E52-48BCC4AF59B2}"/>
              </a:ext>
            </a:extLst>
          </p:cNvPr>
          <p:cNvSpPr/>
          <p:nvPr/>
        </p:nvSpPr>
        <p:spPr>
          <a:xfrm>
            <a:off x="2654379" y="828344"/>
            <a:ext cx="1415796" cy="811569"/>
          </a:xfrm>
          <a:prstGeom prst="chevron">
            <a:avLst>
              <a:gd name="adj" fmla="val 17785"/>
            </a:avLst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219" tIns="30223" rIns="222771" bIns="30223" numCol="1" spcCol="2016" anchor="ctr" anchorCtr="0">
            <a:noAutofit/>
          </a:bodyPr>
          <a:lstStyle/>
          <a:p>
            <a:pPr algn="ctr" defTabSz="100746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id="{7C0BE93F-84E0-441D-995D-A49B5B2A5DF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0900" y="1000244"/>
            <a:ext cx="555723" cy="421886"/>
          </a:xfrm>
          <a:prstGeom prst="rect">
            <a:avLst/>
          </a:prstGeom>
        </p:spPr>
      </p:pic>
      <p:sp>
        <p:nvSpPr>
          <p:cNvPr id="11" name="Chevron 21">
            <a:extLst>
              <a:ext uri="{FF2B5EF4-FFF2-40B4-BE49-F238E27FC236}">
                <a16:creationId xmlns:a16="http://schemas.microsoft.com/office/drawing/2014/main" id="{43462388-AD3B-4DC0-87D1-58BBFAB7ABAE}"/>
              </a:ext>
            </a:extLst>
          </p:cNvPr>
          <p:cNvSpPr/>
          <p:nvPr/>
        </p:nvSpPr>
        <p:spPr>
          <a:xfrm>
            <a:off x="1579356" y="828344"/>
            <a:ext cx="1415796" cy="811569"/>
          </a:xfrm>
          <a:prstGeom prst="chevron">
            <a:avLst>
              <a:gd name="adj" fmla="val 17785"/>
            </a:avLst>
          </a:prstGeom>
          <a:solidFill>
            <a:schemeClr val="accent3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219" tIns="30223" rIns="222771" bIns="30223" numCol="1" spcCol="2016" anchor="ctr" anchorCtr="0">
            <a:noAutofit/>
          </a:bodyPr>
          <a:lstStyle/>
          <a:p>
            <a:pPr algn="ctr" defTabSz="100746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F05FC-40D6-49C7-8459-55715E908190}"/>
              </a:ext>
            </a:extLst>
          </p:cNvPr>
          <p:cNvSpPr txBox="1"/>
          <p:nvPr/>
        </p:nvSpPr>
        <p:spPr>
          <a:xfrm>
            <a:off x="2375669" y="1728056"/>
            <a:ext cx="1415798" cy="78978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Выполнить</a:t>
            </a:r>
          </a:p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задания на стр. 30</a:t>
            </a:r>
          </a:p>
        </p:txBody>
      </p:sp>
      <p:pic>
        <p:nvPicPr>
          <p:cNvPr id="13" name="Picture 23">
            <a:extLst>
              <a:ext uri="{FF2B5EF4-FFF2-40B4-BE49-F238E27FC236}">
                <a16:creationId xmlns:a16="http://schemas.microsoft.com/office/drawing/2014/main" id="{A3CEFE8D-6013-4962-ADCB-10FA100D53F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1775" y="936486"/>
            <a:ext cx="424869" cy="539188"/>
          </a:xfrm>
          <a:prstGeom prst="rect">
            <a:avLst/>
          </a:prstGeom>
        </p:spPr>
      </p:pic>
      <p:sp>
        <p:nvSpPr>
          <p:cNvPr id="14" name="Chevron 25">
            <a:extLst>
              <a:ext uri="{FF2B5EF4-FFF2-40B4-BE49-F238E27FC236}">
                <a16:creationId xmlns:a16="http://schemas.microsoft.com/office/drawing/2014/main" id="{83429AA4-D611-4991-B34E-193F6BD7B5E4}"/>
              </a:ext>
            </a:extLst>
          </p:cNvPr>
          <p:cNvSpPr/>
          <p:nvPr/>
        </p:nvSpPr>
        <p:spPr>
          <a:xfrm>
            <a:off x="504333" y="828344"/>
            <a:ext cx="1415796" cy="811569"/>
          </a:xfrm>
          <a:prstGeom prst="chevron">
            <a:avLst>
              <a:gd name="adj" fmla="val 17785"/>
            </a:avLst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219" tIns="30223" rIns="222771" bIns="30223" numCol="1" spcCol="2016" anchor="ctr" anchorCtr="0">
            <a:noAutofit/>
          </a:bodyPr>
          <a:lstStyle/>
          <a:p>
            <a:pPr algn="ctr" defTabSz="100746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6F4F7A-E37D-4778-B9F6-2C1B186FB126}"/>
              </a:ext>
            </a:extLst>
          </p:cNvPr>
          <p:cNvSpPr txBox="1"/>
          <p:nvPr/>
        </p:nvSpPr>
        <p:spPr>
          <a:xfrm>
            <a:off x="71413" y="1728056"/>
            <a:ext cx="1269004" cy="78978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Прочитать </a:t>
            </a:r>
          </a:p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§ 7  </a:t>
            </a:r>
          </a:p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(стр.29-30) </a:t>
            </a: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A5BC2A21-0471-46F9-B5B1-88716C63DF9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2213" y="1068204"/>
            <a:ext cx="608107" cy="2709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EDBDDA-8602-46FE-ABD6-93DE5EE8BA4B}"/>
              </a:ext>
            </a:extLst>
          </p:cNvPr>
          <p:cNvSpPr txBox="1"/>
          <p:nvPr/>
        </p:nvSpPr>
        <p:spPr>
          <a:xfrm>
            <a:off x="3563801" y="1728056"/>
            <a:ext cx="2102055" cy="1487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Составить кластер на понятие «Значение кишечнополостных в природе и жизни человека»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240D08-B58E-4966-BB7E-93306BA8EE9A}"/>
              </a:ext>
            </a:extLst>
          </p:cNvPr>
          <p:cNvSpPr txBox="1"/>
          <p:nvPr/>
        </p:nvSpPr>
        <p:spPr>
          <a:xfrm>
            <a:off x="1115529" y="1728056"/>
            <a:ext cx="1464522" cy="102228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Ответить</a:t>
            </a:r>
          </a:p>
          <a:p>
            <a:pPr algn="ctr" defTabSz="575756"/>
            <a:r>
              <a:rPr lang="ru-RU" sz="1511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на вопросы письменно (стр. 29)</a:t>
            </a:r>
          </a:p>
        </p:txBody>
      </p:sp>
    </p:spTree>
    <p:extLst>
      <p:ext uri="{BB962C8B-B14F-4D97-AF65-F5344CB8AC3E}">
        <p14:creationId xmlns:p14="http://schemas.microsoft.com/office/powerpoint/2010/main" val="222151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2" grpId="0"/>
      <p:bldP spid="14" grpId="0" animBg="1"/>
      <p:bldP spid="15" grpId="0"/>
      <p:bldP spid="3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4e7ad166d7934b83f58aa829ff80bf99e5fa72"/>
</p:tagLst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153410</TotalTime>
  <Words>920</Words>
  <Application>Microsoft Office PowerPoint</Application>
  <PresentationFormat>Произвольный</PresentationFormat>
  <Paragraphs>123</Paragraphs>
  <Slides>33</Slides>
  <Notes>4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Arial</vt:lpstr>
      <vt:lpstr>Arial Black</vt:lpstr>
      <vt:lpstr>Calibri</vt:lpstr>
      <vt:lpstr>KievitPro</vt:lpstr>
      <vt:lpstr>Open Sans</vt:lpstr>
      <vt:lpstr>Open Sans Light</vt:lpstr>
      <vt:lpstr>TimesET</vt:lpstr>
      <vt:lpstr>1_Office Theme</vt:lpstr>
      <vt:lpstr>2_Office Theme</vt:lpstr>
      <vt:lpstr>4_Office Theme</vt:lpstr>
      <vt:lpstr>Тема Office</vt:lpstr>
      <vt:lpstr>Презентация PowerPoint</vt:lpstr>
      <vt:lpstr>ПРЕСНОВОДНАЯ ГИДРА</vt:lpstr>
      <vt:lpstr>ПРОВЕРИМ ДОМАШНЮЮ РАБОТУ</vt:lpstr>
      <vt:lpstr>ПРОВЕРИМ ДОМАШНЮЮ РАБОТУ</vt:lpstr>
      <vt:lpstr>ПРОВЕРИМ ДОМАШНЮЮ РАБОТУ</vt:lpstr>
      <vt:lpstr>ПРОВЕРИМ ДОМАШНЮЮ РАБОТУ</vt:lpstr>
      <vt:lpstr>СЕГОДНЯ НА УРОКЕ </vt:lpstr>
      <vt:lpstr>ТИП КИШЕЧНОПОЛОСТНЫЕ</vt:lpstr>
      <vt:lpstr>АКТИНИИ  </vt:lpstr>
      <vt:lpstr>ВНЕШНЕЕ СТРОЕНИЕ </vt:lpstr>
      <vt:lpstr>СРЕДА ОБИТАНИЯ – ДНО МОРЕЙ </vt:lpstr>
      <vt:lpstr>ОСОБЕННОСТИ ПЕРЕДВИЖЕНИЯ</vt:lpstr>
      <vt:lpstr>КОЛОНИАЛЬНЫЕ КОРАЛЛОВЫЕ ПОЛИПЫ</vt:lpstr>
      <vt:lpstr>ПИТАНИЕ </vt:lpstr>
      <vt:lpstr>ОСОБЕННОСТИ</vt:lpstr>
      <vt:lpstr>ОБРАЗОВАНИЕ КОРАЛЛОВЫХ ОСТРОВОВ</vt:lpstr>
      <vt:lpstr>АТОЛЛ- ЭТО КОРАЛЛОВЫЙ ОСТРОВ</vt:lpstr>
      <vt:lpstr>ЭКОЛОГИЯ КОРАЛЛОВЫХ ПОЛИПОВ</vt:lpstr>
      <vt:lpstr>ОХРАНА ПРИРОДНЫХ ОБЪЕКТОВ </vt:lpstr>
      <vt:lpstr>СЦИФОИДНЫЕ МЕДУЗЫ</vt:lpstr>
      <vt:lpstr>ОСОБЕННОСТИ СТРОЕНИЯ</vt:lpstr>
      <vt:lpstr>ОСОБЕННОСТИ ПЕРЕДВИЖЕНИЯ</vt:lpstr>
      <vt:lpstr>УШАСТАЯ АУРЕЛИЯ – МОРСКАЯ «ТАРЕЛОЧКА»</vt:lpstr>
      <vt:lpstr>АРКТИЧЕСКАЯ ЦИАНЕЯ</vt:lpstr>
      <vt:lpstr>АРКТИЧЕСКАЯ ЦИАНЕЯ</vt:lpstr>
      <vt:lpstr>ОСОБЕННОСТИ РАЗМНОЖЕНИЯ</vt:lpstr>
      <vt:lpstr>Особенности размножения</vt:lpstr>
      <vt:lpstr>КАК ЖАЛЯТ МЕДУЗЫ? </vt:lpstr>
      <vt:lpstr>Как жалят медузы?</vt:lpstr>
      <vt:lpstr>ЗНАЧЕНИЕ КИШЕЧНОПОЛОСТНЫХ</vt:lpstr>
      <vt:lpstr>ПРОИСХОЖДЕНИЕ КИШЕЧНОПОЛОСТНЫХ</vt:lpstr>
      <vt:lpstr>ОБОБЩЕНИЕ </vt:lpstr>
      <vt:lpstr> 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Acer</cp:lastModifiedBy>
  <cp:revision>1703</cp:revision>
  <dcterms:created xsi:type="dcterms:W3CDTF">2014-10-08T23:03:32Z</dcterms:created>
  <dcterms:modified xsi:type="dcterms:W3CDTF">2020-09-29T01:21:23Z</dcterms:modified>
</cp:coreProperties>
</file>