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438" r:id="rId3"/>
    <p:sldMasterId id="2147484513" r:id="rId4"/>
  </p:sldMasterIdLst>
  <p:notesMasterIdLst>
    <p:notesMasterId r:id="rId35"/>
  </p:notesMasterIdLst>
  <p:sldIdLst>
    <p:sldId id="1414" r:id="rId5"/>
    <p:sldId id="1557" r:id="rId6"/>
    <p:sldId id="1584" r:id="rId7"/>
    <p:sldId id="1582" r:id="rId8"/>
    <p:sldId id="1583" r:id="rId9"/>
    <p:sldId id="1581" r:id="rId10"/>
    <p:sldId id="1468" r:id="rId11"/>
    <p:sldId id="1585" r:id="rId12"/>
    <p:sldId id="1586" r:id="rId13"/>
    <p:sldId id="1593" r:id="rId14"/>
    <p:sldId id="1587" r:id="rId15"/>
    <p:sldId id="1588" r:id="rId16"/>
    <p:sldId id="1589" r:id="rId17"/>
    <p:sldId id="1594" r:id="rId18"/>
    <p:sldId id="1592" r:id="rId19"/>
    <p:sldId id="1595" r:id="rId20"/>
    <p:sldId id="1597" r:id="rId21"/>
    <p:sldId id="1591" r:id="rId22"/>
    <p:sldId id="1596" r:id="rId23"/>
    <p:sldId id="1598" r:id="rId24"/>
    <p:sldId id="1605" r:id="rId25"/>
    <p:sldId id="1604" r:id="rId26"/>
    <p:sldId id="1599" r:id="rId27"/>
    <p:sldId id="1607" r:id="rId28"/>
    <p:sldId id="1608" r:id="rId29"/>
    <p:sldId id="1602" r:id="rId30"/>
    <p:sldId id="1600" r:id="rId31"/>
    <p:sldId id="1601" r:id="rId32"/>
    <p:sldId id="1609" r:id="rId33"/>
    <p:sldId id="354" r:id="rId34"/>
  </p:sldIdLst>
  <p:sldSz cx="5759450" cy="3240088"/>
  <p:notesSz cx="6858000" cy="9144000"/>
  <p:custDataLst>
    <p:tags r:id="rId36"/>
  </p:custDataLst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557"/>
            <p14:sldId id="1584"/>
            <p14:sldId id="1582"/>
            <p14:sldId id="1583"/>
            <p14:sldId id="1581"/>
            <p14:sldId id="1468"/>
            <p14:sldId id="1585"/>
            <p14:sldId id="1586"/>
            <p14:sldId id="1593"/>
            <p14:sldId id="1587"/>
            <p14:sldId id="1588"/>
            <p14:sldId id="1589"/>
            <p14:sldId id="1594"/>
            <p14:sldId id="1592"/>
            <p14:sldId id="1595"/>
            <p14:sldId id="1597"/>
            <p14:sldId id="1591"/>
            <p14:sldId id="1596"/>
            <p14:sldId id="1598"/>
            <p14:sldId id="1605"/>
            <p14:sldId id="1604"/>
            <p14:sldId id="1599"/>
            <p14:sldId id="1607"/>
            <p14:sldId id="1608"/>
            <p14:sldId id="1602"/>
            <p14:sldId id="1600"/>
            <p14:sldId id="1601"/>
            <p14:sldId id="1609"/>
            <p14:sldId id="354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  <p:cmAuthor id="2" name="Acer" initials="A" lastIdx="3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000000"/>
    <a:srgbClr val="FFFFFF"/>
    <a:srgbClr val="DDDDDD"/>
    <a:srgbClr val="B2B2B2"/>
    <a:srgbClr val="808080"/>
    <a:srgbClr val="5F5F5F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88029" autoAdjust="0"/>
  </p:normalViewPr>
  <p:slideViewPr>
    <p:cSldViewPr snapToObjects="1">
      <p:cViewPr varScale="1">
        <p:scale>
          <a:sx n="131" d="100"/>
          <a:sy n="131" d="100"/>
        </p:scale>
        <p:origin x="1038" y="120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Гипотеза о бессмертии гидр была выдвинута чуть менее 150 лет назад, в конце 18 века. Ученые предполагали, что существу с подобной регенерацией должны быть совершенно не знакомы такие понятия как «старение» и «смерть». Во второй половине 20 века были установлены механизмы обновления клеток. Оказалось, что у взрослого организма в средней части тела регулярно происходит процесс деления всех 3-х типов клеток и их дальнейшая миграция к остальным частям тела. На щупальцах и подошве старые клетки отмирают и </a:t>
            </a:r>
            <a:r>
              <a:rPr kumimoji="0" lang="ru-RU" sz="1134" b="0" i="0" u="none" strike="noStrike" kern="1200" cap="none" spc="0" normalizeH="0" baseline="0" noProof="0" dirty="0" err="1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слущиваются</a:t>
            </a: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, а на их место мигрируют новые. Таким образом, все без исключения клетки в теле гидры обновляются.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Экспериментально гипотезу удалось подтвердить только в 1997 году. Даниэль Мартинес в результате 4-х летнего опыта доказал отсутствие смертности среди гидр в результате старения.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097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0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17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24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67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94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85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04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0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12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45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882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157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566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346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617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6648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60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076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82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0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5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858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818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392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11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500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628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86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52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86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470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988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9179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0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7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39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5554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15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0643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950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328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410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941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6300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127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99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85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251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87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1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850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518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5436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839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077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6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824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829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029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754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374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64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7582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281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69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37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63" Type="http://schemas.openxmlformats.org/officeDocument/2006/relationships/slideLayout" Target="../slideLayouts/slideLayout179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123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6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1.xml"/><Relationship Id="rId61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64" Type="http://schemas.openxmlformats.org/officeDocument/2006/relationships/slideLayout" Target="../slideLayouts/slideLayout180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slideLayout" Target="../slideLayouts/slideLayout175.xml"/><Relationship Id="rId67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62" Type="http://schemas.openxmlformats.org/officeDocument/2006/relationships/slideLayout" Target="../slideLayouts/slideLayout178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60" Type="http://schemas.openxmlformats.org/officeDocument/2006/relationships/slideLayout" Target="../slideLayouts/slideLayout176.xml"/><Relationship Id="rId6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55.xml"/><Relationship Id="rId34" Type="http://schemas.openxmlformats.org/officeDocument/2006/relationships/slideLayout" Target="../slideLayouts/slideLayout150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2148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  <p:sldLayoutId id="2147484458" r:id="rId20"/>
    <p:sldLayoutId id="2147484459" r:id="rId21"/>
    <p:sldLayoutId id="2147484460" r:id="rId22"/>
    <p:sldLayoutId id="2147484461" r:id="rId23"/>
    <p:sldLayoutId id="2147484462" r:id="rId24"/>
    <p:sldLayoutId id="2147484463" r:id="rId25"/>
    <p:sldLayoutId id="2147484464" r:id="rId26"/>
    <p:sldLayoutId id="2147484465" r:id="rId27"/>
    <p:sldLayoutId id="2147484466" r:id="rId28"/>
    <p:sldLayoutId id="2147484467" r:id="rId29"/>
    <p:sldLayoutId id="2147484468" r:id="rId30"/>
    <p:sldLayoutId id="2147484469" r:id="rId31"/>
    <p:sldLayoutId id="2147484470" r:id="rId32"/>
    <p:sldLayoutId id="2147484471" r:id="rId33"/>
    <p:sldLayoutId id="2147484472" r:id="rId34"/>
    <p:sldLayoutId id="2147484473" r:id="rId35"/>
    <p:sldLayoutId id="2147484474" r:id="rId36"/>
    <p:sldLayoutId id="2147484475" r:id="rId37"/>
    <p:sldLayoutId id="2147484476" r:id="rId38"/>
    <p:sldLayoutId id="2147484477" r:id="rId39"/>
    <p:sldLayoutId id="2147484478" r:id="rId40"/>
    <p:sldLayoutId id="2147484479" r:id="rId41"/>
    <p:sldLayoutId id="2147484480" r:id="rId42"/>
    <p:sldLayoutId id="2147484481" r:id="rId43"/>
    <p:sldLayoutId id="2147484482" r:id="rId44"/>
    <p:sldLayoutId id="2147484483" r:id="rId45"/>
    <p:sldLayoutId id="2147484484" r:id="rId46"/>
    <p:sldLayoutId id="2147484485" r:id="rId47"/>
    <p:sldLayoutId id="2147484486" r:id="rId48"/>
    <p:sldLayoutId id="2147484487" r:id="rId49"/>
    <p:sldLayoutId id="2147484488" r:id="rId50"/>
    <p:sldLayoutId id="2147484489" r:id="rId51"/>
    <p:sldLayoutId id="2147484490" r:id="rId52"/>
    <p:sldLayoutId id="2147484491" r:id="rId53"/>
    <p:sldLayoutId id="2147484492" r:id="rId54"/>
    <p:sldLayoutId id="2147484493" r:id="rId55"/>
    <p:sldLayoutId id="2147484494" r:id="rId56"/>
    <p:sldLayoutId id="2147484495" r:id="rId57"/>
    <p:sldLayoutId id="2147484496" r:id="rId58"/>
    <p:sldLayoutId id="2147484497" r:id="rId59"/>
    <p:sldLayoutId id="2147484498" r:id="rId60"/>
    <p:sldLayoutId id="2147484499" r:id="rId61"/>
    <p:sldLayoutId id="2147484500" r:id="rId62"/>
    <p:sldLayoutId id="2147484501" r:id="rId63"/>
    <p:sldLayoutId id="2147484502" r:id="rId64"/>
    <p:sldLayoutId id="2147484503" r:id="rId65"/>
    <p:sldLayoutId id="2147484504" r:id="rId66"/>
    <p:sldLayoutId id="2147484505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8487" y="1368061"/>
            <a:ext cx="343665" cy="13822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937" y="541152"/>
            <a:ext cx="511213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F2D34-E7EF-40AD-8E6B-3A38D4D90753}"/>
              </a:ext>
            </a:extLst>
          </p:cNvPr>
          <p:cNvSpPr txBox="1"/>
          <p:nvPr/>
        </p:nvSpPr>
        <p:spPr>
          <a:xfrm>
            <a:off x="539465" y="1396469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Многоклеточные животные. Тип кишечнополостные.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Класс гидроидные полипы.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Autofit/>
          </a:bodyPr>
          <a:lstStyle/>
          <a:p>
            <a:r>
              <a:rPr lang="ru-RU" sz="2300" dirty="0"/>
              <a:t>Среда обитания пресноводной гидры</a:t>
            </a:r>
            <a:r>
              <a:rPr lang="ru-RU" sz="2400" dirty="0"/>
              <a:t>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342F13-A523-478A-A3C4-C0CADC7B9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421" y="570783"/>
            <a:ext cx="2204517" cy="1328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A02755-D39E-489C-8176-95E3E29FB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7"/>
          <a:stretch/>
        </p:blipFill>
        <p:spPr>
          <a:xfrm>
            <a:off x="3405421" y="1909875"/>
            <a:ext cx="2204517" cy="1197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FE6F8-28D2-4F6F-9344-D7E16E0AA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12" y="570783"/>
            <a:ext cx="3209179" cy="2532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280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dirty="0"/>
              <a:t>Особенности питания.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5712A-0CDA-43B5-9DB8-64E40560E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6" t="14976" r="11490" b="6816"/>
          <a:stretch/>
        </p:blipFill>
        <p:spPr>
          <a:xfrm>
            <a:off x="1881134" y="575928"/>
            <a:ext cx="3770899" cy="2531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D65058-7A00-4516-8FBC-D3C569307CD8}"/>
              </a:ext>
            </a:extLst>
          </p:cNvPr>
          <p:cNvSpPr txBox="1"/>
          <p:nvPr/>
        </p:nvSpPr>
        <p:spPr>
          <a:xfrm>
            <a:off x="143421" y="683940"/>
            <a:ext cx="1656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Пресно-водная гидра - хищник.</a:t>
            </a:r>
          </a:p>
        </p:txBody>
      </p:sp>
    </p:spTree>
    <p:extLst>
      <p:ext uri="{BB962C8B-B14F-4D97-AF65-F5344CB8AC3E}">
        <p14:creationId xmlns:p14="http://schemas.microsoft.com/office/powerpoint/2010/main" val="73813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dirty="0"/>
              <a:t>Видеообзор </a:t>
            </a:r>
          </a:p>
        </p:txBody>
      </p:sp>
    </p:spTree>
    <p:extLst>
      <p:ext uri="{BB962C8B-B14F-4D97-AF65-F5344CB8AC3E}">
        <p14:creationId xmlns:p14="http://schemas.microsoft.com/office/powerpoint/2010/main" val="227974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Внешнее строение гидры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59215C-DFF8-4C3C-A55E-E44073B0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" t="13330" r="3308" b="14937"/>
          <a:stretch/>
        </p:blipFill>
        <p:spPr>
          <a:xfrm>
            <a:off x="615473" y="591180"/>
            <a:ext cx="4388488" cy="25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9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Внешнее строение гидры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CF45CE-03C5-42DC-85A6-72CE43E9D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" t="16003" r="829" b="12219"/>
          <a:stretch/>
        </p:blipFill>
        <p:spPr>
          <a:xfrm>
            <a:off x="646412" y="564675"/>
            <a:ext cx="4606411" cy="254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Передвижение гидры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0173CC-0C57-454A-9EBD-4FEF649B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59391" y="1692052"/>
            <a:ext cx="3656538" cy="14449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565CE6-C740-48CD-8046-00355E603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" t="6917" r="1337" b="9702"/>
          <a:stretch/>
        </p:blipFill>
        <p:spPr>
          <a:xfrm>
            <a:off x="1043521" y="584088"/>
            <a:ext cx="3656538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89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Внутреннее строение гидры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1FA1EA-84B5-4007-936D-4874160BB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" t="3767" r="1437" b="8629"/>
          <a:stretch/>
        </p:blipFill>
        <p:spPr>
          <a:xfrm>
            <a:off x="610243" y="600322"/>
            <a:ext cx="4573738" cy="2531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934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535AC-9770-453F-A112-6314603BB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80619" cy="386260"/>
          </a:xfrm>
        </p:spPr>
        <p:txBody>
          <a:bodyPr>
            <a:normAutofit/>
          </a:bodyPr>
          <a:lstStyle/>
          <a:p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Клеточное строение гидры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5F370D-3E06-42D8-8A75-2AF552822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" r="883" b="4082"/>
          <a:stretch/>
        </p:blipFill>
        <p:spPr>
          <a:xfrm>
            <a:off x="683481" y="609408"/>
            <a:ext cx="4068453" cy="249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7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Эктодерма- наружный слой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396FDF-677C-4507-9DDC-A39F25ED6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2" t="17775" r="3389"/>
          <a:stretch/>
        </p:blipFill>
        <p:spPr>
          <a:xfrm>
            <a:off x="1961433" y="611932"/>
            <a:ext cx="3690600" cy="2460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0BEE4-DAD1-4B1E-B19E-3A6513F171D8}"/>
              </a:ext>
            </a:extLst>
          </p:cNvPr>
          <p:cNvSpPr txBox="1"/>
          <p:nvPr/>
        </p:nvSpPr>
        <p:spPr>
          <a:xfrm>
            <a:off x="71413" y="611932"/>
            <a:ext cx="198022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Рис. 12. Продольный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разрез гидры: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стрекательные клетки;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нервная клетка;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сперматозоид;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– яйцеклетка;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–пищеварительная клетка;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кожно-мышечная клетка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5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CE3D9-F693-45FC-8D6E-93D7056B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80619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Энтодерма- внутренний слой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8C78BB-15D6-4643-8B60-284620C43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4365" b="12628"/>
          <a:stretch/>
        </p:blipFill>
        <p:spPr>
          <a:xfrm>
            <a:off x="107417" y="510923"/>
            <a:ext cx="5544615" cy="1901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24058-E319-4683-ADEF-E73FBADE52F2}"/>
              </a:ext>
            </a:extLst>
          </p:cNvPr>
          <p:cNvSpPr txBox="1"/>
          <p:nvPr/>
        </p:nvSpPr>
        <p:spPr>
          <a:xfrm>
            <a:off x="107417" y="2393548"/>
            <a:ext cx="55806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Слой эндодермы состоит из железистых и крупных клеток,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собных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образовывать ложноножки. Эти клетки выделяют пище-</a:t>
            </a:r>
          </a:p>
          <a:p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варительный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сок и выполняют функции пищеварения.     </a:t>
            </a:r>
          </a:p>
        </p:txBody>
      </p:sp>
    </p:spTree>
    <p:extLst>
      <p:ext uri="{BB962C8B-B14F-4D97-AF65-F5344CB8AC3E}">
        <p14:creationId xmlns:p14="http://schemas.microsoft.com/office/powerpoint/2010/main" val="415351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1FFDC-CC1B-4D55-A8D6-886886FB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Модели простейших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DF7AD5-8BCB-4E70-9B8A-84ED23E0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6" t="11291" r="18275"/>
          <a:stretch/>
        </p:blipFill>
        <p:spPr>
          <a:xfrm>
            <a:off x="179425" y="611931"/>
            <a:ext cx="1331641" cy="244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D46A05-80B9-4B15-82B6-F3157C1A6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6" b="3238"/>
          <a:stretch/>
        </p:blipFill>
        <p:spPr>
          <a:xfrm>
            <a:off x="3081832" y="611931"/>
            <a:ext cx="2534197" cy="244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FAD90-8D3C-4AA8-A360-67FE807899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9" t="36666" r="10131" b="16663"/>
          <a:stretch/>
        </p:blipFill>
        <p:spPr>
          <a:xfrm rot="16200000">
            <a:off x="1089114" y="1233589"/>
            <a:ext cx="2448272" cy="1204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470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842C7-7FF3-4E3C-8376-5C3117EA5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220076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Раздражимость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C345F7-F972-47BC-B6F6-5D2AEF2AA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" t="8885" r="3391" b="12219"/>
          <a:stretch/>
        </p:blipFill>
        <p:spPr>
          <a:xfrm>
            <a:off x="1815203" y="635737"/>
            <a:ext cx="3852428" cy="2420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AB1A2B-D39B-4C0C-8117-186D3AF696A2}"/>
              </a:ext>
            </a:extLst>
          </p:cNvPr>
          <p:cNvSpPr txBox="1"/>
          <p:nvPr/>
        </p:nvSpPr>
        <p:spPr>
          <a:xfrm>
            <a:off x="107418" y="647936"/>
            <a:ext cx="18362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нервные клетки диффузно расположены по телу гидры;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восприятие раздражения;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-передача раздражения;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-ответная реакция гидры на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раздра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житель ( рефлекс).</a:t>
            </a:r>
          </a:p>
        </p:txBody>
      </p:sp>
    </p:spTree>
    <p:extLst>
      <p:ext uri="{BB962C8B-B14F-4D97-AF65-F5344CB8AC3E}">
        <p14:creationId xmlns:p14="http://schemas.microsoft.com/office/powerpoint/2010/main" val="134662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82914-CF2B-4CF7-B792-DC9B1532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22" y="132269"/>
            <a:ext cx="5508612" cy="386260"/>
          </a:xfrm>
        </p:spPr>
        <p:txBody>
          <a:bodyPr>
            <a:normAutofit/>
          </a:bodyPr>
          <a:lstStyle/>
          <a:p>
            <a:r>
              <a:rPr lang="ru-RU" sz="2800" dirty="0"/>
              <a:t>Авраам </a:t>
            </a:r>
            <a:r>
              <a:rPr lang="ru-RU" sz="2800" dirty="0" err="1"/>
              <a:t>Трамбле</a:t>
            </a:r>
            <a:r>
              <a:rPr lang="ru-RU" sz="2800" dirty="0"/>
              <a:t> (1710-1784)</a:t>
            </a:r>
            <a:r>
              <a:rPr lang="ru-RU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7374F7-226B-4DA7-8C93-5EB1C6634984}"/>
              </a:ext>
            </a:extLst>
          </p:cNvPr>
          <p:cNvSpPr txBox="1"/>
          <p:nvPr/>
        </p:nvSpPr>
        <p:spPr>
          <a:xfrm>
            <a:off x="143421" y="539924"/>
            <a:ext cx="30243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323232"/>
                </a:solidFill>
                <a:effectLst/>
                <a:latin typeface="PT Sans Narrow"/>
              </a:rPr>
              <a:t>               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Гидры обладают </a:t>
            </a:r>
            <a:r>
              <a:rPr lang="ru-RU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феноме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нальными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способностями к </a:t>
            </a:r>
            <a:r>
              <a:rPr lang="ru-RU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реге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нерации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восстановлению. Впервые их удивительные способности описал французский натуралист 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Авраам </a:t>
            </a:r>
            <a:r>
              <a:rPr lang="ru-RU" sz="1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Трамбле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далеком 1744 году, чем произвел небывалый фурор в высоких кругах.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Первооткрыватель способности регенерации у животных. Один из первых экспериментальных зоологов.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D2271F-5DCB-4C59-9E70-DB6D73892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19785" y="576871"/>
            <a:ext cx="2088232" cy="2530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9A0C22-7881-4C18-BDBB-2A2B8BC3DBD0}"/>
              </a:ext>
            </a:extLst>
          </p:cNvPr>
          <p:cNvSpPr txBox="1"/>
          <p:nvPr/>
        </p:nvSpPr>
        <p:spPr>
          <a:xfrm>
            <a:off x="215429" y="2444266"/>
            <a:ext cx="2880678" cy="26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913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82914-CF2B-4CF7-B792-DC9B1532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Регенерация</a:t>
            </a:r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1DD40-D23B-490B-841C-75CB4E719F50}"/>
              </a:ext>
            </a:extLst>
          </p:cNvPr>
          <p:cNvSpPr txBox="1"/>
          <p:nvPr/>
        </p:nvSpPr>
        <p:spPr>
          <a:xfrm>
            <a:off x="107417" y="611932"/>
            <a:ext cx="302433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трудами </a:t>
            </a:r>
            <a:r>
              <a:rPr lang="ru-RU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Трамбле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ознакомлен Карл Линней, который при составлении единой классификации биологических видов присвоил роду научное название "</a:t>
            </a:r>
            <a:r>
              <a:rPr lang="ru-RU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отсылкой к многоголовому чудовищу, </a:t>
            </a:r>
            <a:r>
              <a:rPr lang="ru-RU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Лирнейской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гидре, </a:t>
            </a: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которой сражался сам </a:t>
            </a: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Геракл (второй подвиг).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6CF993-9158-4984-839B-2E1C4C752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745" y="575928"/>
            <a:ext cx="2556284" cy="2552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189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82914-CF2B-4CF7-B792-DC9B1532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Регенерация</a:t>
            </a:r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318A3-8E6B-4AA4-A808-BE683D3CC438}"/>
              </a:ext>
            </a:extLst>
          </p:cNvPr>
          <p:cNvSpPr txBox="1"/>
          <p:nvPr/>
        </p:nvSpPr>
        <p:spPr>
          <a:xfrm>
            <a:off x="107417" y="2232112"/>
            <a:ext cx="5557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повреждении тела гидры промежуточные клетки усиленно растут и усиленно размножаясь, заменяют поврежденные клетки. Восстановление поврежденной или потерянной части тела у живых организмов называется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регенерацией.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AE81D1-46D7-4A31-A4C0-7CE5EE304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29" y="588568"/>
            <a:ext cx="3095137" cy="17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99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82914-CF2B-4CF7-B792-DC9B1532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Интересный факт</a:t>
            </a:r>
            <a:r>
              <a:rPr lang="ru-RU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E1F623-F35B-4FA8-BAF4-954BA266F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09" y="647936"/>
            <a:ext cx="3816424" cy="2220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02E56-34BE-48FA-9105-F65465530536}"/>
              </a:ext>
            </a:extLst>
          </p:cNvPr>
          <p:cNvSpPr txBox="1"/>
          <p:nvPr/>
        </p:nvSpPr>
        <p:spPr>
          <a:xfrm>
            <a:off x="71413" y="827956"/>
            <a:ext cx="17641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Гидры способны  регенерироваться будучи разрезан-</a:t>
            </a:r>
          </a:p>
          <a:p>
            <a:pPr algn="just"/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ными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200 отдельных частей! Причем совершен-</a:t>
            </a:r>
          </a:p>
          <a:p>
            <a:pPr algn="just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 не важно какая именно это часть тела!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9617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82914-CF2B-4CF7-B792-DC9B1532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Интересный факт</a:t>
            </a:r>
            <a:r>
              <a:rPr lang="ru-RU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E1F623-F35B-4FA8-BAF4-954BA266F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01" y="683940"/>
            <a:ext cx="3908451" cy="2232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0AC4E-9419-43D2-B20B-67ECB84521A0}"/>
              </a:ext>
            </a:extLst>
          </p:cNvPr>
          <p:cNvSpPr txBox="1"/>
          <p:nvPr/>
        </p:nvSpPr>
        <p:spPr>
          <a:xfrm>
            <a:off x="159406" y="703682"/>
            <a:ext cx="14241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Единственный необходимый минимум - наличие в отрезанной части более 300 клеток.</a:t>
            </a:r>
          </a:p>
        </p:txBody>
      </p:sp>
    </p:spTree>
    <p:extLst>
      <p:ext uri="{BB962C8B-B14F-4D97-AF65-F5344CB8AC3E}">
        <p14:creationId xmlns:p14="http://schemas.microsoft.com/office/powerpoint/2010/main" val="73237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CC71C-33CE-4C79-8FD0-42924E6C3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«Бессмертные гидры»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DA3890-686A-44E2-BB85-7E99F8D9A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5" t="22295" r="28289" b="3691"/>
          <a:stretch/>
        </p:blipFill>
        <p:spPr>
          <a:xfrm>
            <a:off x="2454413" y="585217"/>
            <a:ext cx="3194673" cy="2541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53490C-6531-49B0-853B-445DFD1C5EE8}"/>
              </a:ext>
            </a:extLst>
          </p:cNvPr>
          <p:cNvSpPr txBox="1"/>
          <p:nvPr/>
        </p:nvSpPr>
        <p:spPr>
          <a:xfrm>
            <a:off x="107417" y="638061"/>
            <a:ext cx="22682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Считать гидр абсолютно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бессмерт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ными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нельзя. Также как и любые другие организмы они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бают при отсутствии пищи, кардинальной смене условий и т.д. </a:t>
            </a:r>
          </a:p>
        </p:txBody>
      </p:sp>
    </p:spTree>
    <p:extLst>
      <p:ext uri="{BB962C8B-B14F-4D97-AF65-F5344CB8AC3E}">
        <p14:creationId xmlns:p14="http://schemas.microsoft.com/office/powerpoint/2010/main" val="196733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C7ED8-F29D-4A82-BDDB-955CDEB0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Размножение пресноводной гидры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3FF382-7A70-47E3-BFFF-D044DD71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" t="16003" r="1725" b="4082"/>
          <a:stretch/>
        </p:blipFill>
        <p:spPr>
          <a:xfrm>
            <a:off x="755489" y="587952"/>
            <a:ext cx="4068452" cy="254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CE395-3659-47D2-BC6B-D66957DE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Жизненный цикл гидры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D6273D-0DB4-4526-8EE8-1F5BEA6BF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2" t="12219" r="15170" b="4082"/>
          <a:stretch/>
        </p:blipFill>
        <p:spPr>
          <a:xfrm>
            <a:off x="1907617" y="575928"/>
            <a:ext cx="3708412" cy="25681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71FAB8-26B9-44E5-A302-E360AE65F57F}"/>
              </a:ext>
            </a:extLst>
          </p:cNvPr>
          <p:cNvSpPr/>
          <p:nvPr/>
        </p:nvSpPr>
        <p:spPr>
          <a:xfrm>
            <a:off x="5291993" y="2952192"/>
            <a:ext cx="324036" cy="19192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21E8A-BA84-43A1-A3B0-52972B4317CF}"/>
              </a:ext>
            </a:extLst>
          </p:cNvPr>
          <p:cNvSpPr txBox="1"/>
          <p:nvPr/>
        </p:nvSpPr>
        <p:spPr>
          <a:xfrm>
            <a:off x="143421" y="719944"/>
            <a:ext cx="15481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Жи́зненный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ци́кл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закономерная смена всех поколений, характерных для данного вида живых организмов.</a:t>
            </a:r>
          </a:p>
        </p:txBody>
      </p:sp>
    </p:spTree>
    <p:extLst>
      <p:ext uri="{BB962C8B-B14F-4D97-AF65-F5344CB8AC3E}">
        <p14:creationId xmlns:p14="http://schemas.microsoft.com/office/powerpoint/2010/main" val="134442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DCEB9-6A69-4259-874B-0B8340A9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Пресноводная гидра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6093D2-B385-4854-B2FC-BF6D39F8B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7" r="1763"/>
          <a:stretch/>
        </p:blipFill>
        <p:spPr>
          <a:xfrm>
            <a:off x="1187537" y="616772"/>
            <a:ext cx="3384376" cy="25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2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домашнюю работу: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0DDD1-45CA-4E68-9AA0-55D30C621D51}"/>
              </a:ext>
            </a:extLst>
          </p:cNvPr>
          <p:cNvSpPr txBox="1"/>
          <p:nvPr/>
        </p:nvSpPr>
        <p:spPr>
          <a:xfrm>
            <a:off x="107417" y="575928"/>
            <a:ext cx="55601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Каков характер их движения? 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Благодаря большому количеству ресничек инфузория передвигается довольно быстро. </a:t>
            </a:r>
          </a:p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Каким концом тела инфузории движутся вперед? </a:t>
            </a:r>
          </a:p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Благодаря волнообразным движениям ресничек туфелька передвигается в воде тупым концом вперед.</a:t>
            </a:r>
          </a:p>
        </p:txBody>
      </p:sp>
    </p:spTree>
    <p:extLst>
      <p:ext uri="{BB962C8B-B14F-4D97-AF65-F5344CB8AC3E}">
        <p14:creationId xmlns:p14="http://schemas.microsoft.com/office/powerpoint/2010/main" val="908881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3" y="19910"/>
            <a:ext cx="4753656" cy="509082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15" dirty="0"/>
              <a:t>  </a:t>
            </a:r>
            <a:r>
              <a:rPr lang="ru-RU" sz="3200" dirty="0"/>
              <a:t>ЗАДАНИЕ</a:t>
            </a:r>
            <a:endParaRPr sz="2015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3729403" y="828344"/>
            <a:ext cx="1525713" cy="811569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5581" y="988135"/>
            <a:ext cx="463810" cy="463752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4379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0900" y="1000244"/>
            <a:ext cx="555723" cy="42188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79356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2760071" y="1764060"/>
            <a:ext cx="1415798" cy="7897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задания на стр. 26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504333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131781" y="1766359"/>
            <a:ext cx="1415796" cy="7897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 6 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(стр.23- 26). 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213" y="1068204"/>
            <a:ext cx="608107" cy="27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DBDDA-8602-46FE-ABD6-93DE5EE8BA4B}"/>
              </a:ext>
            </a:extLst>
          </p:cNvPr>
          <p:cNvSpPr txBox="1"/>
          <p:nvPr/>
        </p:nvSpPr>
        <p:spPr>
          <a:xfrm>
            <a:off x="4070175" y="1764060"/>
            <a:ext cx="1357703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Нарисовать рисунки </a:t>
            </a:r>
          </a:p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№ 11,12,14.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240D08-B58E-4966-BB7E-93306BA8EE9A}"/>
              </a:ext>
            </a:extLst>
          </p:cNvPr>
          <p:cNvSpPr txBox="1"/>
          <p:nvPr/>
        </p:nvSpPr>
        <p:spPr>
          <a:xfrm>
            <a:off x="1439565" y="1766359"/>
            <a:ext cx="1464522" cy="1022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Ответить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на вопросы письменно (стр. 26)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dirty="0"/>
              <a:t>Ответы на вопросы: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0DDD1-45CA-4E68-9AA0-55D30C621D51}"/>
              </a:ext>
            </a:extLst>
          </p:cNvPr>
          <p:cNvSpPr txBox="1"/>
          <p:nvPr/>
        </p:nvSpPr>
        <p:spPr>
          <a:xfrm>
            <a:off x="71413" y="575928"/>
            <a:ext cx="56166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Как отличить передний конец тела от заднего?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Передний более округлый.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Где и как происходит удаление непереваренных частиц? 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Непереваренные остатки пищи выбрасываются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наружу через порошицу на заднем конце тела.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D0C67-C37A-483A-AA86-86C7F8E4C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61" y="2330254"/>
            <a:ext cx="1757296" cy="7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6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dirty="0"/>
              <a:t>Ответы на вопросы: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0DDD1-45CA-4E68-9AA0-55D30C621D51}"/>
              </a:ext>
            </a:extLst>
          </p:cNvPr>
          <p:cNvSpPr txBox="1"/>
          <p:nvPr/>
        </p:nvSpPr>
        <p:spPr>
          <a:xfrm>
            <a:off x="71413" y="539924"/>
            <a:ext cx="561662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Сколько ядер у инфузории?</a:t>
            </a:r>
          </a:p>
          <a:p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цитоплазме инфузории туфельки расположены 2 ядра.  </a:t>
            </a:r>
          </a:p>
          <a:p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Каков их внешний вид? </a:t>
            </a:r>
          </a:p>
          <a:p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Большое - бобовидное и мелкое - округлое ядро.  </a:t>
            </a:r>
          </a:p>
          <a:p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Какие функции они выполняют?</a:t>
            </a:r>
          </a:p>
          <a:p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Большое ядро — макронуклеус — отвечает за питание, дыхание, движение, обмен веществ; малое ядро — микронуклеус — участвует в половом процессе. </a:t>
            </a:r>
          </a:p>
        </p:txBody>
      </p:sp>
    </p:spTree>
    <p:extLst>
      <p:ext uri="{BB962C8B-B14F-4D97-AF65-F5344CB8AC3E}">
        <p14:creationId xmlns:p14="http://schemas.microsoft.com/office/powerpoint/2010/main" val="128570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dirty="0"/>
              <a:t>Вывод по проделанной работе: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038E5-90E6-44D4-A143-74A4DA4FF9A4}"/>
              </a:ext>
            </a:extLst>
          </p:cNvPr>
          <p:cNvSpPr txBox="1"/>
          <p:nvPr/>
        </p:nvSpPr>
        <p:spPr>
          <a:xfrm>
            <a:off x="143420" y="539924"/>
            <a:ext cx="5472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всех одноклеточных животных есть оболочка, цитоплазма и органоиды. Основной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тип питания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гетеротрофный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но встречается и автотрофный. 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8A6958-D09A-4E4A-9F82-E1A2CB53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777" y="1404020"/>
            <a:ext cx="1404156" cy="1704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581C09-BF8B-43EF-8A31-0BDB86F585E0}"/>
              </a:ext>
            </a:extLst>
          </p:cNvPr>
          <p:cNvSpPr txBox="1"/>
          <p:nvPr/>
        </p:nvSpPr>
        <p:spPr>
          <a:xfrm>
            <a:off x="179425" y="1474864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Среда обитания                                       инфузории туфельки пресноводные водо-</a:t>
            </a:r>
          </a:p>
          <a:p>
            <a:pPr algn="just"/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емы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Одна клетка - целый организм.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3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19901"/>
            <a:ext cx="5164407" cy="508273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3195" dirty="0"/>
              <a:t>СЕГОДНЯ НА УРОКЕ :</a:t>
            </a:r>
            <a:endParaRPr sz="2047" dirty="0"/>
          </a:p>
        </p:txBody>
      </p:sp>
      <p:sp>
        <p:nvSpPr>
          <p:cNvPr id="16" name="TextBox 15"/>
          <p:cNvSpPr txBox="1"/>
          <p:nvPr/>
        </p:nvSpPr>
        <p:spPr>
          <a:xfrm>
            <a:off x="501094" y="638644"/>
            <a:ext cx="511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Классификация кишечнополостных.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5549" y="1043980"/>
            <a:ext cx="4356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Среда обитания и образ жизни пресноводной гидры.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9645" y="1657789"/>
            <a:ext cx="339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Внешнее и внутреннее строение.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7870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35609" y="1836068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591693" y="2412132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2843721" y="2208882"/>
            <a:ext cx="2807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Особенности размножения и регенерация.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dirty="0"/>
              <a:t>Тип кишечнополостные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9CEB88-449E-46AE-8E52-02665EAD1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t="51111" r="4000" b="815"/>
          <a:stretch/>
        </p:blipFill>
        <p:spPr>
          <a:xfrm>
            <a:off x="107417" y="575928"/>
            <a:ext cx="5544616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4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dirty="0"/>
              <a:t>Класс гидроидные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9DEADF-82C7-4CDE-B17C-0E7696C04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1" t="9996" r="4653" b="13330"/>
          <a:stretch/>
        </p:blipFill>
        <p:spPr>
          <a:xfrm>
            <a:off x="2010331" y="611932"/>
            <a:ext cx="3641702" cy="2412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7F147F-A7C0-4A9F-93DB-A92978071BB1}"/>
              </a:ext>
            </a:extLst>
          </p:cNvPr>
          <p:cNvSpPr txBox="1"/>
          <p:nvPr/>
        </p:nvSpPr>
        <p:spPr>
          <a:xfrm>
            <a:off x="107417" y="740847"/>
            <a:ext cx="19802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Царство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Животные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Стрекающие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Гидроидные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Отряд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Anthoathecata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Семейство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Hydridae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Гидры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Гидра пресно-</a:t>
            </a: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водная</a:t>
            </a:r>
          </a:p>
          <a:p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Linnaeus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2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e7ad166d7934b83f58aa829ff80bf99e5fa72"/>
</p:tagLst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153122</TotalTime>
  <Words>788</Words>
  <Application>Microsoft Office PowerPoint</Application>
  <PresentationFormat>Произвольный</PresentationFormat>
  <Paragraphs>119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Calibri</vt:lpstr>
      <vt:lpstr>Open Sans</vt:lpstr>
      <vt:lpstr>Open Sans Light</vt:lpstr>
      <vt:lpstr>PT Sans Narrow</vt:lpstr>
      <vt:lpstr>1_Office Theme</vt:lpstr>
      <vt:lpstr>2_Office Theme</vt:lpstr>
      <vt:lpstr>4_Office Theme</vt:lpstr>
      <vt:lpstr>Тема Office</vt:lpstr>
      <vt:lpstr>Презентация PowerPoint</vt:lpstr>
      <vt:lpstr>Модели простейших</vt:lpstr>
      <vt:lpstr>Проверим домашнюю работу:</vt:lpstr>
      <vt:lpstr>Ответы на вопросы:</vt:lpstr>
      <vt:lpstr>Ответы на вопросы:</vt:lpstr>
      <vt:lpstr>Вывод по проделанной работе:</vt:lpstr>
      <vt:lpstr>СЕГОДНЯ НА УРОКЕ :</vt:lpstr>
      <vt:lpstr>Тип кишечнополостные</vt:lpstr>
      <vt:lpstr>Класс гидроидные </vt:lpstr>
      <vt:lpstr>Среда обитания пресноводной гидры. </vt:lpstr>
      <vt:lpstr>Особенности питания.</vt:lpstr>
      <vt:lpstr>Видеообзор </vt:lpstr>
      <vt:lpstr>Внешнее строение гидры </vt:lpstr>
      <vt:lpstr>Внешнее строение гидры </vt:lpstr>
      <vt:lpstr>Передвижение гидры</vt:lpstr>
      <vt:lpstr>Внутреннее строение гидры </vt:lpstr>
      <vt:lpstr>Клеточное строение гидры</vt:lpstr>
      <vt:lpstr>Эктодерма- наружный слой </vt:lpstr>
      <vt:lpstr>Энтодерма- внутренний слой</vt:lpstr>
      <vt:lpstr>Раздражимость </vt:lpstr>
      <vt:lpstr>Авраам Трамбле (1710-1784) </vt:lpstr>
      <vt:lpstr>Регенерация </vt:lpstr>
      <vt:lpstr>Регенерация </vt:lpstr>
      <vt:lpstr>Интересный факт </vt:lpstr>
      <vt:lpstr>Интересный факт </vt:lpstr>
      <vt:lpstr>«Бессмертные гидры»</vt:lpstr>
      <vt:lpstr>Размножение пресноводной гидры </vt:lpstr>
      <vt:lpstr>Жизненный цикл гидры</vt:lpstr>
      <vt:lpstr>Пресноводная гидра</vt:lpstr>
      <vt:lpstr> 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Acer</cp:lastModifiedBy>
  <cp:revision>1669</cp:revision>
  <dcterms:created xsi:type="dcterms:W3CDTF">2014-10-08T23:03:32Z</dcterms:created>
  <dcterms:modified xsi:type="dcterms:W3CDTF">2020-09-22T01:42:34Z</dcterms:modified>
</cp:coreProperties>
</file>