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438" r:id="rId3"/>
    <p:sldMasterId id="2147484513" r:id="rId4"/>
    <p:sldMasterId id="2147484526" r:id="rId5"/>
  </p:sldMasterIdLst>
  <p:notesMasterIdLst>
    <p:notesMasterId r:id="rId33"/>
  </p:notesMasterIdLst>
  <p:sldIdLst>
    <p:sldId id="1414" r:id="rId6"/>
    <p:sldId id="1564" r:id="rId7"/>
    <p:sldId id="1560" r:id="rId8"/>
    <p:sldId id="1565" r:id="rId9"/>
    <p:sldId id="1561" r:id="rId10"/>
    <p:sldId id="1562" r:id="rId11"/>
    <p:sldId id="1566" r:id="rId12"/>
    <p:sldId id="1468" r:id="rId13"/>
    <p:sldId id="1567" r:id="rId14"/>
    <p:sldId id="1568" r:id="rId15"/>
    <p:sldId id="1572" r:id="rId16"/>
    <p:sldId id="1573" r:id="rId17"/>
    <p:sldId id="1576" r:id="rId18"/>
    <p:sldId id="1580" r:id="rId19"/>
    <p:sldId id="1577" r:id="rId20"/>
    <p:sldId id="1578" r:id="rId21"/>
    <p:sldId id="1579" r:id="rId22"/>
    <p:sldId id="1569" r:id="rId23"/>
    <p:sldId id="1574" r:id="rId24"/>
    <p:sldId id="1512" r:id="rId25"/>
    <p:sldId id="1582" r:id="rId26"/>
    <p:sldId id="1581" r:id="rId27"/>
    <p:sldId id="267" r:id="rId28"/>
    <p:sldId id="268" r:id="rId29"/>
    <p:sldId id="1584" r:id="rId30"/>
    <p:sldId id="1557" r:id="rId31"/>
    <p:sldId id="354" r:id="rId32"/>
  </p:sldIdLst>
  <p:sldSz cx="5759450" cy="3240088"/>
  <p:notesSz cx="6858000" cy="9144000"/>
  <p:custDataLst>
    <p:tags r:id="rId34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64"/>
            <p14:sldId id="1560"/>
            <p14:sldId id="1565"/>
            <p14:sldId id="1561"/>
            <p14:sldId id="1562"/>
            <p14:sldId id="1566"/>
            <p14:sldId id="1468"/>
            <p14:sldId id="1567"/>
            <p14:sldId id="1568"/>
            <p14:sldId id="1572"/>
            <p14:sldId id="1573"/>
            <p14:sldId id="1576"/>
            <p14:sldId id="1580"/>
            <p14:sldId id="1577"/>
            <p14:sldId id="1578"/>
            <p14:sldId id="1579"/>
            <p14:sldId id="1569"/>
            <p14:sldId id="1574"/>
            <p14:sldId id="1512"/>
            <p14:sldId id="1582"/>
            <p14:sldId id="1581"/>
            <p14:sldId id="267"/>
            <p14:sldId id="268"/>
            <p14:sldId id="1584"/>
            <p14:sldId id="1557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Acer" initials="A" lastIdx="3" clrIdx="1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4291" autoAdjust="0"/>
  </p:normalViewPr>
  <p:slideViewPr>
    <p:cSldViewPr snapToObjects="1">
      <p:cViewPr varScale="1">
        <p:scale>
          <a:sx n="149" d="100"/>
          <a:sy n="149" d="100"/>
        </p:scale>
        <p:origin x="69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CBBD5-BA07-480F-86B7-472B6140D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31" y="530264"/>
            <a:ext cx="4319588" cy="1128031"/>
          </a:xfrm>
        </p:spPr>
        <p:txBody>
          <a:bodyPr anchor="b"/>
          <a:lstStyle>
            <a:lvl1pPr algn="ctr">
              <a:defRPr sz="283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C4B609-56B4-45E9-9506-F2E866634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931" y="1701796"/>
            <a:ext cx="4319588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6027" indent="0" algn="ctr">
              <a:buNone/>
              <a:defRPr sz="945"/>
            </a:lvl2pPr>
            <a:lvl3pPr marL="432054" indent="0" algn="ctr">
              <a:buNone/>
              <a:defRPr sz="851"/>
            </a:lvl3pPr>
            <a:lvl4pPr marL="648081" indent="0" algn="ctr">
              <a:buNone/>
              <a:defRPr sz="756"/>
            </a:lvl4pPr>
            <a:lvl5pPr marL="864108" indent="0" algn="ctr">
              <a:buNone/>
              <a:defRPr sz="756"/>
            </a:lvl5pPr>
            <a:lvl6pPr marL="1080135" indent="0" algn="ctr">
              <a:buNone/>
              <a:defRPr sz="756"/>
            </a:lvl6pPr>
            <a:lvl7pPr marL="1296162" indent="0" algn="ctr">
              <a:buNone/>
              <a:defRPr sz="756"/>
            </a:lvl7pPr>
            <a:lvl8pPr marL="1512189" indent="0" algn="ctr">
              <a:buNone/>
              <a:defRPr sz="756"/>
            </a:lvl8pPr>
            <a:lvl9pPr marL="1728216" indent="0" algn="ctr">
              <a:buNone/>
              <a:defRPr sz="756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16EAB2-58B5-472D-B485-B6EB0B77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4580F-B3C7-42A5-9402-C9B1886E4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4876D-EC9E-4D16-B496-B0E1CC59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B8295-C96E-469C-8655-167A860DA7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29636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3B208D-5238-4DCB-9A84-308CEA3D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73A051-8480-4601-BCB9-8A01E785A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C4E55-7CB1-4A36-8EF1-EBA35BF43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1C794C-2B4B-47D5-A083-E4A52927B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F724F6-AA08-461F-BCD9-8226C0283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35F0B-AC91-4016-8DEC-C6E73D1B1D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5059698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AAE64-941E-4E05-BD3D-FDCDA332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63" y="807773"/>
            <a:ext cx="4967526" cy="134778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50AC9C-E58B-4E0B-972B-8FDD1C983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963" y="2168309"/>
            <a:ext cx="4967526" cy="708769"/>
          </a:xfrm>
        </p:spPr>
        <p:txBody>
          <a:bodyPr/>
          <a:lstStyle>
            <a:lvl1pPr marL="0" indent="0">
              <a:buNone/>
              <a:defRPr sz="1134"/>
            </a:lvl1pPr>
            <a:lvl2pPr marL="216027" indent="0">
              <a:buNone/>
              <a:defRPr sz="945"/>
            </a:lvl2pPr>
            <a:lvl3pPr marL="432054" indent="0">
              <a:buNone/>
              <a:defRPr sz="851"/>
            </a:lvl3pPr>
            <a:lvl4pPr marL="648081" indent="0">
              <a:buNone/>
              <a:defRPr sz="756"/>
            </a:lvl4pPr>
            <a:lvl5pPr marL="864108" indent="0">
              <a:buNone/>
              <a:defRPr sz="756"/>
            </a:lvl5pPr>
            <a:lvl6pPr marL="1080135" indent="0">
              <a:buNone/>
              <a:defRPr sz="756"/>
            </a:lvl6pPr>
            <a:lvl7pPr marL="1296162" indent="0">
              <a:buNone/>
              <a:defRPr sz="756"/>
            </a:lvl7pPr>
            <a:lvl8pPr marL="1512189" indent="0">
              <a:buNone/>
              <a:defRPr sz="756"/>
            </a:lvl8pPr>
            <a:lvl9pPr marL="1728216" indent="0">
              <a:buNone/>
              <a:defRPr sz="75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1765F7-D554-42F2-A14E-EE066085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099910-32D3-4815-9A68-49F80BAE0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D1E27-3BBD-4E11-BBBA-DA784E5B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0DB03-4A9B-4171-89D0-F11CC193EC5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276574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64213-924F-4577-B1DC-3FAC198EA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AB429-5270-4770-8FEC-43E3BF2843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4ED0EB-3DDA-40A0-825B-958D034971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ACAA2F-C54C-4F59-AD8F-6A082CC8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E3A89D-6648-4635-8531-E12D79D9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574AB1-DEA3-4FAD-AF00-92F4D5DC8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2E2CB-D0A1-4EBC-8F5E-AC0BFC52EA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153314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ransition spd="slow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43EDA-6A8B-4609-ABC9-EA1C6D55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62" y="172505"/>
            <a:ext cx="4967526" cy="62626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518EA2-6DBA-44B5-A7FC-D43C5B552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963" y="794272"/>
            <a:ext cx="243676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146E5B-7AD7-4D66-B989-9EAC5AEC5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963" y="1183532"/>
            <a:ext cx="2436767" cy="17407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10C7C93-BC74-4CBD-9FEF-A5D4BCADA4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5722" y="794272"/>
            <a:ext cx="2448766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A66EC8-0BB6-4BB7-A21D-CE5DCF039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5722" y="1183532"/>
            <a:ext cx="2448766" cy="17407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199E23-5FA8-459F-8754-1F6BBCAE2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301ED4-1D65-4172-8DD6-6805832B1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4E9F315-7C8C-4851-8490-58A6D6E0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7E929-059C-4E99-9CBA-8FA1B5965A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936325"/>
      </p:ext>
    </p:extLst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45146-26D1-4FA3-806A-CDE7ECD4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777569-1D7C-40EF-9BA4-66397CAD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27F25F-5FA6-445E-A70B-2A7083D4E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63F038-55B7-4436-8C6C-C2E81E62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4F34E-1137-42E0-AA0D-87794C4578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2539317"/>
      </p:ext>
    </p:extLst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9500AD-97A9-4A16-928B-869AB9190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4674CB-DDC6-4359-ABD9-2702FB56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A13F27-F7CF-40C1-813A-80862088F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3D939-F148-4A46-8E36-6996CA83E7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8001509"/>
      </p:ext>
    </p:extLst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D189C-5EFD-4FAF-8D70-AFC2D084E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63" y="216006"/>
            <a:ext cx="1857823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9BF70-EE48-4BAB-BF8C-9AA8EC6DA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766" y="466513"/>
            <a:ext cx="29157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9DBDC9-7568-4D24-85C3-0C7DEF231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963" y="972026"/>
            <a:ext cx="1857823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2B86AD-C6F9-44E3-9EAC-CA1A71D6D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77999E-8D12-4DE2-A551-BD3DA5F69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E8F31E-9DE1-46DE-AD9C-C3BFEFD18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62AA63-B257-4511-BE4E-1BE56E2A35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4253410"/>
      </p:ext>
    </p:extLst>
  </p:cSld>
  <p:clrMapOvr>
    <a:masterClrMapping/>
  </p:clrMapOvr>
  <p:transition spd="slow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763EE9-58B5-4429-9085-CF4BFD846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63" y="216006"/>
            <a:ext cx="1857823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AF4F2B6-E925-4E14-B791-A62DDA4B20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8766" y="466513"/>
            <a:ext cx="2915722" cy="2302563"/>
          </a:xfrm>
        </p:spPr>
        <p:txBody>
          <a:bodyPr/>
          <a:lstStyle>
            <a:lvl1pPr marL="0" indent="0">
              <a:buNone/>
              <a:defRPr sz="1512"/>
            </a:lvl1pPr>
            <a:lvl2pPr marL="216027" indent="0">
              <a:buNone/>
              <a:defRPr sz="1323"/>
            </a:lvl2pPr>
            <a:lvl3pPr marL="432054" indent="0">
              <a:buNone/>
              <a:defRPr sz="1134"/>
            </a:lvl3pPr>
            <a:lvl4pPr marL="648081" indent="0">
              <a:buNone/>
              <a:defRPr sz="945"/>
            </a:lvl4pPr>
            <a:lvl5pPr marL="864108" indent="0">
              <a:buNone/>
              <a:defRPr sz="945"/>
            </a:lvl5pPr>
            <a:lvl6pPr marL="1080135" indent="0">
              <a:buNone/>
              <a:defRPr sz="945"/>
            </a:lvl6pPr>
            <a:lvl7pPr marL="1296162" indent="0">
              <a:buNone/>
              <a:defRPr sz="945"/>
            </a:lvl7pPr>
            <a:lvl8pPr marL="1512189" indent="0">
              <a:buNone/>
              <a:defRPr sz="945"/>
            </a:lvl8pPr>
            <a:lvl9pPr marL="1728216" indent="0">
              <a:buNone/>
              <a:defRPr sz="94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F3509A-6FB2-4473-9245-BB7134EB5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963" y="972026"/>
            <a:ext cx="1857823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7BE6B1-7B85-4BF2-A2CA-93197D8AA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6ED4D1-93E9-4850-B9BD-DE0910010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0D96DC-3FAA-4812-B7BF-1BEC83234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30FD0-C0A0-4073-86E2-9B7BF3C81C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0333746"/>
      </p:ext>
    </p:extLst>
  </p:cSld>
  <p:clrMapOvr>
    <a:masterClrMapping/>
  </p:clrMapOvr>
  <p:transition spd="slow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7F17B-47F3-4586-B8EA-192F613AD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544051-2CFD-443D-A38F-979BDBFA5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A3C92-B44A-4E2B-BA1E-DE97C0A7E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6DE476-EA07-49A5-95F9-1070271A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9FF238-B1E0-4057-88DF-A09FAF8C1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EE2E71-859B-460E-ADF9-29721B2F9D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676182"/>
      </p:ext>
    </p:extLst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AC1C716-CE45-4EAA-B860-035F6F95A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75601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978FBC-F7F1-49C1-B936-AFB01163A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3B0DCD-38A2-433B-80D9-D91FE10A3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BED1A2-CD2F-4DDE-91C2-5D2DE2A3D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793DFD-5682-4117-86FE-1D190D62A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59907-4FF2-4027-AEDB-6132D01277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7146249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2.xml"/><Relationship Id="rId21" Type="http://schemas.openxmlformats.org/officeDocument/2006/relationships/slideLayout" Target="../slideLayouts/slideLayout137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63" Type="http://schemas.openxmlformats.org/officeDocument/2006/relationships/slideLayout" Target="../slideLayouts/slideLayout179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1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6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1.xml"/><Relationship Id="rId61" Type="http://schemas.openxmlformats.org/officeDocument/2006/relationships/slideLayout" Target="../slideLayouts/slideLayout177.xml"/><Relationship Id="rId1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64" Type="http://schemas.openxmlformats.org/officeDocument/2006/relationships/slideLayout" Target="../slideLayouts/slideLayout1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slideLayout" Target="../slideLayouts/slideLayout175.xml"/><Relationship Id="rId67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slideLayout" Target="../slideLayouts/slideLayout178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26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slideLayout" Target="../slideLayouts/slideLayout176.xml"/><Relationship Id="rId6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39" Type="http://schemas.openxmlformats.org/officeDocument/2006/relationships/slideLayout" Target="../slideLayouts/slideLayout155.xml"/><Relationship Id="rId34" Type="http://schemas.openxmlformats.org/officeDocument/2006/relationships/slideLayout" Target="../slideLayouts/slideLayout150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p:transition spd="slow">
    <p:fade/>
  </p:transition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p:transition spd="slow">
    <p:fade/>
  </p:transition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00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15D5588-6911-4377-A4B1-A68256291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694FC2D3-31A4-4F83-AA8A-B9E33991CC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C16C23A7-39B6-458F-AA60-598D427F2D0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7972" y="2950580"/>
            <a:ext cx="1343872" cy="22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62"/>
            </a:lvl1pPr>
          </a:lstStyle>
          <a:p>
            <a:endParaRPr lang="ru-RU" altLang="ru-RU"/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FAB9A39A-364D-4ADE-BC63-7838112876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67812" y="2950580"/>
            <a:ext cx="1823826" cy="22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62"/>
            </a:lvl1pPr>
          </a:lstStyle>
          <a:p>
            <a:endParaRPr lang="ru-RU" altLang="ru-RU"/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258480E5-B86E-4447-9DD3-CB159E6A772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27606" y="2950580"/>
            <a:ext cx="1343872" cy="22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662"/>
            </a:lvl1pPr>
          </a:lstStyle>
          <a:p>
            <a:fld id="{0E8954B2-AEB0-4BAC-8869-CEB537534E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269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7" r:id="rId1"/>
    <p:sldLayoutId id="2147484528" r:id="rId2"/>
    <p:sldLayoutId id="2147484529" r:id="rId3"/>
    <p:sldLayoutId id="2147484530" r:id="rId4"/>
    <p:sldLayoutId id="2147484531" r:id="rId5"/>
    <p:sldLayoutId id="2147484532" r:id="rId6"/>
    <p:sldLayoutId id="2147484533" r:id="rId7"/>
    <p:sldLayoutId id="2147484534" r:id="rId8"/>
    <p:sldLayoutId id="2147484535" r:id="rId9"/>
    <p:sldLayoutId id="2147484536" r:id="rId10"/>
    <p:sldLayoutId id="2147484537" r:id="rId11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2079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5pPr>
      <a:lvl6pPr marL="216027"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6pPr>
      <a:lvl7pPr marL="432054"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7pPr>
      <a:lvl8pPr marL="648081"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8pPr>
      <a:lvl9pPr marL="864108" algn="ctr" rtl="0" fontAlgn="base">
        <a:spcBef>
          <a:spcPct val="0"/>
        </a:spcBef>
        <a:spcAft>
          <a:spcPct val="0"/>
        </a:spcAft>
        <a:defRPr sz="2079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62020" indent="-162020" algn="l" rtl="0" fontAlgn="base">
        <a:spcBef>
          <a:spcPct val="20000"/>
        </a:spcBef>
        <a:spcAft>
          <a:spcPct val="0"/>
        </a:spcAft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1044" indent="-135017" algn="l" rtl="0" fontAlgn="base">
        <a:spcBef>
          <a:spcPct val="20000"/>
        </a:spcBef>
        <a:spcAft>
          <a:spcPct val="0"/>
        </a:spcAft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40068" indent="-108014" algn="l" rtl="0" fontAlgn="base">
        <a:spcBef>
          <a:spcPct val="20000"/>
        </a:spcBef>
        <a:spcAft>
          <a:spcPct val="0"/>
        </a:spcAft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6095" indent="-108014" algn="l" rtl="0" fontAlgn="base">
        <a:spcBef>
          <a:spcPct val="20000"/>
        </a:spcBef>
        <a:spcAft>
          <a:spcPct val="0"/>
        </a:spcAft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2122" indent="-108014" algn="l" rtl="0" fontAlgn="base">
        <a:spcBef>
          <a:spcPct val="20000"/>
        </a:spcBef>
        <a:spcAft>
          <a:spcPct val="0"/>
        </a:spcAft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9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6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3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6230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8487" y="1368061"/>
            <a:ext cx="343665" cy="13822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F2D34-E7EF-40AD-8E6B-3A38D4D90753}"/>
              </a:ext>
            </a:extLst>
          </p:cNvPr>
          <p:cNvSpPr txBox="1"/>
          <p:nvPr/>
        </p:nvSpPr>
        <p:spPr>
          <a:xfrm>
            <a:off x="503461" y="1376725"/>
            <a:ext cx="4116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Лабораторная работа № 1. Наблюдение за строением, движением и раздражением инфузории туфельки.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A77713-D778-4549-A3DA-CEB82AF95C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2" r="1406" b="4495"/>
          <a:stretch/>
        </p:blipFill>
        <p:spPr>
          <a:xfrm>
            <a:off x="4495378" y="1530394"/>
            <a:ext cx="1123281" cy="1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6E998-E20C-4FE6-AE59-A38BBE24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/>
          <a:lstStyle/>
          <a:p>
            <a:r>
              <a:rPr lang="ru-RU" dirty="0"/>
              <a:t>Правила работы с микроскопом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1DBF6C-DD8C-4EE5-A6E4-FD4A1089C8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94" t="1" b="152"/>
          <a:stretch/>
        </p:blipFill>
        <p:spPr>
          <a:xfrm>
            <a:off x="2601545" y="615747"/>
            <a:ext cx="3014484" cy="2492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3828DF-0030-4E9E-823C-961EF33CE321}"/>
              </a:ext>
            </a:extLst>
          </p:cNvPr>
          <p:cNvSpPr txBox="1"/>
          <p:nvPr/>
        </p:nvSpPr>
        <p:spPr>
          <a:xfrm>
            <a:off x="143421" y="597991"/>
            <a:ext cx="245812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Работать с микроскопом следует сидя;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Микроскоп осмотреть, вытереть от пыли мягкой салфеткой объективы, окуляр, зеркало;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Микроскоп установить перед собой, немного слева на 2-3 см от края стола. Во время работы его не сдвигать;</a:t>
            </a:r>
          </a:p>
        </p:txBody>
      </p:sp>
    </p:spTree>
    <p:extLst>
      <p:ext uri="{BB962C8B-B14F-4D97-AF65-F5344CB8AC3E}">
        <p14:creationId xmlns:p14="http://schemas.microsoft.com/office/powerpoint/2010/main" val="220945981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6E998-E20C-4FE6-AE59-A38BBE24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/>
          <a:lstStyle/>
          <a:p>
            <a:r>
              <a:rPr lang="ru-RU" dirty="0"/>
              <a:t>Правила работы с микроскопом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828DF-0030-4E9E-823C-961EF33CE321}"/>
              </a:ext>
            </a:extLst>
          </p:cNvPr>
          <p:cNvSpPr txBox="1"/>
          <p:nvPr/>
        </p:nvSpPr>
        <p:spPr>
          <a:xfrm>
            <a:off x="194160" y="703682"/>
            <a:ext cx="254154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В отверстие предметного столика направьте зеркалом свет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Поместите препарат на предметный столик и закрепите предметное стекло зажимами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C7A9C0-2C5C-46AB-B54A-A14322E0B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7593" r="2461" b="10974"/>
          <a:stretch/>
        </p:blipFill>
        <p:spPr>
          <a:xfrm>
            <a:off x="2684970" y="660747"/>
            <a:ext cx="2931059" cy="244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077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6E998-E20C-4FE6-AE59-A38BBE24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/>
          <a:lstStyle/>
          <a:p>
            <a:r>
              <a:rPr lang="ru-RU" dirty="0"/>
              <a:t>Правила работы с микроскопом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828DF-0030-4E9E-823C-961EF33CE321}"/>
              </a:ext>
            </a:extLst>
          </p:cNvPr>
          <p:cNvSpPr txBox="1"/>
          <p:nvPr/>
        </p:nvSpPr>
        <p:spPr>
          <a:xfrm>
            <a:off x="143421" y="703682"/>
            <a:ext cx="254154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6.Пользуясь винтом, плавно опустите тубус так, чтобы нижний край объектива оказался на расстоянии 1-2 мм от препарата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7.Глядя в окуляр, при помощи винтов медленно поднимайте тубус, пока не появится четкое изображение объекта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C7A9C0-2C5C-46AB-B54A-A14322E0B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7593" r="2461" b="10974"/>
          <a:stretch/>
        </p:blipFill>
        <p:spPr>
          <a:xfrm>
            <a:off x="2684970" y="660747"/>
            <a:ext cx="2931059" cy="244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7676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327AC-D728-4E3D-A1B2-7DE9C2AE1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580619" cy="386260"/>
          </a:xfrm>
        </p:spPr>
        <p:txBody>
          <a:bodyPr>
            <a:normAutofit/>
          </a:bodyPr>
          <a:lstStyle/>
          <a:p>
            <a:r>
              <a:rPr lang="ru-RU" sz="2800" dirty="0"/>
              <a:t>1.Порядок оформления работы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D0E9B-F350-43F9-90FD-A030BBE65EB3}"/>
              </a:ext>
            </a:extLst>
          </p:cNvPr>
          <p:cNvSpPr txBox="1"/>
          <p:nvPr/>
        </p:nvSpPr>
        <p:spPr>
          <a:xfrm>
            <a:off x="179425" y="546889"/>
            <a:ext cx="54726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проведения: ______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Наблюдение за строением, движением и раздражением инфузории туфельки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работы: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выявить особенности строения и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жизнедея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тельности простейших на примере инфузории-туфельки;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доказать принадлежность инфузории-туфельки к простейшим животным. </a:t>
            </a:r>
          </a:p>
        </p:txBody>
      </p:sp>
    </p:spTree>
    <p:extLst>
      <p:ext uri="{BB962C8B-B14F-4D97-AF65-F5344CB8AC3E}">
        <p14:creationId xmlns:p14="http://schemas.microsoft.com/office/powerpoint/2010/main" val="337364666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327AC-D728-4E3D-A1B2-7DE9C2AE1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19" cy="386260"/>
          </a:xfrm>
        </p:spPr>
        <p:txBody>
          <a:bodyPr>
            <a:normAutofit/>
          </a:bodyPr>
          <a:lstStyle/>
          <a:p>
            <a:r>
              <a:rPr lang="ru-RU" sz="2800" dirty="0"/>
              <a:t>1.Порядок оформления работы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D0E9B-F350-43F9-90FD-A030BBE65EB3}"/>
              </a:ext>
            </a:extLst>
          </p:cNvPr>
          <p:cNvSpPr txBox="1"/>
          <p:nvPr/>
        </p:nvSpPr>
        <p:spPr>
          <a:xfrm>
            <a:off x="179425" y="546889"/>
            <a:ext cx="547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Оборудование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 микроскоп, инструментарий, краситель, фильтр,</a:t>
            </a:r>
            <a:r>
              <a:rPr kumimoji="0" lang="ru-RU" sz="1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бумага, настой сены, слайды.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Ход работы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R="0" lvl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 Приготовление временного микропрепарата.</a:t>
            </a:r>
          </a:p>
          <a:p>
            <a:pPr marR="0" lvl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 Изучение внешнего строения инфузории.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35945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15F04-371E-4828-84F2-23C943AC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sz="2800" dirty="0"/>
              <a:t>2.Порядок проведения работы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38CA2-1186-43C5-9CA3-34A843B468FB}"/>
              </a:ext>
            </a:extLst>
          </p:cNvPr>
          <p:cNvSpPr txBox="1"/>
          <p:nvPr/>
        </p:nvSpPr>
        <p:spPr>
          <a:xfrm>
            <a:off x="215429" y="679872"/>
            <a:ext cx="30603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Приготовление временных препаратов. 15–20 капель настоя сены с культурой туфелек перенесите пипеткой в часовое стекло. В этот настой добавьте несколько зерен красителя красного конго  перемешивайте стек-</a:t>
            </a:r>
          </a:p>
          <a:p>
            <a:pPr algn="just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лянной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палочкой.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D5ADF1-3341-4D97-83D6-49CEBF34C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209" y="767556"/>
            <a:ext cx="1905000" cy="17049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D211E1-2D47-4DE0-9989-BD1A25242994}"/>
              </a:ext>
            </a:extLst>
          </p:cNvPr>
          <p:cNvSpPr txBox="1"/>
          <p:nvPr/>
        </p:nvSpPr>
        <p:spPr>
          <a:xfrm>
            <a:off x="3815829" y="2685324"/>
            <a:ext cx="15841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Конго красный</a:t>
            </a:r>
          </a:p>
        </p:txBody>
      </p:sp>
    </p:spTree>
    <p:extLst>
      <p:ext uri="{BB962C8B-B14F-4D97-AF65-F5344CB8AC3E}">
        <p14:creationId xmlns:p14="http://schemas.microsoft.com/office/powerpoint/2010/main" val="1420241251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15F04-371E-4828-84F2-23C943AC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4" y="132269"/>
            <a:ext cx="5688036" cy="386260"/>
          </a:xfrm>
        </p:spPr>
        <p:txBody>
          <a:bodyPr>
            <a:normAutofit/>
          </a:bodyPr>
          <a:lstStyle/>
          <a:p>
            <a:r>
              <a:rPr lang="ru-RU" sz="2800" dirty="0"/>
              <a:t>2.Порядок проведения работы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38CA2-1186-43C5-9CA3-34A843B468FB}"/>
              </a:ext>
            </a:extLst>
          </p:cNvPr>
          <p:cNvSpPr txBox="1"/>
          <p:nvPr/>
        </p:nvSpPr>
        <p:spPr>
          <a:xfrm>
            <a:off x="179425" y="710069"/>
            <a:ext cx="298833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Для замедления движения туфельки положите в каплю с инфузориями несколько волокон ваты.</a:t>
            </a:r>
          </a:p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Накройте каплю покровным стеклом. Излишки воды осторожно удалите полоской фильтровальной бумаги.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670495-DBB6-499E-8633-B0C0A855C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511" y="879303"/>
            <a:ext cx="1691684" cy="14814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1C26AB-0492-4999-A553-01A60D597A3A}"/>
              </a:ext>
            </a:extLst>
          </p:cNvPr>
          <p:cNvSpPr txBox="1"/>
          <p:nvPr/>
        </p:nvSpPr>
        <p:spPr>
          <a:xfrm>
            <a:off x="3563801" y="2448136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Фильтровальная бумага</a:t>
            </a:r>
          </a:p>
        </p:txBody>
      </p:sp>
    </p:spTree>
    <p:extLst>
      <p:ext uri="{BB962C8B-B14F-4D97-AF65-F5344CB8AC3E}">
        <p14:creationId xmlns:p14="http://schemas.microsoft.com/office/powerpoint/2010/main" val="3995299493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15F04-371E-4828-84F2-23C943AC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580619" cy="386260"/>
          </a:xfrm>
        </p:spPr>
        <p:txBody>
          <a:bodyPr>
            <a:normAutofit/>
          </a:bodyPr>
          <a:lstStyle/>
          <a:p>
            <a:r>
              <a:rPr lang="ru-RU" sz="2800" dirty="0"/>
              <a:t>2.Порядок проведения работы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137D2B-19FF-4352-B7E1-38D29C97DF2E}"/>
              </a:ext>
            </a:extLst>
          </p:cNvPr>
          <p:cNvSpPr txBox="1"/>
          <p:nvPr/>
        </p:nvSpPr>
        <p:spPr>
          <a:xfrm>
            <a:off x="107417" y="611932"/>
            <a:ext cx="34203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Изучение строения туфельки 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наблюдение за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eё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движением.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Подготовленный таким 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образом временный препарат поместите на столик микроскопа, осветите каплю при помощи зеркальца. Сначала рассмотрите инфузории при малом, затем при среднем увеличении микроскопа.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5445D7-1CCB-4BE0-904A-FEBEED38B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345" y="750984"/>
            <a:ext cx="2281295" cy="21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87340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EE885-F2CD-49B4-86DD-C518F021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1.Инфузория туфелька-видео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244F6C-5244-4960-8214-A206BE1A2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697" y="596056"/>
            <a:ext cx="2950720" cy="25361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F4610DF-4863-40E3-ABA2-B1A649C574F3}"/>
              </a:ext>
            </a:extLst>
          </p:cNvPr>
          <p:cNvSpPr txBox="1"/>
          <p:nvPr/>
        </p:nvSpPr>
        <p:spPr>
          <a:xfrm>
            <a:off x="143421" y="613671"/>
            <a:ext cx="25202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После практической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приступаем к правильному  оформлению лабораторной  работы</a:t>
            </a: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49249720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EE885-F2CD-49B4-86DD-C518F021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1.Строение инфузории туфельки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1F08C0-4345-4DF8-AC42-179075B7D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20" y="557926"/>
            <a:ext cx="2564104" cy="21242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E2FA6A-6B08-4EFB-B06E-7355A09FA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789" y="597413"/>
            <a:ext cx="2052228" cy="24938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8AD35F-C3BA-4A6C-9084-6137567192C5}"/>
              </a:ext>
            </a:extLst>
          </p:cNvPr>
          <p:cNvSpPr txBox="1"/>
          <p:nvPr/>
        </p:nvSpPr>
        <p:spPr>
          <a:xfrm>
            <a:off x="72008" y="2700164"/>
            <a:ext cx="3239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 рисунок: строение инфузории</a:t>
            </a:r>
          </a:p>
        </p:txBody>
      </p:sp>
    </p:spTree>
    <p:extLst>
      <p:ext uri="{BB962C8B-B14F-4D97-AF65-F5344CB8AC3E}">
        <p14:creationId xmlns:p14="http://schemas.microsoft.com/office/powerpoint/2010/main" val="201568366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32AC5-3545-4E73-A741-4F1674FC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50" cy="386260"/>
          </a:xfrm>
        </p:spPr>
        <p:txBody>
          <a:bodyPr>
            <a:no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</a:t>
            </a:r>
            <a:r>
              <a:rPr lang="ru-RU" sz="2400" dirty="0"/>
              <a:t>домашнюю работу</a:t>
            </a: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72D4CB-DB08-4026-9BC8-CD38A3A92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564296"/>
            <a:ext cx="3380256" cy="25318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E92793-85C8-4369-A12B-EA80525E9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164" y="564296"/>
            <a:ext cx="1936421" cy="13437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1E02C9-C785-42B6-8B43-1626E50AE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9844" y="1953843"/>
            <a:ext cx="1189077" cy="114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040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50024"/>
            <a:ext cx="5600893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1.Раздражимость инфузории </a:t>
            </a:r>
            <a:endParaRPr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6CF21A-D97B-45AF-875F-6F6A02BF65EE}"/>
              </a:ext>
            </a:extLst>
          </p:cNvPr>
          <p:cNvSpPr txBox="1"/>
          <p:nvPr/>
        </p:nvSpPr>
        <p:spPr>
          <a:xfrm>
            <a:off x="87143" y="776270"/>
            <a:ext cx="16457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 Хемотаксис способность организмов реагировать на действие раздражите-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EA6F32-EA8D-442C-85F1-56C74F256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2" t="22219" r="7552" b="8885"/>
          <a:stretch/>
        </p:blipFill>
        <p:spPr>
          <a:xfrm>
            <a:off x="1732877" y="611932"/>
            <a:ext cx="3919156" cy="2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60936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1.Ответы на вопросы: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D0DDD1-45CA-4E68-9AA0-55D30C621D51}"/>
              </a:ext>
            </a:extLst>
          </p:cNvPr>
          <p:cNvSpPr txBox="1"/>
          <p:nvPr/>
        </p:nvSpPr>
        <p:spPr>
          <a:xfrm>
            <a:off x="142827" y="575928"/>
            <a:ext cx="56166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Каков характер их движения?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Каким концом тела инфузории движутся вперед?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Как отличить передний конец тела от заднего?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Где и как происходит удаление непереваренных частиц?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Сколько ядер у инфузории?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Каков их внешний вид?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Какие функции они выполняют?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16435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1.Итог по проделанной работе: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F038E5-90E6-44D4-A143-74A4DA4FF9A4}"/>
              </a:ext>
            </a:extLst>
          </p:cNvPr>
          <p:cNvSpPr txBox="1"/>
          <p:nvPr/>
        </p:nvSpPr>
        <p:spPr>
          <a:xfrm>
            <a:off x="143420" y="611932"/>
            <a:ext cx="5472609" cy="225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350" b="1" i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Сделайте вывод и запишите его в тетрадь.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всех одноклеточных животных есть _________, ____________ и ___________. Основной </a:t>
            </a:r>
            <a:r>
              <a:rPr lang="ru-RU" sz="18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питания</a:t>
            </a:r>
            <a:r>
              <a:rPr lang="ru-RU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__________, но встречается и ___________. Среда обитания инфузории туфельки __________________.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37389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>
            <a:extLst>
              <a:ext uri="{FF2B5EF4-FFF2-40B4-BE49-F238E27FC236}">
                <a16:creationId xmlns:a16="http://schemas.microsoft.com/office/drawing/2014/main" id="{AEC65B2C-63D7-4B51-9CDC-46C7DB0EF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17" y="575928"/>
            <a:ext cx="5508611" cy="48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2020" indent="-162020" algn="ctr" defTabSz="432054" fontAlgn="base"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«Профилактика заболеваний, вызываемых простейшими животными»</a:t>
            </a:r>
            <a:endParaRPr lang="ru-RU" altLang="ru-RU" sz="1800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EADF1544-08DF-487D-A3DD-27C35B468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212033"/>
            <a:ext cx="4320117" cy="782271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 alt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anose="02070309020205020404" pitchFamily="49" charset="0"/>
              </a:rPr>
              <a:t>1. Соблюдайте правила личной гигиены. Мойте руки после работы с землей, общения с животными.</a:t>
            </a:r>
          </a:p>
        </p:txBody>
      </p:sp>
      <p:pic>
        <p:nvPicPr>
          <p:cNvPr id="15368" name="Picture 8">
            <a:extLst>
              <a:ext uri="{FF2B5EF4-FFF2-40B4-BE49-F238E27FC236}">
                <a16:creationId xmlns:a16="http://schemas.microsoft.com/office/drawing/2014/main" id="{E23B6178-AD10-442C-B419-D923F1BEF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197" y="1994304"/>
            <a:ext cx="1599043" cy="11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3E8EA5-06FA-4E76-AB39-9DD5943DBE19}"/>
              </a:ext>
            </a:extLst>
          </p:cNvPr>
          <p:cNvSpPr/>
          <p:nvPr/>
        </p:nvSpPr>
        <p:spPr>
          <a:xfrm>
            <a:off x="0" y="0"/>
            <a:ext cx="5759450" cy="5452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991A2D-CBEE-4045-80C9-2305F850C212}"/>
              </a:ext>
            </a:extLst>
          </p:cNvPr>
          <p:cNvSpPr txBox="1"/>
          <p:nvPr/>
        </p:nvSpPr>
        <p:spPr>
          <a:xfrm>
            <a:off x="359445" y="35868"/>
            <a:ext cx="493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Памятка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>
            <a:extLst>
              <a:ext uri="{FF2B5EF4-FFF2-40B4-BE49-F238E27FC236}">
                <a16:creationId xmlns:a16="http://schemas.microsoft.com/office/drawing/2014/main" id="{07808BDC-1F5D-4339-AB70-44DA393B8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25" y="699603"/>
            <a:ext cx="5400600" cy="956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2020" indent="-162020" defTabSz="432054" fontAlgn="base">
              <a:spcAft>
                <a:spcPct val="0"/>
              </a:spcAft>
              <a:buNone/>
            </a:pPr>
            <a:r>
              <a:rPr lang="ru-RU" altLang="ru-RU" sz="2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2. Пейте только кипяченую воду.</a:t>
            </a:r>
          </a:p>
          <a:p>
            <a:pPr marL="162020" indent="-162020" defTabSz="432054" fontAlgn="base">
              <a:spcAft>
                <a:spcPct val="0"/>
              </a:spcAft>
              <a:buNone/>
            </a:pPr>
            <a:endParaRPr lang="ru-RU" altLang="ru-RU" sz="1512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anose="02070309020205020404" pitchFamily="49" charset="0"/>
            </a:endParaRPr>
          </a:p>
        </p:txBody>
      </p:sp>
      <p:pic>
        <p:nvPicPr>
          <p:cNvPr id="28678" name="Picture 6">
            <a:extLst>
              <a:ext uri="{FF2B5EF4-FFF2-40B4-BE49-F238E27FC236}">
                <a16:creationId xmlns:a16="http://schemas.microsoft.com/office/drawing/2014/main" id="{8CA2CBC0-E510-4DAE-B4F5-A97FF8A73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19" y="1338250"/>
            <a:ext cx="1908212" cy="190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161750-206E-4578-B15A-2DC2E2816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"/>
            <a:ext cx="5759450" cy="55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252A9-584B-4E7E-83AA-83842E9E2014}"/>
              </a:ext>
            </a:extLst>
          </p:cNvPr>
          <p:cNvSpPr txBox="1"/>
          <p:nvPr/>
        </p:nvSpPr>
        <p:spPr>
          <a:xfrm>
            <a:off x="1417959" y="16704"/>
            <a:ext cx="2925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Памятка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>
            <a:extLst>
              <a:ext uri="{FF2B5EF4-FFF2-40B4-BE49-F238E27FC236}">
                <a16:creationId xmlns:a16="http://schemas.microsoft.com/office/drawing/2014/main" id="{07808BDC-1F5D-4339-AB70-44DA393B8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25" y="699603"/>
            <a:ext cx="5400600" cy="956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2020" marR="0" lvl="0" indent="-162020" algn="l" defTabSz="43205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3. Не купайтесь в водоемах со стоячей, загрязненной водой.</a:t>
            </a:r>
          </a:p>
          <a:p>
            <a:pPr marL="162020" marR="0" lvl="0" indent="-162020" algn="l" defTabSz="43205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512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urier New" panose="02070309020205020404" pitchFamily="49" charset="0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161750-206E-4578-B15A-2DC2E2816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6"/>
            <a:ext cx="5759450" cy="55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252A9-584B-4E7E-83AA-83842E9E2014}"/>
              </a:ext>
            </a:extLst>
          </p:cNvPr>
          <p:cNvSpPr txBox="1"/>
          <p:nvPr/>
        </p:nvSpPr>
        <p:spPr>
          <a:xfrm>
            <a:off x="1417959" y="16704"/>
            <a:ext cx="2925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Памятка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11E7A-B4D0-4D27-887F-505DB5A12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593" y="1728056"/>
            <a:ext cx="1836204" cy="138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86526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Модели простейших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DF7AD5-8BCB-4E70-9B8A-84ED23E0D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56" t="11291" r="18275"/>
          <a:stretch/>
        </p:blipFill>
        <p:spPr>
          <a:xfrm>
            <a:off x="179425" y="611931"/>
            <a:ext cx="1331641" cy="2448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D46A05-80B9-4B15-82B6-F3157C1A6E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6" b="3238"/>
          <a:stretch/>
        </p:blipFill>
        <p:spPr>
          <a:xfrm>
            <a:off x="3081832" y="611931"/>
            <a:ext cx="2534197" cy="2448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1FAD90-8D3C-4AA8-A360-67FE807899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99" t="36666" r="10131" b="16663"/>
          <a:stretch/>
        </p:blipFill>
        <p:spPr>
          <a:xfrm rot="16200000">
            <a:off x="1089114" y="1233589"/>
            <a:ext cx="2448272" cy="1204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4705536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3729403" y="828344"/>
            <a:ext cx="1525713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47576" y="1656048"/>
            <a:ext cx="2481609" cy="7897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en-US" sz="1196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Оформить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лабораторную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работу.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248764" y="1656048"/>
            <a:ext cx="1586845" cy="10222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§ 6 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(стр.23- 25). Опережающее чтение.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A0B014-01D6-42B4-B9F6-B29703FF54FD}"/>
              </a:ext>
            </a:extLst>
          </p:cNvPr>
          <p:cNvSpPr txBox="1"/>
          <p:nvPr/>
        </p:nvSpPr>
        <p:spPr>
          <a:xfrm>
            <a:off x="3743821" y="1656048"/>
            <a:ext cx="1623718" cy="1022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Создать модель инфузории  туфельки.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32AC5-3545-4E73-A741-4F1674FC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50" cy="386260"/>
          </a:xfrm>
        </p:spPr>
        <p:txBody>
          <a:bodyPr>
            <a:noAutofit/>
          </a:bodyPr>
          <a:lstStyle/>
          <a:p>
            <a:r>
              <a:rPr lang="ru-RU" sz="2100" dirty="0"/>
              <a:t>Составьте сравнительную характеристику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72D4CB-DB08-4026-9BC8-CD38A3A92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564296"/>
            <a:ext cx="3380256" cy="25318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E92793-85C8-4369-A12B-EA80525E9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164" y="564296"/>
            <a:ext cx="1936421" cy="13437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1E02C9-C785-42B6-8B43-1626E50AE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9844" y="1953843"/>
            <a:ext cx="1189077" cy="114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3223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Сравнительная характеристика.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79088BE-940C-4B4E-BA94-F4517707F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786137"/>
              </p:ext>
            </p:extLst>
          </p:nvPr>
        </p:nvGraphicFramePr>
        <p:xfrm>
          <a:off x="71413" y="503920"/>
          <a:ext cx="5652628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274">
                  <a:extLst>
                    <a:ext uri="{9D8B030D-6E8A-4147-A177-3AD203B41FA5}">
                      <a16:colId xmlns:a16="http://schemas.microsoft.com/office/drawing/2014/main" val="4237099837"/>
                    </a:ext>
                  </a:extLst>
                </a:gridCol>
                <a:gridCol w="1495211">
                  <a:extLst>
                    <a:ext uri="{9D8B030D-6E8A-4147-A177-3AD203B41FA5}">
                      <a16:colId xmlns:a16="http://schemas.microsoft.com/office/drawing/2014/main" val="1914746259"/>
                    </a:ext>
                  </a:extLst>
                </a:gridCol>
                <a:gridCol w="1663729">
                  <a:extLst>
                    <a:ext uri="{9D8B030D-6E8A-4147-A177-3AD203B41FA5}">
                      <a16:colId xmlns:a16="http://schemas.microsoft.com/office/drawing/2014/main" val="2514557122"/>
                    </a:ext>
                  </a:extLst>
                </a:gridCol>
                <a:gridCol w="1071414">
                  <a:extLst>
                    <a:ext uri="{9D8B030D-6E8A-4147-A177-3AD203B41FA5}">
                      <a16:colId xmlns:a16="http://schemas.microsoft.com/office/drawing/2014/main" val="1352005207"/>
                    </a:ext>
                  </a:extLst>
                </a:gridCol>
              </a:tblGrid>
              <a:tr h="51489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простейшего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тела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Органоиды движения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питания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26792"/>
                  </a:ext>
                </a:extLst>
              </a:tr>
              <a:tr h="7269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Амеба</a:t>
                      </a:r>
                    </a:p>
                    <a:p>
                      <a:pPr algn="ctr"/>
                      <a:r>
                        <a:rPr lang="ru-RU" sz="14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Обыкновен</a:t>
                      </a:r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Непостоянная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Ложноножки-выросты цитоплазмы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Гетеро-</a:t>
                      </a:r>
                    </a:p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трофный</a:t>
                      </a:r>
                      <a:endParaRPr lang="ru-RU" sz="14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908868"/>
                  </a:ext>
                </a:extLst>
              </a:tr>
              <a:tr h="7269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Эвглена зеленая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Постоянная, </a:t>
                      </a:r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веретенообраз-ная</a:t>
                      </a:r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Жгутик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Миксо</a:t>
                      </a:r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трофный</a:t>
                      </a:r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34842"/>
                  </a:ext>
                </a:extLst>
              </a:tr>
              <a:tr h="7269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Инфузория туфелька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Постоянная, напоминает обувь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Реснички-выросты цитоплазмы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Гетеро-</a:t>
                      </a:r>
                    </a:p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трофный</a:t>
                      </a:r>
                      <a:endParaRPr lang="ru-RU" sz="14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745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9918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kumimoji="0" lang="ru-RU" sz="25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Сравнительная характеристика</a:t>
            </a: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79088BE-940C-4B4E-BA94-F4517707F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987173"/>
              </p:ext>
            </p:extLst>
          </p:nvPr>
        </p:nvGraphicFramePr>
        <p:xfrm>
          <a:off x="71413" y="510932"/>
          <a:ext cx="5580620" cy="2693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562">
                  <a:extLst>
                    <a:ext uri="{9D8B030D-6E8A-4147-A177-3AD203B41FA5}">
                      <a16:colId xmlns:a16="http://schemas.microsoft.com/office/drawing/2014/main" val="4237099837"/>
                    </a:ext>
                  </a:extLst>
                </a:gridCol>
                <a:gridCol w="1495460">
                  <a:extLst>
                    <a:ext uri="{9D8B030D-6E8A-4147-A177-3AD203B41FA5}">
                      <a16:colId xmlns:a16="http://schemas.microsoft.com/office/drawing/2014/main" val="1914746259"/>
                    </a:ext>
                  </a:extLst>
                </a:gridCol>
                <a:gridCol w="1677833">
                  <a:extLst>
                    <a:ext uri="{9D8B030D-6E8A-4147-A177-3AD203B41FA5}">
                      <a16:colId xmlns:a16="http://schemas.microsoft.com/office/drawing/2014/main" val="2514557122"/>
                    </a:ext>
                  </a:extLst>
                </a:gridCol>
                <a:gridCol w="1057765">
                  <a:extLst>
                    <a:ext uri="{9D8B030D-6E8A-4147-A177-3AD203B41FA5}">
                      <a16:colId xmlns:a16="http://schemas.microsoft.com/office/drawing/2014/main" val="1352005207"/>
                    </a:ext>
                  </a:extLst>
                </a:gridCol>
              </a:tblGrid>
              <a:tr h="532394">
                <a:tc>
                  <a:txBody>
                    <a:bodyPr/>
                    <a:lstStyle/>
                    <a:p>
                      <a:pPr marL="0" algn="ctr" defTabSz="575936" rtl="0" eaLnBrk="1" latinLnBrk="0" hangingPunct="1"/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Название простейшего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575936" rtl="0" eaLnBrk="1" latinLnBrk="0" hangingPunct="1"/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Форма тела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575936" rtl="0" eaLnBrk="1" latinLnBrk="0" hangingPunct="1"/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Органоиды движения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575936" rtl="0" eaLnBrk="1" latinLnBrk="0" hangingPunct="1"/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 питания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26792"/>
                  </a:ext>
                </a:extLst>
              </a:tr>
              <a:tr h="119005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Вольвокс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Постоянная, округлая колония, одиночные-грушевидные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Жгутики расположенные по два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Авто-</a:t>
                      </a:r>
                    </a:p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трофный</a:t>
                      </a:r>
                      <a:endParaRPr lang="ru-RU" sz="14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50091"/>
                  </a:ext>
                </a:extLst>
              </a:tr>
              <a:tr h="97083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Малярийный плазмодий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Постоянная, округлая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Отсутствуют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Гетеро-</a:t>
                      </a:r>
                    </a:p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трофный</a:t>
                      </a:r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, </a:t>
                      </a:r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паразити</a:t>
                      </a:r>
                      <a:r>
                        <a:rPr lang="ru-RU" sz="1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pPr algn="ctr"/>
                      <a:r>
                        <a:rPr lang="ru-RU" sz="1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ческий</a:t>
                      </a:r>
                      <a:endParaRPr lang="ru-RU" sz="14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078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73753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1" y="132269"/>
            <a:ext cx="5508611" cy="386260"/>
          </a:xfrm>
        </p:spPr>
        <p:txBody>
          <a:bodyPr>
            <a:normAutofit fontScale="90000"/>
          </a:bodyPr>
          <a:lstStyle/>
          <a:p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Сравнительная характеристика</a:t>
            </a:r>
            <a:endParaRPr lang="ru-RU" sz="2800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79088BE-940C-4B4E-BA94-F4517707F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642645"/>
              </p:ext>
            </p:extLst>
          </p:nvPr>
        </p:nvGraphicFramePr>
        <p:xfrm>
          <a:off x="35409" y="546838"/>
          <a:ext cx="5688633" cy="2621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4237099837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191474625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514557122"/>
                    </a:ext>
                  </a:extLst>
                </a:gridCol>
                <a:gridCol w="1584177">
                  <a:extLst>
                    <a:ext uri="{9D8B030D-6E8A-4147-A177-3AD203B41FA5}">
                      <a16:colId xmlns:a16="http://schemas.microsoft.com/office/drawing/2014/main" val="1352005207"/>
                    </a:ext>
                  </a:extLst>
                </a:gridCol>
              </a:tblGrid>
              <a:tr h="5182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простейшего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Места обитания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в природе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для человека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26792"/>
                  </a:ext>
                </a:extLst>
              </a:tr>
              <a:tr h="31095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Амеба обыкновенная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Пресные водоемы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Разлагают растительные останки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Некоторые представители класса болезнетворные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908868"/>
                  </a:ext>
                </a:extLst>
              </a:tr>
              <a:tr h="31892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Эвглена зеленая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Пресные водоемы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Разлагают растительные останки</a:t>
                      </a:r>
                      <a:endParaRPr lang="ru-RU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Модельный образец для изучения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34842"/>
                  </a:ext>
                </a:extLst>
              </a:tr>
              <a:tr h="35082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Инфузория туфелька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Пресные водоемы</a:t>
                      </a:r>
                    </a:p>
                    <a:p>
                      <a:pPr algn="ctr"/>
                      <a:endParaRPr lang="ru-RU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Поедает бактерии, очищая водоемы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Модельный образец для изучения</a:t>
                      </a:r>
                      <a:endParaRPr lang="ru-RU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745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89112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1" y="132269"/>
            <a:ext cx="5508611" cy="386260"/>
          </a:xfrm>
        </p:spPr>
        <p:txBody>
          <a:bodyPr>
            <a:normAutofit fontScale="90000"/>
          </a:bodyPr>
          <a:lstStyle/>
          <a:p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Сравнительная характеристика</a:t>
            </a:r>
            <a:endParaRPr lang="ru-RU" sz="2800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79088BE-940C-4B4E-BA94-F4517707F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019962"/>
              </p:ext>
            </p:extLst>
          </p:nvPr>
        </p:nvGraphicFramePr>
        <p:xfrm>
          <a:off x="143421" y="611933"/>
          <a:ext cx="5508612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423709983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91474625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514557122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1352005207"/>
                    </a:ext>
                  </a:extLst>
                </a:gridCol>
              </a:tblGrid>
              <a:tr h="5182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простейшего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Места обитания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в природе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для человека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26792"/>
                  </a:ext>
                </a:extLst>
              </a:tr>
              <a:tr h="28703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Вольвокс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Загрязненные водоемы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Пища для более крупных животных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Модельный образец для изучения</a:t>
                      </a:r>
                    </a:p>
                    <a:p>
                      <a:pPr algn="ctr"/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50091"/>
                  </a:ext>
                </a:extLst>
              </a:tr>
              <a:tr h="41024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Малярийный плазмодий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Организм человека,  комары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Паразит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Наносит вред здоровью человека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078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48412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19901"/>
            <a:ext cx="5164407" cy="508273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3195" dirty="0"/>
              <a:t>СЕГОДНЯ НА УРОКЕ :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501094" y="541665"/>
            <a:ext cx="497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Правила техники безопасности при проведении лабораторных работ.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1533" y="1178704"/>
            <a:ext cx="45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Порядок оформления.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24730" y="1620044"/>
            <a:ext cx="33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Наблюдение за свойствами инфузории.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91693" y="2412132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2951733" y="2305861"/>
            <a:ext cx="2807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Обобщение по главе № </a:t>
            </a:r>
            <a:r>
              <a:rPr lang="en-US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II</a:t>
            </a:r>
            <a:r>
              <a:rPr lang="ru-RU" sz="1800" ker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F6354-27D4-487E-8048-DDC90B3D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Правила техники безопасности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399AD2-1F0B-43E7-BDC8-455B9C7634BE}"/>
              </a:ext>
            </a:extLst>
          </p:cNvPr>
          <p:cNvSpPr txBox="1"/>
          <p:nvPr/>
        </p:nvSpPr>
        <p:spPr>
          <a:xfrm>
            <a:off x="71413" y="575928"/>
            <a:ext cx="56166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Одевать халат при выполнении лабораторных работ.</a:t>
            </a:r>
          </a:p>
          <a:p>
            <a:pPr marL="228600" indent="-228600"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использовании оборудования следовать правилам и инструкциям преподавателя и сотрудника лаборатории.</a:t>
            </a:r>
          </a:p>
          <a:p>
            <a:pPr marL="228600" indent="-228600"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нюхать и не пробовать на вкус любые вещества в процессе работы или изучаемые образцы по теме.</a:t>
            </a:r>
          </a:p>
          <a:p>
            <a:pPr marL="228600" indent="-228600"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Аккуратно использовать лабораторное оборудование.</a:t>
            </a:r>
          </a:p>
          <a:p>
            <a:pPr marL="228600" indent="-228600"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проведения работы убрать за собой и расставить все принадлежности по своим местам.</a:t>
            </a:r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08F989-80D3-4195-974B-6C587EBB7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635" y="2637818"/>
            <a:ext cx="530398" cy="5303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BBECF5-B959-49DE-AB10-D921FFF4F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996" y="2736168"/>
            <a:ext cx="260021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10403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e7ad166d7934b83f58aa829ff80bf99e5fa7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152834</TotalTime>
  <Words>810</Words>
  <Application>Microsoft Office PowerPoint</Application>
  <PresentationFormat>Произвольный</PresentationFormat>
  <Paragraphs>161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Arial</vt:lpstr>
      <vt:lpstr>Arial Black</vt:lpstr>
      <vt:lpstr>Calibri</vt:lpstr>
      <vt:lpstr>Courier New</vt:lpstr>
      <vt:lpstr>Georgia</vt:lpstr>
      <vt:lpstr>Open Sans</vt:lpstr>
      <vt:lpstr>Open Sans Light</vt:lpstr>
      <vt:lpstr>1_Office Theme</vt:lpstr>
      <vt:lpstr>2_Office Theme</vt:lpstr>
      <vt:lpstr>4_Office Theme</vt:lpstr>
      <vt:lpstr>Тема Office</vt:lpstr>
      <vt:lpstr>Оформление по умолчанию</vt:lpstr>
      <vt:lpstr>Презентация PowerPoint</vt:lpstr>
      <vt:lpstr>Проверим домашнюю работу:</vt:lpstr>
      <vt:lpstr>Составьте сравнительную характеристику</vt:lpstr>
      <vt:lpstr>Сравнительная характеристика.</vt:lpstr>
      <vt:lpstr>Сравнительная характеристика</vt:lpstr>
      <vt:lpstr>Сравнительная характеристика</vt:lpstr>
      <vt:lpstr>Сравнительная характеристика</vt:lpstr>
      <vt:lpstr>СЕГОДНЯ НА УРОКЕ :</vt:lpstr>
      <vt:lpstr>Правила техники безопасности</vt:lpstr>
      <vt:lpstr>Правила работы с микроскопом</vt:lpstr>
      <vt:lpstr>Правила работы с микроскопом</vt:lpstr>
      <vt:lpstr>Правила работы с микроскопом</vt:lpstr>
      <vt:lpstr>1.Порядок оформления работы</vt:lpstr>
      <vt:lpstr>1.Порядок оформления работы</vt:lpstr>
      <vt:lpstr>2.Порядок проведения работы</vt:lpstr>
      <vt:lpstr>2.Порядок проведения работы</vt:lpstr>
      <vt:lpstr>2.Порядок проведения работы</vt:lpstr>
      <vt:lpstr>1.Инфузория туфелька-видео</vt:lpstr>
      <vt:lpstr>1.Строение инфузории туфельки</vt:lpstr>
      <vt:lpstr>1.Раздражимость инфузории </vt:lpstr>
      <vt:lpstr>1.Ответы на вопросы:</vt:lpstr>
      <vt:lpstr>1.Итог по проделанной работе:</vt:lpstr>
      <vt:lpstr>Презентация PowerPoint</vt:lpstr>
      <vt:lpstr>Презентация PowerPoint</vt:lpstr>
      <vt:lpstr>Презентация PowerPoint</vt:lpstr>
      <vt:lpstr>Модели простейших</vt:lpstr>
      <vt:lpstr> 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1641</cp:revision>
  <dcterms:created xsi:type="dcterms:W3CDTF">2014-10-08T23:03:32Z</dcterms:created>
  <dcterms:modified xsi:type="dcterms:W3CDTF">2020-09-19T12:30:06Z</dcterms:modified>
</cp:coreProperties>
</file>