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8"/>
  </p:notesMasterIdLst>
  <p:sldIdLst>
    <p:sldId id="1414" r:id="rId5"/>
    <p:sldId id="1506" r:id="rId6"/>
    <p:sldId id="1534" r:id="rId7"/>
    <p:sldId id="1468" r:id="rId8"/>
    <p:sldId id="1517" r:id="rId9"/>
    <p:sldId id="1416" r:id="rId10"/>
    <p:sldId id="1533" r:id="rId11"/>
    <p:sldId id="1423" r:id="rId12"/>
    <p:sldId id="1491" r:id="rId13"/>
    <p:sldId id="1536" r:id="rId14"/>
    <p:sldId id="1510" r:id="rId15"/>
    <p:sldId id="1512" r:id="rId16"/>
    <p:sldId id="1513" r:id="rId17"/>
    <p:sldId id="1544" r:id="rId18"/>
    <p:sldId id="1545" r:id="rId19"/>
    <p:sldId id="1537" r:id="rId20"/>
    <p:sldId id="1546" r:id="rId21"/>
    <p:sldId id="1539" r:id="rId22"/>
    <p:sldId id="1541" r:id="rId23"/>
    <p:sldId id="1540" r:id="rId24"/>
    <p:sldId id="1542" r:id="rId25"/>
    <p:sldId id="1548" r:id="rId26"/>
    <p:sldId id="1547" r:id="rId27"/>
    <p:sldId id="1543" r:id="rId28"/>
    <p:sldId id="1538" r:id="rId29"/>
    <p:sldId id="1550" r:id="rId30"/>
    <p:sldId id="1556" r:id="rId31"/>
    <p:sldId id="1549" r:id="rId32"/>
    <p:sldId id="1559" r:id="rId33"/>
    <p:sldId id="1535" r:id="rId34"/>
    <p:sldId id="1557" r:id="rId35"/>
    <p:sldId id="1558" r:id="rId36"/>
    <p:sldId id="354" r:id="rId37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506"/>
            <p14:sldId id="1534"/>
            <p14:sldId id="1468"/>
            <p14:sldId id="1517"/>
            <p14:sldId id="1416"/>
            <p14:sldId id="1533"/>
            <p14:sldId id="1423"/>
            <p14:sldId id="1491"/>
            <p14:sldId id="1536"/>
            <p14:sldId id="1510"/>
            <p14:sldId id="1512"/>
            <p14:sldId id="1513"/>
            <p14:sldId id="1544"/>
            <p14:sldId id="1545"/>
            <p14:sldId id="1537"/>
            <p14:sldId id="1546"/>
            <p14:sldId id="1539"/>
            <p14:sldId id="1541"/>
            <p14:sldId id="1540"/>
            <p14:sldId id="1542"/>
            <p14:sldId id="1548"/>
            <p14:sldId id="1547"/>
            <p14:sldId id="1543"/>
            <p14:sldId id="1538"/>
            <p14:sldId id="1550"/>
            <p14:sldId id="1556"/>
            <p14:sldId id="1549"/>
            <p14:sldId id="1559"/>
            <p14:sldId id="1535"/>
            <p14:sldId id="1557"/>
            <p14:sldId id="1558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xmlns="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xmlns="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DDDDD"/>
    <a:srgbClr val="B2B2B2"/>
    <a:srgbClr val="808080"/>
    <a:srgbClr val="5F5F5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4" autoAdjust="0"/>
    <p:restoredTop sz="94291" autoAdjust="0"/>
  </p:normalViewPr>
  <p:slideViewPr>
    <p:cSldViewPr snapToObjects="1">
      <p:cViewPr>
        <p:scale>
          <a:sx n="176" d="100"/>
          <a:sy n="176" d="100"/>
        </p:scale>
        <p:origin x="-234" y="216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1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Клетка амебы не имеет жесткой оболочки. Она образует выпячивания и </a:t>
            </a:r>
            <a:r>
              <a:rPr lang="ru-RU" dirty="0" err="1"/>
              <a:t>впячивания</a:t>
            </a:r>
            <a:r>
              <a:rPr lang="ru-RU" dirty="0"/>
              <a:t>. Выпячивания (цитоплазматические выросты) называют ложноножками или псевдоподиями. Благодаря им амеба может медленно двигаться, как бы перетекая с места на место, а также захватывать пищу. Образование ложноножек и перемещение амебы происходит за счет движения цитоплазмы, которая постепенно перетекает в выпячивание. Цитоплазма амебы не однородна. Выделяют более прозрачный и плотный наружный слой (эктоплазма) и более зернистый и жидкий внутренний слой цитоплазмы (эндоплазма).</a:t>
            </a:r>
          </a:p>
          <a:p>
            <a:endParaRPr lang="ru-RU" dirty="0"/>
          </a:p>
          <a:p>
            <a:r>
              <a:rPr lang="ru-RU" dirty="0"/>
              <a:t>В цитоплазме амебы находятся различные органеллы, ядро, а также пищеварительная и сократительная вакуоли.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Ядро при этом увеличивается в объеме, а ядерная оболочка растворяется. Ядерные вещества поступают в цитоплазму и распределяются поровну по двум разным частям клетки и вскоре здесь образуют по одному ядру. При этом тело амебы удлиняется </a:t>
            </a:r>
          </a:p>
          <a:p>
            <a:r>
              <a:rPr lang="ru-RU" dirty="0"/>
              <a:t> и, образуя в средней части перетяжку, делится на два.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p:transition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p:transition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p:transition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p:transition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61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ransition>
    <p:dissolve/>
  </p:transition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88487" y="1425905"/>
            <a:ext cx="343665" cy="87279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xmlns="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2F2D34-E7EF-40AD-8E6B-3A38D4D90753}"/>
              </a:ext>
            </a:extLst>
          </p:cNvPr>
          <p:cNvSpPr txBox="1"/>
          <p:nvPr/>
        </p:nvSpPr>
        <p:spPr>
          <a:xfrm>
            <a:off x="503461" y="1119116"/>
            <a:ext cx="4116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Класс инфузории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споровики.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A77713-D778-4549-A3DA-CEB82AF95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2" r="1406" b="4495"/>
          <a:stretch/>
        </p:blipFill>
        <p:spPr>
          <a:xfrm>
            <a:off x="4463901" y="1428554"/>
            <a:ext cx="1123281" cy="1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BF6394-C16F-4243-8812-CDA67DD7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Питание инфузории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C46353-1BFA-4F63-8C0B-B7D6788D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0" y="769482"/>
            <a:ext cx="5458669" cy="18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65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Дыхание инфузории 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FF6F8F-4FD3-4F70-8093-86EA4503CBFC}"/>
              </a:ext>
            </a:extLst>
          </p:cNvPr>
          <p:cNvSpPr txBox="1"/>
          <p:nvPr/>
        </p:nvSpPr>
        <p:spPr>
          <a:xfrm>
            <a:off x="143421" y="539924"/>
            <a:ext cx="2628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Газообмен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через наружную клеточную мембрану, по всей поверхности тела.</a:t>
            </a:r>
            <a:r>
              <a:rPr lang="ru-RU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Туфелька дышит всей поверхностью клетки. Она способна существо-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вать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счёт гликолиза при низкой концентрации кислорода в воде.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4CA66D-2B49-46C1-82B3-8425095BC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6" t="8737" r="24370" b="2046"/>
          <a:stretch/>
        </p:blipFill>
        <p:spPr>
          <a:xfrm>
            <a:off x="3019241" y="611932"/>
            <a:ext cx="248877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3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50024"/>
            <a:ext cx="5600893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Раздражимость инфузории </a:t>
            </a:r>
            <a:endParaRPr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6CF21A-D97B-45AF-875F-6F6A02BF65EE}"/>
              </a:ext>
            </a:extLst>
          </p:cNvPr>
          <p:cNvSpPr txBox="1"/>
          <p:nvPr/>
        </p:nvSpPr>
        <p:spPr>
          <a:xfrm>
            <a:off x="87144" y="575928"/>
            <a:ext cx="1444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-это способность организмов реагировать на действие раздражите-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EA6F32-EA8D-442C-85F1-56C74F256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" t="22219" r="7552" b="8885"/>
          <a:stretch/>
        </p:blipFill>
        <p:spPr>
          <a:xfrm>
            <a:off x="1422927" y="567547"/>
            <a:ext cx="4229106" cy="25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6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Размножение инфузории 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C37BD-6F94-46BA-B527-90FB73F3FDB4}"/>
              </a:ext>
            </a:extLst>
          </p:cNvPr>
          <p:cNvSpPr txBox="1"/>
          <p:nvPr/>
        </p:nvSpPr>
        <p:spPr>
          <a:xfrm>
            <a:off x="251433" y="539924"/>
            <a:ext cx="1692188" cy="220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Размножение у инфузории происходит путем деления ее клетки на две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части.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DC46DA-BEE7-4B10-B33B-DFE08520F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85" y="620995"/>
            <a:ext cx="2653271" cy="250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36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253263-C7F5-405A-9E21-C012C205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80619" cy="386260"/>
          </a:xfrm>
        </p:spPr>
        <p:txBody>
          <a:bodyPr>
            <a:normAutofit/>
          </a:bodyPr>
          <a:lstStyle/>
          <a:p>
            <a:r>
              <a:rPr lang="ru-RU" sz="2800" dirty="0"/>
              <a:t>Классификация простейших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267CFB-6204-49E2-8B76-8B0BE467D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8" b="5745"/>
          <a:stretch/>
        </p:blipFill>
        <p:spPr>
          <a:xfrm>
            <a:off x="107417" y="575928"/>
            <a:ext cx="5544616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33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1C1D96-96D8-450F-B1CA-297A1210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Тип споровики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DB15D3-2B02-4D1A-A808-71B781489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9598" r="1658" b="3329"/>
          <a:stretch/>
        </p:blipFill>
        <p:spPr>
          <a:xfrm>
            <a:off x="647477" y="539924"/>
            <a:ext cx="4502818" cy="2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64828-FDE1-4483-B870-8FBD3310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Споровики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407100B7-3BB1-491D-A37F-800C7E8B5CC4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 bwMode="auto">
          <a:xfrm>
            <a:off x="215429" y="575928"/>
            <a:ext cx="5328592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/>
              </a:rPr>
              <a:t>— одноклеточные организмы,</a:t>
            </a:r>
            <a:r>
              <a:rPr kumimoji="0" lang="ru-RU" altLang="ru-RU" sz="14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/>
              </a:rPr>
              <a:t>ведущие исключительно паразитический образ жизни. Их около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athJax_Main"/>
              </a:rPr>
              <a:t>4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/>
              </a:rPr>
              <a:t> тыс. видов. Они паразитируют в организмах червей, насекомых, зверей и человека. Из-за паразитического образа жизни споровики отличаются от других простейших: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A2D8DF-2B48-4C1F-A706-54603E11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68" y="1728056"/>
            <a:ext cx="32861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3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EE82B8-C876-4F6A-A63D-327864AD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t="22220" r="6662" b="9996"/>
          <a:stretch/>
        </p:blipFill>
        <p:spPr>
          <a:xfrm>
            <a:off x="41762" y="71872"/>
            <a:ext cx="571768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592AEE-8B26-4A94-A255-9799213B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Споровики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5C6D16-6BFD-4CE0-B190-8832AEECD8B3}"/>
              </a:ext>
            </a:extLst>
          </p:cNvPr>
          <p:cNvSpPr txBox="1"/>
          <p:nvPr/>
        </p:nvSpPr>
        <p:spPr>
          <a:xfrm>
            <a:off x="71413" y="575928"/>
            <a:ext cx="5616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 взрослых споровиков </a:t>
            </a:r>
            <a:r>
              <a:rPr lang="ru-RU" sz="14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нет органоидов движения</a:t>
            </a: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Пищеварительных и сократительных вакуолей нет</a:t>
            </a: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так как питание осуществляется всей поверхностью клетки.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Размножение у большинства споровиков </a:t>
            </a:r>
            <a:r>
              <a:rPr lang="ru-RU" sz="14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бесполое</a:t>
            </a: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Клетка паразита распадается на </a:t>
            </a:r>
            <a:r>
              <a:rPr lang="ru-RU" sz="14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множество дочерних клеток </a:t>
            </a: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самостоятельных организмов.</a:t>
            </a:r>
          </a:p>
        </p:txBody>
      </p:sp>
      <p:sp>
        <p:nvSpPr>
          <p:cNvPr id="7" name="AutoShape 2" descr="Тип Споровики Апикомплексы Грегарины Кокцидии">
            <a:extLst>
              <a:ext uri="{FF2B5EF4-FFF2-40B4-BE49-F238E27FC236}">
                <a16:creationId xmlns:a16="http://schemas.microsoft.com/office/drawing/2014/main" xmlns="" id="{960427CA-F107-479E-873F-7312085E55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7325" y="1466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50F64C-28FA-44E4-B323-64A3E88EF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7" y="1919868"/>
            <a:ext cx="2736304" cy="11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467767-1B1E-41E4-9AD8-288D1F15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Организм, несущий паразита: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7B73F1-2CAF-43EB-8275-529A75F40A52}"/>
              </a:ext>
            </a:extLst>
          </p:cNvPr>
          <p:cNvSpPr txBox="1"/>
          <p:nvPr/>
        </p:nvSpPr>
        <p:spPr>
          <a:xfrm>
            <a:off x="179425" y="611932"/>
            <a:ext cx="5472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Основной хозяин</a:t>
            </a:r>
            <a:r>
              <a:rPr lang="ru-RU" sz="1800" b="1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организм, внутри которого паразит размножается половым путём.</a:t>
            </a:r>
          </a:p>
          <a:p>
            <a:pPr algn="l"/>
            <a:r>
              <a:rPr lang="ru-RU" sz="1800" b="1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ru-RU" sz="18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Промежуточный хозяин</a:t>
            </a:r>
            <a:r>
              <a:rPr lang="ru-RU" sz="1800" b="1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организм, внутри которого паразит размножается бесполым путём. Таких хозяев может быть несколько у одного паразита.</a:t>
            </a:r>
          </a:p>
        </p:txBody>
      </p:sp>
    </p:spTree>
    <p:extLst>
      <p:ext uri="{BB962C8B-B14F-4D97-AF65-F5344CB8AC3E}">
        <p14:creationId xmlns:p14="http://schemas.microsoft.com/office/powerpoint/2010/main" val="3449066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ваши знания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862F4E-98A4-41A4-8312-98F792D98CF2}"/>
              </a:ext>
            </a:extLst>
          </p:cNvPr>
          <p:cNvSpPr txBox="1"/>
          <p:nvPr/>
        </p:nvSpPr>
        <p:spPr>
          <a:xfrm>
            <a:off x="107418" y="516694"/>
            <a:ext cx="5544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Составим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в переводе с франц.-пятистишие) на понятие эвглена.</a:t>
            </a:r>
          </a:p>
          <a:p>
            <a:pPr algn="l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1-понятие : эвглена.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B9A959-59D8-4CA5-88E6-8FE3F0D633C1}"/>
              </a:ext>
            </a:extLst>
          </p:cNvPr>
          <p:cNvSpPr txBox="1"/>
          <p:nvPr/>
        </p:nvSpPr>
        <p:spPr>
          <a:xfrm>
            <a:off x="107417" y="1436539"/>
            <a:ext cx="55806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 прилагательных: одноклеточная, форма тела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C568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постоянная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5ECDC7-2D01-4A82-BEAD-315E2B35984B}"/>
              </a:ext>
            </a:extLst>
          </p:cNvPr>
          <p:cNvSpPr txBox="1"/>
          <p:nvPr/>
        </p:nvSpPr>
        <p:spPr>
          <a:xfrm>
            <a:off x="107418" y="2160104"/>
            <a:ext cx="558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3-3 глагола: обитает в пресных водоемах, передвигается при помощи жгутика, питается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миксотофно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26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0DF8D3-6286-4F81-9D86-D76E23B9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Малярийный плазмодий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989274D9-A378-4FFA-A2C4-E71AD1013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7" y="683940"/>
            <a:ext cx="2160240" cy="2277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E4E3F"/>
                </a:solidFill>
                <a:effectLst/>
                <a:cs typeface="Arial" panose="020B0604020202020204" pitchFamily="34" charset="0"/>
              </a:rPr>
              <a:t>   В организме человека может паразитировать около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76A900"/>
                </a:solidFill>
                <a:effectLst/>
                <a:cs typeface="Arial" panose="020B0604020202020204" pitchFamily="34" charset="0"/>
              </a:rPr>
              <a:t>30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E4E3F"/>
                </a:solidFill>
                <a:effectLst/>
                <a:cs typeface="Arial" panose="020B0604020202020204" pitchFamily="34" charset="0"/>
              </a:rPr>
              <a:t> видов простейших.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E4E3F"/>
                </a:solidFill>
                <a:effectLst/>
                <a:cs typeface="Arial" panose="020B0604020202020204" pitchFamily="34" charset="0"/>
              </a:rPr>
              <a:t> Наиболее опасным для человека является 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76A900"/>
                </a:solidFill>
                <a:effectLst/>
                <a:cs typeface="Arial" panose="020B0604020202020204" pitchFamily="34" charset="0"/>
              </a:rPr>
              <a:t>малярийный плазмодий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E4E3F"/>
                </a:solidFill>
                <a:effectLst/>
                <a:cs typeface="Arial" panose="020B0604020202020204" pitchFamily="34" charset="0"/>
              </a:rPr>
              <a:t> — возбудитель малярии.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847BC7-A8C0-4E96-B07B-4F604D71E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" t="11108" r="1718" b="4082"/>
          <a:stretch/>
        </p:blipFill>
        <p:spPr>
          <a:xfrm>
            <a:off x="2169441" y="661290"/>
            <a:ext cx="342479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87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85B7AB-DB60-4799-B4B1-8804958F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688037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Цикл жизни малярийного плазмодия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9CEFEF-98F6-4A65-B91E-A1AD2AA47128}"/>
              </a:ext>
            </a:extLst>
          </p:cNvPr>
          <p:cNvSpPr txBox="1"/>
          <p:nvPr/>
        </p:nvSpPr>
        <p:spPr>
          <a:xfrm>
            <a:off x="107418" y="536726"/>
            <a:ext cx="277230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Бесполое размножение</a:t>
            </a:r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 укусе самкой комара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паразиты со слюной комара 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попадают в кровь человека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проникают в клетки печени.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Здесь они </a:t>
            </a:r>
            <a:r>
              <a:rPr lang="ru-RU" sz="1500" b="0" i="0" dirty="0" smtClean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делятся </a:t>
            </a:r>
            <a:endParaRPr lang="ru-RU" sz="1500" b="0" i="0" dirty="0">
              <a:solidFill>
                <a:srgbClr val="4E4E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0" i="0" dirty="0" smtClean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и, </a:t>
            </a:r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0" i="0" dirty="0" smtClean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результате, </a:t>
            </a:r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образуют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формы, способные 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поселяться в эритроцитах </a:t>
            </a:r>
          </a:p>
          <a:p>
            <a:pPr algn="just"/>
            <a:r>
              <a:rPr lang="ru-RU" sz="15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(красных клетках крови).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1598310-040D-43B9-8D28-9654F610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22" y="605811"/>
            <a:ext cx="2772307" cy="25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85B7AB-DB60-4799-B4B1-8804958F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688037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Цикл жизни малярийного плазмодия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9CEFEF-98F6-4A65-B91E-A1AD2AA47128}"/>
              </a:ext>
            </a:extLst>
          </p:cNvPr>
          <p:cNvSpPr txBox="1"/>
          <p:nvPr/>
        </p:nvSpPr>
        <p:spPr>
          <a:xfrm>
            <a:off x="107417" y="536726"/>
            <a:ext cx="54726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Бесполое размножение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В эритроцитах плазмодий активно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размножается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результате,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плазмодиев становится настолько много, что клетка крови лопается. Паразиты попадают в кровь и поражают её новые клетки. Во время разрыва кровяных клеток у человека возникают приступы лихорадки (высокой температуры тела).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7BD6CF-D448-4EB0-ACD8-357B4FD7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77" y="2021343"/>
            <a:ext cx="1666004" cy="1108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BF12D6-3E28-4F5A-97F1-34313E0B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5" y="2004121"/>
            <a:ext cx="1493765" cy="11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1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0DF8D3-6286-4F81-9D86-D76E23B9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B1EC72-E368-4012-939A-75997EB5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0"/>
            <a:ext cx="5616623" cy="32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3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C56AF-C80B-473C-9FB8-D7503FD0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4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Цикл жизни малярийного плазмодия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7CFB89-E653-4E41-B925-A81E1B27B022}"/>
              </a:ext>
            </a:extLst>
          </p:cNvPr>
          <p:cNvSpPr txBox="1"/>
          <p:nvPr/>
        </p:nvSpPr>
        <p:spPr>
          <a:xfrm>
            <a:off x="143421" y="503920"/>
            <a:ext cx="291632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b="1" i="0" dirty="0">
                <a:solidFill>
                  <a:srgbClr val="76A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Половое размножение</a:t>
            </a:r>
            <a:r>
              <a:rPr lang="ru-RU" sz="12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 время сосания крови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больного человека самкой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комара, </a:t>
            </a:r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плазмодий попадает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пищеварительный тракт </a:t>
            </a:r>
            <a:r>
              <a:rPr lang="ru-RU" sz="12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комара. </a:t>
            </a:r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Там происходит половое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размножение, в результате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которого формируются особи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следующего (бесполого)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поколения. Во время укуса они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попадают в кровь человека, </a:t>
            </a:r>
          </a:p>
          <a:p>
            <a:r>
              <a:rPr lang="ru-RU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цикл повторяется.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8EFC71-0535-4D81-8BAB-16FFCFE5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08" y="583928"/>
            <a:ext cx="2317348" cy="12961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968027-D0B9-4DA1-A6CD-C31F15F6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84" y="1945472"/>
            <a:ext cx="2245085" cy="11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E2F10B-64E7-4350-B568-BD171293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" y="132269"/>
            <a:ext cx="5688631" cy="386260"/>
          </a:xfrm>
        </p:spPr>
        <p:txBody>
          <a:bodyPr>
            <a:noAutofit/>
          </a:bodyPr>
          <a:lstStyle/>
          <a:p>
            <a:r>
              <a:rPr lang="ru-RU" sz="2200" dirty="0"/>
              <a:t>Цикл развития малярийного плазмодия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E7C52C-93A0-4717-B7CF-A6C76451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21" y="628932"/>
            <a:ext cx="3204356" cy="24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8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5450D-37A8-4CF6-8B82-C449266F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малярии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9CA83C-29A0-4244-97EB-CE4C2CCF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0" r="531" b="4082"/>
          <a:stretch/>
        </p:blipFill>
        <p:spPr>
          <a:xfrm>
            <a:off x="1073034" y="575928"/>
            <a:ext cx="3613381" cy="25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6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EF5A22-0272-4280-9D08-077E9ADD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Терапия малярии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58BE08-FF2E-4D3D-89CF-F90A2C887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" t="24443" r="4222" b="4082"/>
          <a:stretch/>
        </p:blipFill>
        <p:spPr>
          <a:xfrm>
            <a:off x="435463" y="578926"/>
            <a:ext cx="4748518" cy="25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6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49FC53-2BB1-4DDB-ADE0-3E306469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635273" cy="386260"/>
          </a:xfrm>
        </p:spPr>
        <p:txBody>
          <a:bodyPr>
            <a:normAutofit/>
          </a:bodyPr>
          <a:lstStyle/>
          <a:p>
            <a:r>
              <a:rPr lang="ru-RU" sz="2800" dirty="0"/>
              <a:t>Борьба с малярией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F0E91E-8473-4100-B94E-769647616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" r="3768"/>
          <a:stretch/>
        </p:blipFill>
        <p:spPr>
          <a:xfrm>
            <a:off x="366249" y="624881"/>
            <a:ext cx="2412268" cy="1131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CA07DC9-A9A8-486B-B946-814C96C5B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787" y="575928"/>
            <a:ext cx="2756486" cy="1836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72741D-CE7D-44E6-9408-12167677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25" y="1778112"/>
            <a:ext cx="2615214" cy="1369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2150AD-B9B3-4C12-80CF-BC7718B0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45" y="2519774"/>
            <a:ext cx="2362680" cy="5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76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6920A0-96BC-40AA-BDF7-08EA8D4E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50" cy="386260"/>
          </a:xfrm>
        </p:spPr>
        <p:txBody>
          <a:bodyPr>
            <a:noAutofit/>
          </a:bodyPr>
          <a:lstStyle/>
          <a:p>
            <a:r>
              <a:rPr lang="ru-RU" sz="1800" dirty="0" err="1"/>
              <a:t>Нозема</a:t>
            </a:r>
            <a:r>
              <a:rPr lang="ru-RU" sz="1800" dirty="0"/>
              <a:t>- паразиты пчел и тутового шелкопряда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C99109-FBD4-4DF7-960F-BDF7110DF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45" y="611932"/>
            <a:ext cx="2569540" cy="1924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B0E46D-7BFA-4AF4-8E3C-55E722D8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5" y="611932"/>
            <a:ext cx="2958333" cy="1963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9E1818-DB0B-477D-B63A-64DF53EE61F3}"/>
              </a:ext>
            </a:extLst>
          </p:cNvPr>
          <p:cNvSpPr txBox="1"/>
          <p:nvPr/>
        </p:nvSpPr>
        <p:spPr>
          <a:xfrm>
            <a:off x="130164" y="2668593"/>
            <a:ext cx="5629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Наносят вред пчеловодству и шелководству.</a:t>
            </a:r>
          </a:p>
        </p:txBody>
      </p:sp>
    </p:spTree>
    <p:extLst>
      <p:ext uri="{BB962C8B-B14F-4D97-AF65-F5344CB8AC3E}">
        <p14:creationId xmlns:p14="http://schemas.microsoft.com/office/powerpoint/2010/main" val="1519088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ваши знания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862F4E-98A4-41A4-8312-98F792D98CF2}"/>
              </a:ext>
            </a:extLst>
          </p:cNvPr>
          <p:cNvSpPr txBox="1"/>
          <p:nvPr/>
        </p:nvSpPr>
        <p:spPr>
          <a:xfrm>
            <a:off x="179425" y="539924"/>
            <a:ext cx="5472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точное определение: эвглена зеленая это одноклеточный организм</a:t>
            </a:r>
            <a:r>
              <a:rPr lang="ru-RU" sz="1800" dirty="0">
                <a:solidFill>
                  <a:srgbClr val="1C568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C568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D92B93-A4CD-427A-9223-31CDDB579CE7}"/>
              </a:ext>
            </a:extLst>
          </p:cNvPr>
          <p:cNvSpPr txBox="1"/>
          <p:nvPr/>
        </p:nvSpPr>
        <p:spPr>
          <a:xfrm>
            <a:off x="179425" y="1296008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ассоциация или слово синоним: может питаться благодаря фотосинтезу на свету, а при его отсутствии питание- гетеротрофное.   </a:t>
            </a:r>
          </a:p>
        </p:txBody>
      </p:sp>
    </p:spTree>
    <p:extLst>
      <p:ext uri="{BB962C8B-B14F-4D97-AF65-F5344CB8AC3E}">
        <p14:creationId xmlns:p14="http://schemas.microsoft.com/office/powerpoint/2010/main" val="979043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A32AC5-3545-4E73-A741-4F1674F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50" cy="386260"/>
          </a:xfrm>
        </p:spPr>
        <p:txBody>
          <a:bodyPr>
            <a:noAutofit/>
          </a:bodyPr>
          <a:lstStyle/>
          <a:p>
            <a:r>
              <a:rPr lang="ru-RU" sz="2100" dirty="0"/>
              <a:t>Составьте сравнительную характеристику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72D4CB-DB08-4026-9BC8-CD38A3A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564296"/>
            <a:ext cx="3380256" cy="25318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E92793-85C8-4369-A12B-EA80525E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164" y="564296"/>
            <a:ext cx="1936421" cy="1343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1E02C9-C785-42B6-8B43-1626E50A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844" y="1953843"/>
            <a:ext cx="1189077" cy="11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8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1FFDC-CC1B-4D55-A8D6-886886FB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Заполните таблицу.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679088BE-940C-4B4E-BA94-F4517707F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59453"/>
              </p:ext>
            </p:extLst>
          </p:nvPr>
        </p:nvGraphicFramePr>
        <p:xfrm>
          <a:off x="143421" y="611933"/>
          <a:ext cx="5508612" cy="2223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646">
                  <a:extLst>
                    <a:ext uri="{9D8B030D-6E8A-4147-A177-3AD203B41FA5}">
                      <a16:colId xmlns:a16="http://schemas.microsoft.com/office/drawing/2014/main" xmlns="" val="4237099837"/>
                    </a:ext>
                  </a:extLst>
                </a:gridCol>
                <a:gridCol w="1256998">
                  <a:extLst>
                    <a:ext uri="{9D8B030D-6E8A-4147-A177-3AD203B41FA5}">
                      <a16:colId xmlns:a16="http://schemas.microsoft.com/office/drawing/2014/main" xmlns="" val="1914746259"/>
                    </a:ext>
                  </a:extLst>
                </a:gridCol>
                <a:gridCol w="1367910">
                  <a:extLst>
                    <a:ext uri="{9D8B030D-6E8A-4147-A177-3AD203B41FA5}">
                      <a16:colId xmlns:a16="http://schemas.microsoft.com/office/drawing/2014/main" xmlns="" val="2514557122"/>
                    </a:ext>
                  </a:extLst>
                </a:gridCol>
                <a:gridCol w="1183058">
                  <a:extLst>
                    <a:ext uri="{9D8B030D-6E8A-4147-A177-3AD203B41FA5}">
                      <a16:colId xmlns:a16="http://schemas.microsoft.com/office/drawing/2014/main" xmlns="" val="1352005207"/>
                    </a:ext>
                  </a:extLst>
                </a:gridCol>
              </a:tblGrid>
              <a:tr h="5182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простейшего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тела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Органоиды движения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питания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726792"/>
                  </a:ext>
                </a:extLst>
              </a:tr>
              <a:tr h="3109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Амеба обыкновенная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9908868"/>
                  </a:ext>
                </a:extLst>
              </a:tr>
              <a:tr h="3189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Эвглена зеленая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634842"/>
                  </a:ext>
                </a:extLst>
              </a:tr>
              <a:tr h="3508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Инфузория туфелька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6745170"/>
                  </a:ext>
                </a:extLst>
              </a:tr>
              <a:tr h="28703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Вольвокс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6950091"/>
                  </a:ext>
                </a:extLst>
              </a:tr>
              <a:tr h="41024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Малярийный плазмодий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0078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705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1FFDC-CC1B-4D55-A8D6-886886FB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Заполните таблицу.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679088BE-940C-4B4E-BA94-F4517707F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196384"/>
              </p:ext>
            </p:extLst>
          </p:nvPr>
        </p:nvGraphicFramePr>
        <p:xfrm>
          <a:off x="143421" y="611933"/>
          <a:ext cx="5508612" cy="2436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646">
                  <a:extLst>
                    <a:ext uri="{9D8B030D-6E8A-4147-A177-3AD203B41FA5}">
                      <a16:colId xmlns:a16="http://schemas.microsoft.com/office/drawing/2014/main" xmlns="" val="4237099837"/>
                    </a:ext>
                  </a:extLst>
                </a:gridCol>
                <a:gridCol w="1256998">
                  <a:extLst>
                    <a:ext uri="{9D8B030D-6E8A-4147-A177-3AD203B41FA5}">
                      <a16:colId xmlns:a16="http://schemas.microsoft.com/office/drawing/2014/main" xmlns="" val="1914746259"/>
                    </a:ext>
                  </a:extLst>
                </a:gridCol>
                <a:gridCol w="1367910">
                  <a:extLst>
                    <a:ext uri="{9D8B030D-6E8A-4147-A177-3AD203B41FA5}">
                      <a16:colId xmlns:a16="http://schemas.microsoft.com/office/drawing/2014/main" xmlns="" val="2514557122"/>
                    </a:ext>
                  </a:extLst>
                </a:gridCol>
                <a:gridCol w="1183058">
                  <a:extLst>
                    <a:ext uri="{9D8B030D-6E8A-4147-A177-3AD203B41FA5}">
                      <a16:colId xmlns:a16="http://schemas.microsoft.com/office/drawing/2014/main" xmlns="" val="1352005207"/>
                    </a:ext>
                  </a:extLst>
                </a:gridCol>
              </a:tblGrid>
              <a:tr h="5182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простейшего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Места обитания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 в природе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 для человека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726792"/>
                  </a:ext>
                </a:extLst>
              </a:tr>
              <a:tr h="3109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Амеба обыкновенная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9908868"/>
                  </a:ext>
                </a:extLst>
              </a:tr>
              <a:tr h="3189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Эвглена зеленая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634842"/>
                  </a:ext>
                </a:extLst>
              </a:tr>
              <a:tr h="3508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Инфузория туфелька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6745170"/>
                  </a:ext>
                </a:extLst>
              </a:tr>
              <a:tr h="28703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Вольвокс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6950091"/>
                  </a:ext>
                </a:extLst>
              </a:tr>
              <a:tr h="41024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Малярийный плазмодий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0078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18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3729404" y="828344"/>
            <a:ext cx="1415796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547577" y="1656048"/>
            <a:ext cx="1387488" cy="102220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575756"/>
            <a:r>
              <a:rPr lang="en-US" sz="1196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 письменно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20).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143421" y="1656048"/>
            <a:ext cx="1586845" cy="1487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§5 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(стр.18- 20).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§6 Опережающее чтение.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4CE92-79B5-4D99-83DA-A7E0F8B87FC9}"/>
              </a:ext>
            </a:extLst>
          </p:cNvPr>
          <p:cNvSpPr txBox="1"/>
          <p:nvPr/>
        </p:nvSpPr>
        <p:spPr>
          <a:xfrm>
            <a:off x="2807717" y="1694308"/>
            <a:ext cx="1387487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(стр. 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A0B014-01D6-42B4-B9F6-B29703FF54FD}"/>
              </a:ext>
            </a:extLst>
          </p:cNvPr>
          <p:cNvSpPr txBox="1"/>
          <p:nvPr/>
        </p:nvSpPr>
        <p:spPr>
          <a:xfrm>
            <a:off x="3995849" y="1692052"/>
            <a:ext cx="1623718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Заполнить таблицы.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: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501094" y="541665"/>
            <a:ext cx="49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Среда обитания и строение инфузории туфельки.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533" y="1115988"/>
            <a:ext cx="458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Свойства одноклеточного организма.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1653" y="1664798"/>
            <a:ext cx="331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Многообразие класса ресничные.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91693" y="2412132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2951733" y="2305861"/>
            <a:ext cx="280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Значение в природе и жизни человека.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580620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Классификация   </a:t>
            </a:r>
            <a:endParaRPr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71750E-3FF1-4066-88C6-B9F7D3406427}"/>
              </a:ext>
            </a:extLst>
          </p:cNvPr>
          <p:cNvSpPr txBox="1"/>
          <p:nvPr/>
        </p:nvSpPr>
        <p:spPr>
          <a:xfrm>
            <a:off x="2771713" y="740266"/>
            <a:ext cx="28803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Тип: Инфузории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Класс: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Oligohymenophorea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Отряд: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Peniculida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Семейство: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Parameciidae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Род: Парамеции</a:t>
            </a:r>
          </a:p>
          <a:p>
            <a:pPr>
              <a:defRPr/>
            </a:pP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Вид:Инфузо́рия-ту́фелька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(лат.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Paramécium</a:t>
            </a:r>
            <a:r>
              <a:rPr lang="en-US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caudátum</a:t>
            </a:r>
            <a:r>
              <a:rPr lang="en-US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02CAC5-A1B9-40F7-B45C-1F556581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7" y="647936"/>
            <a:ext cx="2664296" cy="226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0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9247"/>
            <a:ext cx="5508612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Среда обитания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9679E2-3379-44E5-9BA9-267A37E53FBE}"/>
              </a:ext>
            </a:extLst>
          </p:cNvPr>
          <p:cNvSpPr txBox="1"/>
          <p:nvPr/>
        </p:nvSpPr>
        <p:spPr>
          <a:xfrm>
            <a:off x="107787" y="679872"/>
            <a:ext cx="55082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Инфузория-туфелька обитает в мелких стоячих водоёмах. Это одноклеточное животное длиной 0,5 мм имеет веретеновидную форму тела, отдалённо напоминающую туфлю. Инфузории все время находятся в движении, плавая тупым концом вперёд. Скорость передвижения этого животного достигает 2,5 мм в секунду.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20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2"/>
            <a:ext cx="565262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Передвижение инфузории туфельки   </a:t>
            </a:r>
            <a:endParaRPr sz="2400" dirty="0"/>
          </a:p>
        </p:txBody>
      </p:sp>
      <p:pic>
        <p:nvPicPr>
          <p:cNvPr id="3" name="Движение инфузорий [9ddtdrxbIkM]">
            <a:hlinkClick r:id="" action="ppaction://media"/>
            <a:extLst>
              <a:ext uri="{FF2B5EF4-FFF2-40B4-BE49-F238E27FC236}">
                <a16:creationId xmlns:a16="http://schemas.microsoft.com/office/drawing/2014/main" xmlns="" id="{29B4B3AB-5824-4245-B450-85AFD505F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636" y="587325"/>
            <a:ext cx="4072317" cy="25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Строение инфузории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D6AD2D-B062-46AD-A7B2-B02895699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21" y="596139"/>
            <a:ext cx="3344464" cy="24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3000" dirty="0"/>
              <a:t>Особенности инфузории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AE7CE-8D73-49E4-BCA4-BAD3B11BE306}"/>
              </a:ext>
            </a:extLst>
          </p:cNvPr>
          <p:cNvSpPr txBox="1"/>
          <p:nvPr/>
        </p:nvSpPr>
        <p:spPr>
          <a:xfrm>
            <a:off x="143421" y="577376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видеообзор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070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152488</TotalTime>
  <Words>814</Words>
  <Application>Microsoft Office PowerPoint</Application>
  <PresentationFormat>Произвольный</PresentationFormat>
  <Paragraphs>175</Paragraphs>
  <Slides>33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1_Office Theme</vt:lpstr>
      <vt:lpstr>2_Office Theme</vt:lpstr>
      <vt:lpstr>4_Office Theme</vt:lpstr>
      <vt:lpstr>Тема Office</vt:lpstr>
      <vt:lpstr>Презентация PowerPoint</vt:lpstr>
      <vt:lpstr>  </vt:lpstr>
      <vt:lpstr>  </vt:lpstr>
      <vt:lpstr>СЕГОДНЯ НА УРОКЕ :</vt:lpstr>
      <vt:lpstr>Классификация   </vt:lpstr>
      <vt:lpstr>Среда обитания</vt:lpstr>
      <vt:lpstr>Передвижение инфузории туфельки   </vt:lpstr>
      <vt:lpstr>Строение инфузории </vt:lpstr>
      <vt:lpstr> Особенности инфузории</vt:lpstr>
      <vt:lpstr>Питание инфузории</vt:lpstr>
      <vt:lpstr>Дыхание инфузории </vt:lpstr>
      <vt:lpstr>Раздражимость инфузории </vt:lpstr>
      <vt:lpstr>Размножение инфузории </vt:lpstr>
      <vt:lpstr>Классификация простейших</vt:lpstr>
      <vt:lpstr>Тип споровики </vt:lpstr>
      <vt:lpstr>Споровики </vt:lpstr>
      <vt:lpstr>Презентация PowerPoint</vt:lpstr>
      <vt:lpstr>Споровики</vt:lpstr>
      <vt:lpstr>Организм, несущий паразита:</vt:lpstr>
      <vt:lpstr>Малярийный плазмодий</vt:lpstr>
      <vt:lpstr>Цикл жизни малярийного плазмодия</vt:lpstr>
      <vt:lpstr>Цикл жизни малярийного плазмодия</vt:lpstr>
      <vt:lpstr>Презентация PowerPoint</vt:lpstr>
      <vt:lpstr>Цикл жизни малярийного плазмодия</vt:lpstr>
      <vt:lpstr>Цикл развития малярийного плазмодия</vt:lpstr>
      <vt:lpstr>Симптомы малярии</vt:lpstr>
      <vt:lpstr>Терапия малярии</vt:lpstr>
      <vt:lpstr>Борьба с малярией </vt:lpstr>
      <vt:lpstr>Нозема- паразиты пчел и тутового шелкопряда</vt:lpstr>
      <vt:lpstr>Составьте сравнительную характеристику</vt:lpstr>
      <vt:lpstr>Заполните таблицу.</vt:lpstr>
      <vt:lpstr>Заполните таблицу.</vt:lpstr>
      <vt:lpstr> 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1605</cp:revision>
  <dcterms:created xsi:type="dcterms:W3CDTF">2014-10-08T23:03:32Z</dcterms:created>
  <dcterms:modified xsi:type="dcterms:W3CDTF">2020-09-15T08:56:36Z</dcterms:modified>
</cp:coreProperties>
</file>