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438" r:id="rId3"/>
    <p:sldMasterId id="2147484513" r:id="rId4"/>
  </p:sldMasterIdLst>
  <p:notesMasterIdLst>
    <p:notesMasterId r:id="rId32"/>
  </p:notesMasterIdLst>
  <p:sldIdLst>
    <p:sldId id="1414" r:id="rId5"/>
    <p:sldId id="1506" r:id="rId6"/>
    <p:sldId id="1534" r:id="rId7"/>
    <p:sldId id="1468" r:id="rId8"/>
    <p:sldId id="1491" r:id="rId9"/>
    <p:sldId id="1537" r:id="rId10"/>
    <p:sldId id="1517" r:id="rId11"/>
    <p:sldId id="1416" r:id="rId12"/>
    <p:sldId id="1533" r:id="rId13"/>
    <p:sldId id="1423" r:id="rId14"/>
    <p:sldId id="1510" r:id="rId15"/>
    <p:sldId id="1509" r:id="rId16"/>
    <p:sldId id="1511" r:id="rId17"/>
    <p:sldId id="1520" r:id="rId18"/>
    <p:sldId id="1513" r:id="rId19"/>
    <p:sldId id="1514" r:id="rId20"/>
    <p:sldId id="1538" r:id="rId21"/>
    <p:sldId id="1535" r:id="rId22"/>
    <p:sldId id="1536" r:id="rId23"/>
    <p:sldId id="1541" r:id="rId24"/>
    <p:sldId id="1539" r:id="rId25"/>
    <p:sldId id="1542" r:id="rId26"/>
    <p:sldId id="1544" r:id="rId27"/>
    <p:sldId id="1543" r:id="rId28"/>
    <p:sldId id="1540" r:id="rId29"/>
    <p:sldId id="1545" r:id="rId30"/>
    <p:sldId id="354" r:id="rId31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506"/>
            <p14:sldId id="1534"/>
            <p14:sldId id="1468"/>
            <p14:sldId id="1491"/>
            <p14:sldId id="1537"/>
            <p14:sldId id="1517"/>
            <p14:sldId id="1416"/>
            <p14:sldId id="1533"/>
            <p14:sldId id="1423"/>
            <p14:sldId id="1510"/>
            <p14:sldId id="1509"/>
            <p14:sldId id="1511"/>
            <p14:sldId id="1520"/>
            <p14:sldId id="1513"/>
            <p14:sldId id="1514"/>
            <p14:sldId id="1538"/>
            <p14:sldId id="1535"/>
            <p14:sldId id="1536"/>
            <p14:sldId id="1541"/>
            <p14:sldId id="1539"/>
            <p14:sldId id="1542"/>
            <p14:sldId id="1544"/>
            <p14:sldId id="1543"/>
            <p14:sldId id="1540"/>
            <p14:sldId id="1545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xmlns="" userId="b45d8b19bf4079a2" providerId="Windows Live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xmlns="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DDDDD"/>
    <a:srgbClr val="B2B2B2"/>
    <a:srgbClr val="808080"/>
    <a:srgbClr val="5F5F5F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73849" autoAdjust="0"/>
  </p:normalViewPr>
  <p:slideViewPr>
    <p:cSldViewPr snapToObjects="1">
      <p:cViewPr>
        <p:scale>
          <a:sx n="127" d="100"/>
          <a:sy n="127" d="100"/>
        </p:scale>
        <p:origin x="-1122" y="72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02_%D0%B3%D0%BE%D0%B4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5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1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8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Клетка амебы не имеет жесткой оболочки. Она образует выпячивания и </a:t>
            </a:r>
            <a:r>
              <a:rPr lang="ru-RU" dirty="0" err="1"/>
              <a:t>впячивания</a:t>
            </a:r>
            <a:r>
              <a:rPr lang="ru-RU" dirty="0"/>
              <a:t>. Выпячивания (цитоплазматические выросты) называют ложноножками или псевдоподиями. Благодаря </a:t>
            </a:r>
            <a:r>
              <a:rPr lang="ru-RU" dirty="0" smtClean="0"/>
              <a:t>им, </a:t>
            </a:r>
            <a:r>
              <a:rPr lang="ru-RU" dirty="0"/>
              <a:t>амеба может медленно двигаться, как бы перетекая с места на место, а также захватывать пищу. Образование ложноножек и перемещение амебы происходит за счет движения цитоплазмы, которая постепенно перетекает в выпячивание. Цитоплазма амебы не однородна. Выделяют более прозрачный и плотный наружный слой (эктоплазма) и более зернистый и жидкий внутренний слой цитоплазмы (эндоплазма).</a:t>
            </a:r>
          </a:p>
          <a:p>
            <a:endParaRPr lang="ru-RU" dirty="0"/>
          </a:p>
          <a:p>
            <a:r>
              <a:rPr lang="ru-RU" dirty="0"/>
              <a:t>В цитоплазме амебы находятся различные органеллы, ядро, а также пищеварительная и сократительная </a:t>
            </a:r>
            <a:r>
              <a:rPr lang="ru-RU" dirty="0" smtClean="0"/>
              <a:t>вакуоли.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Питается амеба различными одноклеточными организмами и органическими остатками. Пища обхватывается ложноножками и оказывается внутри клетки, образуется пищеварительная вакуоль. В нее поступают различные ферменты, расщепляющие питательные вещества. Те, которые нужны амебе, потом поступают в цитоплазму. Ненужные остатки пищи остаются в вакуоли, которая подходит к поверхности клетки и из нее все выбрасывается. Амёба протей питается путём фагоцитоза, поглощая бактерии, одноклеточные водоросли и мелких простейших. Образование псевдоподий лежит в основе захвата пищи. На поверхности тела амёбы возникает контакт между плазмалеммой и пищевой частицей, в этом участке образуется «пищевая чашечка». Её стенки смыкаются, в эту область (с помощью лизосом) начинают поступать пищеварительные ферменты. Таким образом формируется пищеварительная вакуоль. Далее она переходит в центральную часть клетки, где подхватывается токами цитоплазмы. Вакуоль с не переваренными остатками пищи подходит к поверхности клетки и сливается с мембраной, таким образом выбрасывая наружу содержимое. Кроме фагоцитоза, амёбе свойствен </a:t>
            </a:r>
            <a:r>
              <a:rPr lang="ru-RU" dirty="0" err="1"/>
              <a:t>пиноцитоз</a:t>
            </a:r>
            <a:r>
              <a:rPr lang="ru-RU" dirty="0"/>
              <a:t> — заглатывание жидкости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Питается амеба различными одноклеточными организмами и органическими остатками. Пища обхватывается ложноножками и оказывается внутри клетки, образуется пищеварительная вакуоль. В нее поступают различные ферменты, расщепляющие питательные вещества. Те, которые нужны амебе, потом поступают в цитоплазму. Ненужные остатки пищи остаются в вакуоли, которая подходит к поверхности клетки и из нее все выбрасывается. Амёба протей питается путём фагоцитоза, поглощая бактерии, одноклеточные водоросли и мелких простейших. Образование псевдоподий лежит в основе захвата пищи. На поверхности тела амёбы возникает контакт между плазмалеммой и пищевой частицей, в этом участке образуется «пищевая чашечка». Её стенки смыкаются, в эту область (с помощью лизосом) начинают поступать пищеварительные ферменты. Таким образом формируется пищеварительная вакуоль. Далее она переходит в центральную часть клетки, где подхватывается токами цитоплазмы. Вакуоль с не переваренными остатками пищи подходит к поверхности клетки и сливается с мембраной, таким образом выбрасывая наружу содержимое. Кроме фагоцитоза, амёбе свойствен </a:t>
            </a:r>
            <a:r>
              <a:rPr lang="ru-RU" dirty="0" err="1"/>
              <a:t>пиноцитоз</a:t>
            </a:r>
            <a:r>
              <a:rPr lang="ru-RU" dirty="0"/>
              <a:t> — заглатывание жидкости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1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Ядро при этом увеличивается в объеме, а ядерная оболочка растворяется. Ядерные вещества поступают в цитоплазму и распределяются поровну по двум разным частям клетки и вскоре здесь образуют по одному ядру. При этом тело амебы удлиняется </a:t>
            </a:r>
          </a:p>
          <a:p>
            <a:r>
              <a:rPr lang="ru-RU" dirty="0"/>
              <a:t> и, образуя в средней части перетяжку, делится на два.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0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/>
            <a:r>
              <a:rPr lang="ru-RU" b="0" i="0" dirty="0" err="1">
                <a:effectLst/>
                <a:latin typeface="Roboto"/>
              </a:rPr>
              <a:t>Trypanosoma</a:t>
            </a:r>
            <a:r>
              <a:rPr lang="ru-RU" b="0" i="0" dirty="0">
                <a:effectLst/>
                <a:latin typeface="Roboto"/>
              </a:rPr>
              <a:t> </a:t>
            </a:r>
            <a:r>
              <a:rPr lang="ru-RU" b="0" i="0" dirty="0" err="1">
                <a:effectLst/>
                <a:latin typeface="Roboto"/>
              </a:rPr>
              <a:t>brucei</a:t>
            </a:r>
            <a:r>
              <a:rPr lang="ru-RU" b="0" i="0" dirty="0">
                <a:effectLst/>
                <a:latin typeface="Roboto"/>
              </a:rPr>
              <a:t> </a:t>
            </a:r>
            <a:r>
              <a:rPr lang="ru-RU" b="0" i="0" dirty="0" err="1">
                <a:effectLst/>
                <a:latin typeface="Roboto"/>
              </a:rPr>
              <a:t>rhodesiense</a:t>
            </a:r>
            <a:r>
              <a:rPr lang="ru-RU" b="0" i="0" dirty="0">
                <a:effectLst/>
                <a:latin typeface="Roboto"/>
              </a:rPr>
              <a:t> — возбудитель природно-очагового заболевания (</a:t>
            </a:r>
            <a:r>
              <a:rPr lang="ru-RU" b="0" i="0" dirty="0" err="1">
                <a:effectLst/>
                <a:latin typeface="Roboto"/>
              </a:rPr>
              <a:t>антропозооноза</a:t>
            </a:r>
            <a:r>
              <a:rPr lang="ru-RU" b="0" i="0" dirty="0">
                <a:effectLst/>
                <a:latin typeface="Roboto"/>
              </a:rPr>
              <a:t>). Основной резервуар в природе — антилопы, второстепенный — свиньи, козы и другие домашние и дикие животные (рис. 15).</a:t>
            </a:r>
          </a:p>
          <a:p>
            <a:pPr algn="just" fontAlgn="base"/>
            <a:r>
              <a:rPr lang="ru-RU" b="0" i="0" dirty="0">
                <a:effectLst/>
                <a:latin typeface="Roboto"/>
              </a:rPr>
              <a:t>Патогенное действие: из места укуса трипаносомы попадают в кровь, лимфу, спинномозговую жидкость, вызывают воспаление головного мозга и мозговых оболочек (менингоэнцефалит) с характерной сонливостью. У больных наблюдается увеличение лимфоузлов, селезенки, печени, нарушение их функции. Без лечения больные часто умирают.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40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Боровский предположил, что передача возбудителя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сартовской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язвы происходит не путём прямой инокуляции в кожу, а через кровь из пищеварительного или дыхательного аппарата москитов. К. Шульгин, коллега Боровского по Ташкентскому госпиталю, полностью подтвердил его наблюдения и первым, в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1902 год"/>
              </a:rPr>
              <a:t>1902 году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опубликовал верное предположение о передаче заболевания ночными кровососущими насекомыми.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2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p:transition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p:transition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p:transition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p:transition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p:transition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p:transition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p:transition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p:transition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p:transition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p:transition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63" Type="http://schemas.openxmlformats.org/officeDocument/2006/relationships/slideLayout" Target="../slideLayouts/slideLayout179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6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61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64" Type="http://schemas.openxmlformats.org/officeDocument/2006/relationships/slideLayout" Target="../slideLayouts/slideLayout1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slideLayout" Target="../slideLayouts/slideLayout175.xml"/><Relationship Id="rId67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slideLayout" Target="../slideLayouts/slideLayout178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p:transition spd="slow">
    <p:fade/>
  </p:transition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ransition spd="slow">
    <p:fade/>
  </p:transition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ransition>
    <p:dissolve/>
  </p:transition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88487" y="1425905"/>
            <a:ext cx="343665" cy="87279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87937" y="541152"/>
            <a:ext cx="51121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xmlns="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xmlns="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2F2D34-E7EF-40AD-8E6B-3A38D4D90753}"/>
              </a:ext>
            </a:extLst>
          </p:cNvPr>
          <p:cNvSpPr txBox="1"/>
          <p:nvPr/>
        </p:nvSpPr>
        <p:spPr>
          <a:xfrm>
            <a:off x="503461" y="1119116"/>
            <a:ext cx="41169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Одноклеточные животные или простейшие.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Класс жгутиковые.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76B7C1-0280-4BF6-8629-2A786F394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61" y="1425905"/>
            <a:ext cx="1286398" cy="116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544616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Строение эвглены зеленой </a:t>
            </a:r>
            <a:endParaRPr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FA25DD-C8B5-4C9A-84BE-9BA6A08F1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6" t="16184" r="4365" b="5392"/>
          <a:stretch/>
        </p:blipFill>
        <p:spPr>
          <a:xfrm>
            <a:off x="395449" y="600344"/>
            <a:ext cx="5040560" cy="25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55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31972"/>
            <a:ext cx="5544616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Дыхание эвглены 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FF6F8F-4FD3-4F70-8093-86EA4503CBFC}"/>
              </a:ext>
            </a:extLst>
          </p:cNvPr>
          <p:cNvSpPr txBox="1"/>
          <p:nvPr/>
        </p:nvSpPr>
        <p:spPr>
          <a:xfrm>
            <a:off x="215429" y="827956"/>
            <a:ext cx="2556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Дыхание аэробное. Газообмен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через наружную клеточную мембрану, по всей поверхности тела. Дыхательным и энергетическим центром является митохондрия.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AC8DFB-7F63-4F38-8001-08C62C72F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53" y="684076"/>
            <a:ext cx="1677019" cy="24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352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544616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Питание эвглены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DE5150-4E65-405D-AA20-6E93503AF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80" y="577904"/>
            <a:ext cx="4976490" cy="25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486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Процесс выделения </a:t>
            </a:r>
            <a:endParaRPr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4D475A-AED6-4523-8724-EEEDE54E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05" y="594066"/>
            <a:ext cx="3816424" cy="25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708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30835"/>
            <a:ext cx="5616624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BA3598-E491-4AD5-81AE-B81265BDD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5" y="662781"/>
            <a:ext cx="5436604" cy="2397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3672C5-4F82-4DD8-A6FA-96FB2C1A706C}"/>
              </a:ext>
            </a:extLst>
          </p:cNvPr>
          <p:cNvSpPr txBox="1"/>
          <p:nvPr/>
        </p:nvSpPr>
        <p:spPr>
          <a:xfrm>
            <a:off x="71412" y="35868"/>
            <a:ext cx="5544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Раздражимость </a:t>
            </a: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эвглены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884974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Размножение эвглены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C37BD-6F94-46BA-B527-90FB73F3FDB4}"/>
              </a:ext>
            </a:extLst>
          </p:cNvPr>
          <p:cNvSpPr txBox="1"/>
          <p:nvPr/>
        </p:nvSpPr>
        <p:spPr>
          <a:xfrm>
            <a:off x="719485" y="2485881"/>
            <a:ext cx="4860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Размножение у эвглены происходит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путем деления ее клетки на две части 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E2D043-FB4B-48D0-A343-24E2FB8D5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7" y="614806"/>
            <a:ext cx="5454772" cy="194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3614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616624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Колониальные жгутиковые</a:t>
            </a:r>
            <a:endParaRPr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54CF9A-AE9C-472C-A42C-D80D0AB2F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" t="19890" r="2490" b="23235"/>
          <a:stretch/>
        </p:blipFill>
        <p:spPr>
          <a:xfrm>
            <a:off x="143421" y="827955"/>
            <a:ext cx="5472608" cy="18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67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E08832-80EC-43F3-A9B7-20687423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Вольвокс</a:t>
            </a:r>
            <a:r>
              <a:rPr lang="ru-RU" dirty="0"/>
              <a:t> </a:t>
            </a:r>
          </a:p>
        </p:txBody>
      </p:sp>
      <p:pic>
        <p:nvPicPr>
          <p:cNvPr id="5" name="вольвокс 3.flv [62kEdA5QpPo]">
            <a:hlinkClick r:id="" action="ppaction://media"/>
            <a:extLst>
              <a:ext uri="{FF2B5EF4-FFF2-40B4-BE49-F238E27FC236}">
                <a16:creationId xmlns:a16="http://schemas.microsoft.com/office/drawing/2014/main" xmlns="" id="{E726FE85-1A2F-495A-83CB-04E94238C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672" y="575928"/>
            <a:ext cx="3170979" cy="25367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F71A4D-9AAB-4FF8-80AA-FBAF2710C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4536" r="33832" b="18051"/>
          <a:stretch/>
        </p:blipFill>
        <p:spPr>
          <a:xfrm>
            <a:off x="134922" y="641073"/>
            <a:ext cx="2168739" cy="10668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DA5329-BA10-49FC-BB8C-2EC247058B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976" t="8290" b="34140"/>
          <a:stretch/>
        </p:blipFill>
        <p:spPr>
          <a:xfrm>
            <a:off x="503461" y="2003809"/>
            <a:ext cx="1130805" cy="91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06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4A2EF-87B3-410E-AA5A-9E3EB347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Трипанасома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126382-5ECC-48F6-B9ED-B076E56BC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8" b="4082"/>
          <a:stretch/>
        </p:blipFill>
        <p:spPr>
          <a:xfrm>
            <a:off x="631797" y="575246"/>
            <a:ext cx="4428491" cy="25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1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40BA0F-0D98-4FC6-AB99-D6DF8DCF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жизни трипаносомы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DCE6A5-011D-4E22-9A38-608C1C55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25" y="747819"/>
            <a:ext cx="2371907" cy="2315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FC9869-9F45-4105-98A8-C47450C2BB60}"/>
              </a:ext>
            </a:extLst>
          </p:cNvPr>
          <p:cNvSpPr txBox="1"/>
          <p:nvPr/>
        </p:nvSpPr>
        <p:spPr>
          <a:xfrm>
            <a:off x="107417" y="611932"/>
            <a:ext cx="3348372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7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Trypanosoma</a:t>
            </a:r>
            <a:r>
              <a:rPr lang="ru-RU" sz="1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brucei</a:t>
            </a:r>
            <a:r>
              <a:rPr lang="ru-RU" sz="1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rhodesiense</a:t>
            </a:r>
            <a:r>
              <a:rPr lang="ru-RU" sz="1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возбудитель природно-очагового заболевания(</a:t>
            </a:r>
            <a:r>
              <a:rPr lang="ru-RU" sz="17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антропозооноза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Основной резервуар</a:t>
            </a:r>
          </a:p>
          <a:p>
            <a:pPr algn="ctr"/>
            <a:r>
              <a:rPr lang="ru-RU" sz="1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природе — антилопы, второстепенный — свиньи, козы и другие домашние и дикие животные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819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ваши знания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862F4E-98A4-41A4-8312-98F792D98CF2}"/>
              </a:ext>
            </a:extLst>
          </p:cNvPr>
          <p:cNvSpPr txBox="1"/>
          <p:nvPr/>
        </p:nvSpPr>
        <p:spPr>
          <a:xfrm>
            <a:off x="107418" y="611932"/>
            <a:ext cx="55446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ru-RU" sz="18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Органоидами движения ложноножек </a:t>
            </a:r>
            <a:r>
              <a:rPr lang="ru-RU" sz="1800" b="1" i="0" u="none" strike="noStrike" baseline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</a:t>
            </a:r>
            <a:r>
              <a:rPr lang="ru-RU" sz="18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l"/>
            <a:r>
              <a:rPr lang="ru-RU" sz="1800" b="1" i="0" u="none" strike="noStrike" baseline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ются</a:t>
            </a:r>
            <a:r>
              <a:rPr lang="ru-RU" sz="18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ru-RU" sz="1800" b="0" i="0" u="sng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временные выросты цитоплазмы</a:t>
            </a:r>
            <a:r>
              <a:rPr lang="ru-RU" sz="18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постоянные выросты клеточной стенки;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реснички.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60C82A-11B9-41AF-AF7F-54A15E88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49" y="1908076"/>
            <a:ext cx="1368152" cy="11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8533D6-BD80-4550-BEE9-7AEEA0DA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6" y="132269"/>
            <a:ext cx="5652033" cy="386260"/>
          </a:xfrm>
        </p:spPr>
        <p:txBody>
          <a:bodyPr>
            <a:normAutofit fontScale="90000"/>
          </a:bodyPr>
          <a:lstStyle/>
          <a:p>
            <a:r>
              <a:rPr lang="ru-RU" dirty="0"/>
              <a:t>Пётр </a:t>
            </a:r>
            <a:r>
              <a:rPr lang="ru-RU" dirty="0" err="1"/>
              <a:t>Фоки́ч</a:t>
            </a:r>
            <a:r>
              <a:rPr lang="ru-RU" dirty="0"/>
              <a:t> </a:t>
            </a:r>
            <a:r>
              <a:rPr lang="ru-RU" dirty="0" err="1"/>
              <a:t>Боро́вский</a:t>
            </a:r>
            <a:r>
              <a:rPr lang="ru-RU" dirty="0"/>
              <a:t> (1863—1932)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80F77A-F0D9-43DE-B0DE-58E91BAF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611931"/>
            <a:ext cx="1919913" cy="2495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13037F-1623-4E2F-A603-4EA15C6DF195}"/>
              </a:ext>
            </a:extLst>
          </p:cNvPr>
          <p:cNvSpPr txBox="1"/>
          <p:nvPr/>
        </p:nvSpPr>
        <p:spPr>
          <a:xfrm>
            <a:off x="2015629" y="467916"/>
            <a:ext cx="3636404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ru-RU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Боровским было исследовано распространенное в среднеазиатских республиках и Закавказье заболевание — пендинская или </a:t>
            </a:r>
            <a:r>
              <a:rPr lang="ru-RU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сартовская</a:t>
            </a:r>
            <a:r>
              <a:rPr lang="ru-RU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язва («</a:t>
            </a:r>
            <a:r>
              <a:rPr lang="ru-RU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пендинка</a:t>
            </a:r>
            <a:r>
              <a:rPr lang="ru-RU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», </a:t>
            </a: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кожный лейшманиоз</a:t>
            </a:r>
            <a:r>
              <a:rPr lang="ru-RU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). Он первым дал правильное описание возбудителя этой болезни и отнёс его к </a:t>
            </a: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типу простейших</a:t>
            </a:r>
            <a:r>
              <a:rPr lang="ru-RU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Protozoa</a:t>
            </a:r>
            <a:r>
              <a:rPr lang="ru-RU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), а не к бактериям или грибкам, как считали раньше</a:t>
            </a:r>
            <a:r>
              <a:rPr lang="ru-RU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5667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99D5C6-45C7-4424-9788-DACEF347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Лейшмания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DA1BC9-E08A-42BF-8800-1C4484B4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8" y="594844"/>
            <a:ext cx="4288774" cy="25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734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8533D6-BD80-4550-BEE9-7AEEA0DA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Пётр </a:t>
            </a:r>
            <a:r>
              <a:rPr kumimoji="0" lang="ru-RU" sz="2400" b="1" i="0" u="none" strike="noStrike" kern="800" cap="none" spc="-25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Фоки́ч</a:t>
            </a: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800" cap="none" spc="-25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Боро́вский</a:t>
            </a: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(1863—1932)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80F77A-F0D9-43DE-B0DE-58E91BAF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611931"/>
            <a:ext cx="1919913" cy="2495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13037F-1623-4E2F-A603-4EA15C6DF195}"/>
              </a:ext>
            </a:extLst>
          </p:cNvPr>
          <p:cNvSpPr txBox="1"/>
          <p:nvPr/>
        </p:nvSpPr>
        <p:spPr>
          <a:xfrm>
            <a:off x="2087668" y="647936"/>
            <a:ext cx="36723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 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1898 году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он опубликовал свои наблюдения в «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Военно-медицинском журнале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 (№ 11), но только в 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1932 году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это открытие получило международное признание. Его открытие позволило в дальнейшем решать вопросы эпидемиологии, лечения и профилактики этого заболевания.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6794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244343-9DF3-4F6A-8908-33F0F9E8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Эпидемиология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C38C7-BF05-477C-8A41-B7DE8A07A532}"/>
              </a:ext>
            </a:extLst>
          </p:cNvPr>
          <p:cNvSpPr txBox="1"/>
          <p:nvPr/>
        </p:nvSpPr>
        <p:spPr>
          <a:xfrm>
            <a:off x="71413" y="1819225"/>
            <a:ext cx="55806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Эпидемиология — общемедицинская наука, определяющая закономерности возникновения и распространения заболеваний различной этиологии с целью разработки контроля и профилактических мероприятий. Изучает случаи заболеваемости на определённой территории в определённое время среди определённых групп населения.</a:t>
            </a:r>
            <a:endParaRPr lang="ru-RU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Эпидемиология и лабораторная диагностика - самые непопулярные медицинские  специальности">
            <a:extLst>
              <a:ext uri="{FF2B5EF4-FFF2-40B4-BE49-F238E27FC236}">
                <a16:creationId xmlns:a16="http://schemas.microsoft.com/office/drawing/2014/main" xmlns="" id="{7DED39EA-5853-41A5-BB7F-F38D35A8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6" y="574170"/>
            <a:ext cx="2266504" cy="12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0E6D23-7558-4940-A8BE-2F5317BB6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41" y="580168"/>
            <a:ext cx="2266504" cy="12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0755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8533D6-BD80-4550-BEE9-7AEEA0DA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Пётр </a:t>
            </a:r>
            <a:r>
              <a:rPr kumimoji="0" lang="ru-RU" sz="2400" b="1" i="0" u="none" strike="noStrike" kern="800" cap="none" spc="-25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Фоки́ч</a:t>
            </a: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400" b="1" i="0" u="none" strike="noStrike" kern="800" cap="none" spc="-25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Боро́вский</a:t>
            </a: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(1863—1932)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80F77A-F0D9-43DE-B0DE-58E91BAF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611931"/>
            <a:ext cx="1919913" cy="2495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D71A6B-941D-4FA1-B0A0-4750300C0170}"/>
              </a:ext>
            </a:extLst>
          </p:cNvPr>
          <p:cNvSpPr txBox="1"/>
          <p:nvPr/>
        </p:nvSpPr>
        <p:spPr>
          <a:xfrm>
            <a:off x="2159646" y="539924"/>
            <a:ext cx="35283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Являлся одним из организаторов медицинского факультета Ташкентского университета, позднее ставшего Ташкентским медицинским институтом. Боровский был профессором Ташкентского медицинского института, с 1920 года и до конца жизни заведовал кафедрой госпитальной хирургии </a:t>
            </a:r>
            <a:r>
              <a:rPr lang="ru-RU" sz="14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ТашМИ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являлся одним из организаторов здравоохранения в Узбекистане. Внес большой вклад в медицинскую науку.</a:t>
            </a:r>
          </a:p>
        </p:txBody>
      </p:sp>
    </p:spTree>
    <p:extLst>
      <p:ext uri="{BB962C8B-B14F-4D97-AF65-F5344CB8AC3E}">
        <p14:creationId xmlns:p14="http://schemas.microsoft.com/office/powerpoint/2010/main" val="392410600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7B562-5A82-451A-BF45-53A9E41E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50" cy="386260"/>
          </a:xfrm>
        </p:spPr>
        <p:txBody>
          <a:bodyPr>
            <a:normAutofit/>
          </a:bodyPr>
          <a:lstStyle/>
          <a:p>
            <a:r>
              <a:rPr lang="ru-RU" sz="2300" dirty="0"/>
              <a:t>Лейшманиоз или болезнь Боровского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9FB6C5-A038-4AC6-892C-A45F45600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3" y="647936"/>
            <a:ext cx="4264063" cy="23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6200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1E891D-C788-4886-86F7-A81410EC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Жгутиковые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CD82CB-1057-45E8-AD14-1A12E7E34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" t="20998" r="1662" b="6663"/>
          <a:stretch/>
        </p:blipFill>
        <p:spPr>
          <a:xfrm>
            <a:off x="359445" y="569655"/>
            <a:ext cx="5076564" cy="253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9538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50908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3200" dirty="0"/>
              <a:t>ЗАДАНИЕ</a:t>
            </a:r>
            <a:endParaRPr sz="201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3729404" y="828344"/>
            <a:ext cx="1415796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547577" y="1656048"/>
            <a:ext cx="1387488" cy="102220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575756"/>
            <a:r>
              <a:rPr lang="en-US" sz="1196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 на вопросы письменно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17).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143421" y="1656048"/>
            <a:ext cx="1586845" cy="1487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§4 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(стр.14- 17).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§5 Опережающее чтение.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4CE92-79B5-4D99-83DA-A7E0F8B87FC9}"/>
              </a:ext>
            </a:extLst>
          </p:cNvPr>
          <p:cNvSpPr txBox="1"/>
          <p:nvPr/>
        </p:nvSpPr>
        <p:spPr>
          <a:xfrm>
            <a:off x="2807717" y="1694308"/>
            <a:ext cx="1387487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(стр. 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A0B014-01D6-42B4-B9F6-B29703FF54FD}"/>
              </a:ext>
            </a:extLst>
          </p:cNvPr>
          <p:cNvSpPr txBox="1"/>
          <p:nvPr/>
        </p:nvSpPr>
        <p:spPr>
          <a:xfrm>
            <a:off x="3995849" y="1692052"/>
            <a:ext cx="1623718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помощью чего можно изобразить движение эвглены зеленой?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ваши знания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862F4E-98A4-41A4-8312-98F792D98CF2}"/>
              </a:ext>
            </a:extLst>
          </p:cNvPr>
          <p:cNvSpPr txBox="1"/>
          <p:nvPr/>
        </p:nvSpPr>
        <p:spPr>
          <a:xfrm>
            <a:off x="179425" y="539924"/>
            <a:ext cx="54726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Амеба захватывает пищу: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 пищеварительными вакуолями;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б) тонкой клеточной оболочкой;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в) ложноножками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92AAE4-3211-4AE5-A501-8347EDF01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12"/>
          <a:stretch/>
        </p:blipFill>
        <p:spPr>
          <a:xfrm>
            <a:off x="2159645" y="1737921"/>
            <a:ext cx="1692237" cy="13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43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19901"/>
            <a:ext cx="5164407" cy="508273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3195" dirty="0"/>
              <a:t>СЕГОДНЯ НА УРОКЕ :</a:t>
            </a:r>
            <a:endParaRPr sz="2047" dirty="0"/>
          </a:p>
        </p:txBody>
      </p:sp>
      <p:sp>
        <p:nvSpPr>
          <p:cNvPr id="16" name="TextBox 15"/>
          <p:cNvSpPr txBox="1"/>
          <p:nvPr/>
        </p:nvSpPr>
        <p:spPr>
          <a:xfrm>
            <a:off x="501094" y="541665"/>
            <a:ext cx="497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Среда обитания и строение эвглены зеленой.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533" y="1115988"/>
            <a:ext cx="458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Свойства одноклеточного организма.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1653" y="1664798"/>
            <a:ext cx="331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Многообразие класса жгутиковых.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91693" y="2412132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2951733" y="2305861"/>
            <a:ext cx="280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Значение в природе и жизни человека.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800" dirty="0"/>
              <a:t>Класс жгутиковые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4A2BCD-2807-4FA5-93D0-C67AE5E62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97" r="1726" b="6663"/>
          <a:stretch/>
        </p:blipFill>
        <p:spPr>
          <a:xfrm>
            <a:off x="567257" y="575928"/>
            <a:ext cx="4529521" cy="25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7076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3C1231-4ABF-466C-81CC-24D789B2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 питания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720E8B-7878-4449-973B-35100C75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6" t="29000" r="37348" b="18867"/>
          <a:stretch/>
        </p:blipFill>
        <p:spPr>
          <a:xfrm>
            <a:off x="215429" y="647936"/>
            <a:ext cx="5436604" cy="245988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11B2299-CCBD-47CF-A8D4-5960A26E0AFB}"/>
              </a:ext>
            </a:extLst>
          </p:cNvPr>
          <p:cNvSpPr/>
          <p:nvPr/>
        </p:nvSpPr>
        <p:spPr>
          <a:xfrm>
            <a:off x="4355889" y="2966802"/>
            <a:ext cx="1296144" cy="141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4508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580620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Классификация   </a:t>
            </a:r>
            <a:endParaRPr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71750E-3FF1-4066-88C6-B9F7D3406427}"/>
              </a:ext>
            </a:extLst>
          </p:cNvPr>
          <p:cNvSpPr txBox="1"/>
          <p:nvPr/>
        </p:nvSpPr>
        <p:spPr>
          <a:xfrm>
            <a:off x="2994487" y="950484"/>
            <a:ext cx="2693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Тип: </a:t>
            </a:r>
            <a:r>
              <a:rPr lang="ru-RU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Эвгленозои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Класс: Жгутиковые 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Отряд: </a:t>
            </a:r>
            <a:r>
              <a:rPr lang="ru-RU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Эвгленовые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Семейство:Эвгленовые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Род: </a:t>
            </a:r>
            <a:r>
              <a:rPr lang="ru-RU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Эвгленовые</a:t>
            </a:r>
            <a:endParaRPr lang="ru-RU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Вид: Эвглена зеленая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5C2184-2099-46A8-8748-99AF2D44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1" t="19997" r="7327" b="8885"/>
          <a:stretch/>
        </p:blipFill>
        <p:spPr>
          <a:xfrm>
            <a:off x="168175" y="683940"/>
            <a:ext cx="2693549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19247"/>
            <a:ext cx="5508612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Среда обитания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AA8733-1CCD-4B74-94C8-4F2930DEA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65" y="611932"/>
            <a:ext cx="4464198" cy="25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207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4636"/>
            <a:ext cx="5688037" cy="478312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kumimoji="0" lang="ru-RU" sz="30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передвижения</a:t>
            </a:r>
            <a:endParaRPr sz="2400" dirty="0"/>
          </a:p>
        </p:txBody>
      </p:sp>
      <p:pic>
        <p:nvPicPr>
          <p:cNvPr id="4" name="Euglena viridis - BF, DIC microscope 400x [4MlR3dKfXmc]">
            <a:hlinkClick r:id="" action="ppaction://media"/>
            <a:extLst>
              <a:ext uri="{FF2B5EF4-FFF2-40B4-BE49-F238E27FC236}">
                <a16:creationId xmlns:a16="http://schemas.microsoft.com/office/drawing/2014/main" xmlns="" id="{D88902F1-AB70-4A67-BFA5-58A345CDB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623" y="589140"/>
            <a:ext cx="4500203" cy="25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152441</TotalTime>
  <Words>1190</Words>
  <Application>Microsoft Office PowerPoint</Application>
  <PresentationFormat>Произвольный</PresentationFormat>
  <Paragraphs>137</Paragraphs>
  <Slides>27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1_Office Theme</vt:lpstr>
      <vt:lpstr>2_Office Theme</vt:lpstr>
      <vt:lpstr>4_Office Theme</vt:lpstr>
      <vt:lpstr>Тема Office</vt:lpstr>
      <vt:lpstr>Презентация PowerPoint</vt:lpstr>
      <vt:lpstr>  </vt:lpstr>
      <vt:lpstr>  </vt:lpstr>
      <vt:lpstr>СЕГОДНЯ НА УРОКЕ :</vt:lpstr>
      <vt:lpstr>Класс жгутиковые</vt:lpstr>
      <vt:lpstr>Тип питания </vt:lpstr>
      <vt:lpstr>Классификация   </vt:lpstr>
      <vt:lpstr>Среда обитания</vt:lpstr>
      <vt:lpstr>Особенности передвижения</vt:lpstr>
      <vt:lpstr>Строение эвглены зеленой </vt:lpstr>
      <vt:lpstr>Дыхание эвглены </vt:lpstr>
      <vt:lpstr>Питание эвглены </vt:lpstr>
      <vt:lpstr>Процесс выделения </vt:lpstr>
      <vt:lpstr> </vt:lpstr>
      <vt:lpstr>Размножение эвглены</vt:lpstr>
      <vt:lpstr>Колониальные жгутиковые</vt:lpstr>
      <vt:lpstr>Вольвокс </vt:lpstr>
      <vt:lpstr>Трипанасома </vt:lpstr>
      <vt:lpstr>Цикл жизни трипаносомы</vt:lpstr>
      <vt:lpstr>Пётр Фоки́ч Боро́вский (1863—1932)</vt:lpstr>
      <vt:lpstr>Лейшмания </vt:lpstr>
      <vt:lpstr>Пётр Фоки́ч Боро́вский (1863—1932)</vt:lpstr>
      <vt:lpstr>Эпидемиология </vt:lpstr>
      <vt:lpstr>Пётр Фоки́ч Боро́вский (1863—1932)</vt:lpstr>
      <vt:lpstr>Лейшманиоз или болезнь Боровского</vt:lpstr>
      <vt:lpstr>Жгутиковые </vt:lpstr>
      <vt:lpstr> 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1597</cp:revision>
  <dcterms:created xsi:type="dcterms:W3CDTF">2014-10-08T23:03:32Z</dcterms:created>
  <dcterms:modified xsi:type="dcterms:W3CDTF">2020-09-12T02:23:19Z</dcterms:modified>
</cp:coreProperties>
</file>