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</p:sldMasterIdLst>
  <p:notesMasterIdLst>
    <p:notesMasterId r:id="rId37"/>
  </p:notesMasterIdLst>
  <p:sldIdLst>
    <p:sldId id="1414" r:id="rId5"/>
    <p:sldId id="1506" r:id="rId6"/>
    <p:sldId id="1507" r:id="rId7"/>
    <p:sldId id="1508" r:id="rId8"/>
    <p:sldId id="1468" r:id="rId9"/>
    <p:sldId id="1517" r:id="rId10"/>
    <p:sldId id="1533" r:id="rId11"/>
    <p:sldId id="1416" r:id="rId12"/>
    <p:sldId id="1423" r:id="rId13"/>
    <p:sldId id="1491" r:id="rId14"/>
    <p:sldId id="1518" r:id="rId15"/>
    <p:sldId id="1510" r:id="rId16"/>
    <p:sldId id="1509" r:id="rId17"/>
    <p:sldId id="1520" r:id="rId18"/>
    <p:sldId id="1511" r:id="rId19"/>
    <p:sldId id="1512" r:id="rId20"/>
    <p:sldId id="1513" r:id="rId21"/>
    <p:sldId id="1521" r:id="rId22"/>
    <p:sldId id="1514" r:id="rId23"/>
    <p:sldId id="1515" r:id="rId24"/>
    <p:sldId id="1529" r:id="rId25"/>
    <p:sldId id="1525" r:id="rId26"/>
    <p:sldId id="1526" r:id="rId27"/>
    <p:sldId id="1528" r:id="rId28"/>
    <p:sldId id="1527" r:id="rId29"/>
    <p:sldId id="1531" r:id="rId30"/>
    <p:sldId id="1530" r:id="rId31"/>
    <p:sldId id="1523" r:id="rId32"/>
    <p:sldId id="1524" r:id="rId33"/>
    <p:sldId id="1532" r:id="rId34"/>
    <p:sldId id="1516" r:id="rId35"/>
    <p:sldId id="354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06"/>
            <p14:sldId id="1507"/>
            <p14:sldId id="1508"/>
            <p14:sldId id="1468"/>
            <p14:sldId id="1517"/>
            <p14:sldId id="1533"/>
            <p14:sldId id="1416"/>
            <p14:sldId id="1423"/>
            <p14:sldId id="1491"/>
            <p14:sldId id="1518"/>
            <p14:sldId id="1510"/>
            <p14:sldId id="1509"/>
            <p14:sldId id="1520"/>
            <p14:sldId id="1511"/>
            <p14:sldId id="1512"/>
            <p14:sldId id="1513"/>
            <p14:sldId id="1521"/>
            <p14:sldId id="1514"/>
            <p14:sldId id="1515"/>
            <p14:sldId id="1529"/>
            <p14:sldId id="1525"/>
            <p14:sldId id="1526"/>
            <p14:sldId id="1528"/>
            <p14:sldId id="1527"/>
            <p14:sldId id="1531"/>
            <p14:sldId id="1530"/>
            <p14:sldId id="1523"/>
            <p14:sldId id="1524"/>
            <p14:sldId id="1532"/>
            <p14:sldId id="1516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xmlns="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94291" autoAdjust="0"/>
  </p:normalViewPr>
  <p:slideViewPr>
    <p:cSldViewPr snapToObjects="1">
      <p:cViewPr>
        <p:scale>
          <a:sx n="176" d="100"/>
          <a:sy n="176" d="100"/>
        </p:scale>
        <p:origin x="-234" y="22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1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78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Клетка амебы не имеет жесткой оболочки. Она образует выпячивания и </a:t>
            </a:r>
            <a:r>
              <a:rPr lang="ru-RU" dirty="0" err="1"/>
              <a:t>впячивания</a:t>
            </a:r>
            <a:r>
              <a:rPr lang="ru-RU" dirty="0"/>
              <a:t>. Выпячивания (цитоплазматические выросты) называют ложноножками или псевдоподиями. Благодаря им амеба может медленно двигаться, как бы перетекая с места на место, а также захватывать пищу. Образование ложноножек и перемещение амебы происходит за счет движения цитоплазмы, которая постепенно перетекает в выпячивание. Цитоплазма амебы не однородна. Выделяют более прозрачный и плотный наружный слой (эктоплазма) и более зернистый и жидкий внутренний слой цитоплазмы (эндоплазма).</a:t>
            </a:r>
          </a:p>
          <a:p>
            <a:endParaRPr lang="ru-RU" dirty="0"/>
          </a:p>
          <a:p>
            <a:r>
              <a:rPr lang="ru-RU" dirty="0"/>
              <a:t>В цитоплазме амебы находятся различные органеллы, ядро, а также пищеварительная и сократительная вакуоли.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Питается амеба различными одноклеточными организмами и органическими остатками. Пища обхватывается ложноножками и оказывается внутри клетки, образуется пищеварительная вакуоль. В нее поступают различные ферменты, расщепляющие питательные вещества. Те, которые нужны амебе, потом поступают в цитоплазму. Ненужные остатки пищи остаются в вакуоли, которая подходит к поверхности клетки и из нее все выбрасывается. Амёба протей питается путём фагоцитоза, поглощая бактерии, одноклеточные водоросли и мелких простейших. Образование псевдоподий лежит в основе захвата пищи. На поверхности тела амёбы возникает контакт между плазмалеммой и пищевой частицей, в этом участке образуется «пищевая чашечка». Её стенки смыкаются, в эту область (с помощью лизосом) начинают поступать пищеварительные ферменты. Таким образом формируется пищеварительная вакуоль. Далее она переходит в центральную часть клетки, где подхватывается токами цитоплазмы. Вакуоль с не переваренными остатками пищи подходит к поверхности клетки и сливается с мембраной, таким образом выбрасывая наружу содержимое. Кроме фагоцитоза, амёбе свойствен </a:t>
            </a:r>
            <a:r>
              <a:rPr lang="ru-RU" dirty="0" err="1"/>
              <a:t>пиноцитоз</a:t>
            </a:r>
            <a:r>
              <a:rPr lang="ru-RU" dirty="0"/>
              <a:t> — заглатывание жидкости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8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Питается амеба различными одноклеточными организмами и органическими остатками. Пища обхватывается ложноножками и оказывается внутри клетки, образуется пищеварительная вакуоль. В нее поступают различные ферменты, расщепляющие питательные вещества. Те, которые нужны амебе, потом поступают в цитоплазму. Ненужные остатки пищи остаются в вакуоли, которая подходит к поверхности клетки и из нее все выбрасывается. Амёба протей питается путём фагоцитоза, поглощая бактерии, одноклеточные водоросли и мелких простейших. Образование псевдоподий лежит в основе захвата пищи. На поверхности тела амёбы возникает контакт между плазмалеммой и пищевой частицей, в этом участке образуется «пищевая чашечка». Её стенки смыкаются, в эту область (с помощью лизосом) начинают поступать пищеварительные ферменты. Таким образом формируется пищеварительная вакуоль. Далее она переходит в центральную часть клетки, где подхватывается токами цитоплазмы. Вакуоль с не переваренными остатками пищи подходит к поверхности клетки и сливается с мембраной, таким образом выбрасывая наружу содержимое. Кроме фагоцитоза, амёбе свойствен </a:t>
            </a:r>
            <a:r>
              <a:rPr lang="ru-RU" dirty="0" err="1"/>
              <a:t>пиноцитоз</a:t>
            </a:r>
            <a:r>
              <a:rPr lang="ru-RU" dirty="0"/>
              <a:t> — заглатывание жидкости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316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Ядро при этом увеличивается в объеме, а ядерная оболочка растворяется. Ядерные вещества поступают в цитоплазму и распределяются поровну по двум разным частям клетки и вскоре здесь образуют по одному ядру. При этом тело амебы удлиняется </a:t>
            </a:r>
          </a:p>
          <a:p>
            <a:r>
              <a:rPr lang="ru-RU" dirty="0"/>
              <a:t> и, образуя в средней части перетяжку, делится на два.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7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>
    <p:dissolv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8487" y="1425905"/>
            <a:ext cx="343665" cy="872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xmlns="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2F2D34-E7EF-40AD-8E6B-3A38D4D90753}"/>
              </a:ext>
            </a:extLst>
          </p:cNvPr>
          <p:cNvSpPr txBox="1"/>
          <p:nvPr/>
        </p:nvSpPr>
        <p:spPr>
          <a:xfrm>
            <a:off x="503461" y="1119116"/>
            <a:ext cx="41169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Одноклеточные животные или простейшие.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Класс ложноножки.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05B31F-CB5D-4B5E-B291-7AF0924CE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3" t="10546" r="17678" b="2093"/>
          <a:stretch/>
        </p:blipFill>
        <p:spPr>
          <a:xfrm>
            <a:off x="4587495" y="1425905"/>
            <a:ext cx="1008199" cy="95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3000" dirty="0"/>
              <a:t>Особенности передвижения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AAE7CE-8D73-49E4-BCA4-BAD3B11BE306}"/>
              </a:ext>
            </a:extLst>
          </p:cNvPr>
          <p:cNvSpPr txBox="1"/>
          <p:nvPr/>
        </p:nvSpPr>
        <p:spPr>
          <a:xfrm>
            <a:off x="143421" y="577376"/>
            <a:ext cx="5472608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 амебы не имеет жесткой оболочки. Она образует выпячивания и </a:t>
            </a:r>
            <a:r>
              <a:rPr lang="ru-RU" sz="17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впячивания</a:t>
            </a: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Выпячивания (цитоплазматические выросты) называют ложноножками или псевдоподиями. Благодаря </a:t>
            </a:r>
            <a:r>
              <a:rPr lang="ru-RU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</a:t>
            </a: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амеба может медленно двигаться, как бы перетекая с места на место, а также захватывать пищу. Образование ложноножек и перемещение амебы происходит за счет движения цитоплазмы, которая постепенно перетекает в выпячивание.</a:t>
            </a:r>
          </a:p>
        </p:txBody>
      </p:sp>
    </p:spTree>
    <p:extLst>
      <p:ext uri="{BB962C8B-B14F-4D97-AF65-F5344CB8AC3E}">
        <p14:creationId xmlns:p14="http://schemas.microsoft.com/office/powerpoint/2010/main" val="262107076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BDFE17-8BBB-4F86-831D-408F9E8E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25" y="132269"/>
            <a:ext cx="5364595" cy="386260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передвижения</a:t>
            </a:r>
            <a:endParaRPr lang="ru-RU" sz="3200" dirty="0"/>
          </a:p>
        </p:txBody>
      </p:sp>
      <p:pic>
        <p:nvPicPr>
          <p:cNvPr id="5" name="videoplayback">
            <a:hlinkClick r:id="" action="ppaction://media"/>
            <a:extLst>
              <a:ext uri="{FF2B5EF4-FFF2-40B4-BE49-F238E27FC236}">
                <a16:creationId xmlns:a16="http://schemas.microsoft.com/office/drawing/2014/main" xmlns="" id="{04458600-26A2-470E-A773-AC6C7CCFE9ED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529" y="575928"/>
            <a:ext cx="3420380" cy="2570005"/>
          </a:xfrm>
        </p:spPr>
      </p:pic>
    </p:spTree>
    <p:extLst>
      <p:ext uri="{BB962C8B-B14F-4D97-AF65-F5344CB8AC3E}">
        <p14:creationId xmlns:p14="http://schemas.microsoft.com/office/powerpoint/2010/main" val="1394272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Дыхание амебы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859249-5658-462F-9EB7-0016F7302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7802" r="35478" b="12610"/>
          <a:stretch/>
        </p:blipFill>
        <p:spPr>
          <a:xfrm>
            <a:off x="2591694" y="611932"/>
            <a:ext cx="3050924" cy="24482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F6F8F-4FD3-4F70-8093-86EA4503CBFC}"/>
              </a:ext>
            </a:extLst>
          </p:cNvPr>
          <p:cNvSpPr txBox="1"/>
          <p:nvPr/>
        </p:nvSpPr>
        <p:spPr>
          <a:xfrm>
            <a:off x="71413" y="1034105"/>
            <a:ext cx="25562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Дыхание аэробное. Газообмен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ется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наружную клеточную мембрану, по всей поверхности тела. Дыхательным и энергетическим центром является митохондрия.</a:t>
            </a:r>
          </a:p>
        </p:txBody>
      </p:sp>
    </p:spTree>
    <p:extLst>
      <p:ext uri="{BB962C8B-B14F-4D97-AF65-F5344CB8AC3E}">
        <p14:creationId xmlns:p14="http://schemas.microsoft.com/office/powerpoint/2010/main" val="329618352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Питание амебы </a:t>
            </a:r>
            <a:endParaRPr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D2A623E-BB7A-42E1-8CCB-DD5745DF5B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20" r="1123" b="5651"/>
          <a:stretch/>
        </p:blipFill>
        <p:spPr>
          <a:xfrm>
            <a:off x="143421" y="610596"/>
            <a:ext cx="5508612" cy="234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3486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30835"/>
            <a:ext cx="561662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Последовательные стадии 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1A64366-5DE1-48A3-8187-F552F4BF5ACB}"/>
              </a:ext>
            </a:extLst>
          </p:cNvPr>
          <p:cNvSpPr txBox="1"/>
          <p:nvPr/>
        </p:nvSpPr>
        <p:spPr>
          <a:xfrm>
            <a:off x="71414" y="679872"/>
            <a:ext cx="13681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Амёба протей питается путём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фагоцитоза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 «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»-пожираю, «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клетка).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E76BA4-ED1C-4729-B79C-01CC4AB25B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43" t="8696" r="3260" b="8691"/>
          <a:stretch/>
        </p:blipFill>
        <p:spPr>
          <a:xfrm>
            <a:off x="1439565" y="562927"/>
            <a:ext cx="4140460" cy="251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97464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Процесс выделения </a:t>
            </a:r>
            <a:endParaRPr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C72C5A-53F8-4F51-B19B-321CFD2602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3" b="48885"/>
          <a:stretch/>
        </p:blipFill>
        <p:spPr>
          <a:xfrm>
            <a:off x="2936216" y="593689"/>
            <a:ext cx="2719757" cy="22504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06DD2B-6D07-4744-A9ED-3F491033E0C2}"/>
              </a:ext>
            </a:extLst>
          </p:cNvPr>
          <p:cNvSpPr txBox="1"/>
          <p:nvPr/>
        </p:nvSpPr>
        <p:spPr>
          <a:xfrm>
            <a:off x="107417" y="1526548"/>
            <a:ext cx="3564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эктоплазма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эндоплазма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непереваренные остатки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сократительная вакуоля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ядро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пищеварительная вакуоля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5552AE6-8FA7-492F-8666-3DA9A5F928B2}"/>
              </a:ext>
            </a:extLst>
          </p:cNvPr>
          <p:cNvSpPr txBox="1"/>
          <p:nvPr/>
        </p:nvSpPr>
        <p:spPr>
          <a:xfrm>
            <a:off x="107417" y="645031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Непереваренных остатков происходит всей поверхностью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47217087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Раздражимость амебы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51A047-EB94-4DF6-8216-A384FE0D7F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" t="38468" r="12202" b="3476"/>
          <a:stretch/>
        </p:blipFill>
        <p:spPr>
          <a:xfrm>
            <a:off x="1223541" y="707967"/>
            <a:ext cx="4448765" cy="23732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CF21A-D97B-45AF-875F-6F6A02BF65EE}"/>
              </a:ext>
            </a:extLst>
          </p:cNvPr>
          <p:cNvSpPr txBox="1"/>
          <p:nvPr/>
        </p:nvSpPr>
        <p:spPr>
          <a:xfrm>
            <a:off x="87144" y="575928"/>
            <a:ext cx="14447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-это способность организмов реагировать на действие раздражите-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лей.</a:t>
            </a:r>
          </a:p>
        </p:txBody>
      </p:sp>
    </p:spTree>
    <p:extLst>
      <p:ext uri="{BB962C8B-B14F-4D97-AF65-F5344CB8AC3E}">
        <p14:creationId xmlns:p14="http://schemas.microsoft.com/office/powerpoint/2010/main" val="392156093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Размножение амебы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7210D2B-6DE6-4722-8EC4-27B03E351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645" y="611932"/>
            <a:ext cx="3404836" cy="2493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C37BD-6F94-46BA-B527-90FB73F3FDB4}"/>
              </a:ext>
            </a:extLst>
          </p:cNvPr>
          <p:cNvSpPr txBox="1"/>
          <p:nvPr/>
        </p:nvSpPr>
        <p:spPr>
          <a:xfrm>
            <a:off x="143421" y="539924"/>
            <a:ext cx="1692188" cy="220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  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Размножение у амебы происходит путем деления ее клетки на две части 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43614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7A6399-7BCF-4019-9D18-16FD2066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Жизненный цикл амебы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9059947-0D76-417B-A2E1-FF69FF3E3363}"/>
              </a:ext>
            </a:extLst>
          </p:cNvPr>
          <p:cNvSpPr txBox="1"/>
          <p:nvPr/>
        </p:nvSpPr>
        <p:spPr>
          <a:xfrm>
            <a:off x="107417" y="597991"/>
            <a:ext cx="26282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 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Жизненный цикл амёбы прост. Клетка растёт, развивается (1) и делится бесполым путём (2). </a:t>
            </a:r>
          </a:p>
          <a:p>
            <a:pPr algn="just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плохих условиях любой организм может «временно умереть» — превратиться в цисту (3). При улучшении условий он «возвращается к жизни» и усиленно размножается.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57C154E-ABB9-4E6A-9FCD-708AF5BDD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05" y="602744"/>
            <a:ext cx="2878666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57936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Разнообразие класса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E759B9B-F905-49F1-8F85-C810CD38C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2" y="554484"/>
            <a:ext cx="4189950" cy="257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967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066B08-FD03-4764-8E65-58FC782663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23885" b="2027"/>
          <a:stretch/>
        </p:blipFill>
        <p:spPr>
          <a:xfrm>
            <a:off x="141251" y="611931"/>
            <a:ext cx="2851485" cy="24122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83A175-A26C-41ED-9F52-FE12D2983549}"/>
              </a:ext>
            </a:extLst>
          </p:cNvPr>
          <p:cNvSpPr txBox="1"/>
          <p:nvPr/>
        </p:nvSpPr>
        <p:spPr>
          <a:xfrm>
            <a:off x="3059746" y="611932"/>
            <a:ext cx="2628291" cy="2236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Царство: Животные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Тип: Хордовые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Класс: Млекопитающие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Отряд: Хищные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Семейство: Кошачьи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Род: Кошки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Вид: Лесной кот</a:t>
            </a:r>
          </a:p>
          <a:p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Подвид: Кошка 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6731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Значение в природе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59041E-4C6B-44C7-9405-04B39B3B8D5D}"/>
              </a:ext>
            </a:extLst>
          </p:cNvPr>
          <p:cNvSpPr txBox="1"/>
          <p:nvPr/>
        </p:nvSpPr>
        <p:spPr>
          <a:xfrm>
            <a:off x="71413" y="503920"/>
            <a:ext cx="56166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водоемах амебы населяют дно и поверхность растений, являются пищей для ракообразных, для личинок рыб и взрослых рыб, питающихся на дне. В </a:t>
            </a:r>
            <a:r>
              <a:rPr lang="ru-RU" sz="1800" b="0" i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почве, </a:t>
            </a:r>
            <a:r>
              <a:rPr lang="ru-RU" sz="18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амебы тоже становятся пищей для животных. 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26F4F6-B7BA-4E34-BFDD-3E42AEAEB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97" y="1666793"/>
            <a:ext cx="2052228" cy="146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5785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80802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Пресноводная гидра поедает амебу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22196C8-A949-4ED7-BC57-C0014798F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73" y="592045"/>
            <a:ext cx="4428492" cy="254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290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616028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Значение в жизни человека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59041E-4C6B-44C7-9405-04B39B3B8D5D}"/>
              </a:ext>
            </a:extLst>
          </p:cNvPr>
          <p:cNvSpPr txBox="1"/>
          <p:nvPr/>
        </p:nvSpPr>
        <p:spPr>
          <a:xfrm>
            <a:off x="143422" y="511020"/>
            <a:ext cx="5616028" cy="965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         Существуют виды амеб, которые вызывают тяжелые болезни человека. Одна из  </a:t>
            </a:r>
            <a:r>
              <a:rPr lang="ru-RU" dirty="0">
                <a:solidFill>
                  <a:srgbClr val="000000"/>
                </a:solidFill>
                <a:latin typeface="ProximaNovaMedium"/>
              </a:rPr>
              <a:t>«Болезней грязных рук»-амебиаз,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roximaNovaMedium"/>
              </a:rPr>
              <a:t>нео</a:t>
            </a:r>
            <a:r>
              <a:rPr kumimoji="0" lang="ru-RU" sz="113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бходимо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 </a:t>
            </a:r>
            <a:r>
              <a:rPr kumimoji="0" lang="ru-RU" sz="1134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 бороться 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NovaMedium"/>
                <a:ea typeface="+mn-ea"/>
                <a:cs typeface="+mn-cs"/>
              </a:rPr>
              <a:t>проводя профилактику (прежде всего она состоит в тщательной термической обработке пищи и в мытье рук). Также амеба является одним из модельных объектов в биологии.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99DF0B9-91F9-42BF-8C03-54E448B08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002" y="1240942"/>
            <a:ext cx="3461923" cy="18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98511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8" y="88496"/>
            <a:ext cx="5724041" cy="37059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300" dirty="0"/>
              <a:t>Жизненный цикл</a:t>
            </a:r>
            <a:r>
              <a:rPr lang="en-US" sz="2300" dirty="0"/>
              <a:t> Entamoeba histolytica</a:t>
            </a:r>
            <a:r>
              <a:rPr lang="ru-RU" sz="2300" dirty="0"/>
              <a:t> </a:t>
            </a:r>
            <a:endParaRPr sz="2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C298DE-86D6-4061-80B1-DB23D3D46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47936"/>
            <a:ext cx="2736304" cy="24540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6C6132-4328-45D7-86C3-38002A046243}"/>
              </a:ext>
            </a:extLst>
          </p:cNvPr>
          <p:cNvSpPr txBox="1"/>
          <p:nvPr/>
        </p:nvSpPr>
        <p:spPr>
          <a:xfrm>
            <a:off x="2843721" y="526564"/>
            <a:ext cx="28443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Амебы, паразитирующие в клетках кишечника, будут называться тканевыми формами. Часть мелких вегетативных форм начинает питаться эритроцитами, вследствие чего увеличивается в размерах (30–40 мкм) и превращается в крупную вегетативную форму.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Заболевание называется амебиаз.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06600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8" y="88496"/>
            <a:ext cx="5724041" cy="37059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300" dirty="0"/>
              <a:t>Жизненный цикл</a:t>
            </a:r>
            <a:r>
              <a:rPr lang="en-US" sz="2300" dirty="0"/>
              <a:t> Entamoeba histolytica</a:t>
            </a:r>
            <a:r>
              <a:rPr lang="ru-RU" sz="2300" dirty="0"/>
              <a:t> </a:t>
            </a:r>
            <a:endParaRPr sz="2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C298DE-86D6-4061-80B1-DB23D3D46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47936"/>
            <a:ext cx="2585334" cy="24540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6C6132-4328-45D7-86C3-38002A046243}"/>
              </a:ext>
            </a:extLst>
          </p:cNvPr>
          <p:cNvSpPr txBox="1"/>
          <p:nvPr/>
        </p:nvSpPr>
        <p:spPr>
          <a:xfrm>
            <a:off x="2740838" y="647936"/>
            <a:ext cx="29471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Лабораторная диагностика амебиаза – изучение под микроскопом мазков фекалий. В острый период болезни в мазке обнаруживаются крупные вегетативные формы , при хронической форме или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цистоносительстве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–цисты.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83974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Значение в природе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6A25F27-07FA-4891-9704-84EB1AAB25C4}"/>
              </a:ext>
            </a:extLst>
          </p:cNvPr>
          <p:cNvSpPr txBox="1"/>
          <p:nvPr/>
        </p:nvSpPr>
        <p:spPr>
          <a:xfrm>
            <a:off x="108012" y="503920"/>
            <a:ext cx="558002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B0080"/>
                </a:solidFill>
                <a:latin typeface="Arial" panose="020B0604020202020204" pitchFamily="34" charset="0"/>
              </a:rPr>
              <a:t>    </a:t>
            </a:r>
            <a:r>
              <a:rPr lang="ru-RU" sz="1400" dirty="0" err="1">
                <a:solidFill>
                  <a:srgbClr val="0B0080"/>
                </a:solidFill>
                <a:latin typeface="Arial" panose="020B0604020202020204" pitchFamily="34" charset="0"/>
              </a:rPr>
              <a:t>Радиоля́рии</a:t>
            </a:r>
            <a:r>
              <a:rPr lang="ru-RU" sz="1400" dirty="0">
                <a:solidFill>
                  <a:srgbClr val="0B0080"/>
                </a:solidFill>
                <a:latin typeface="Arial" panose="020B0604020202020204" pitchFamily="34" charset="0"/>
              </a:rPr>
              <a:t>, или </a:t>
            </a:r>
            <a:r>
              <a:rPr lang="ru-RU" sz="1400" dirty="0" err="1">
                <a:solidFill>
                  <a:srgbClr val="0B0080"/>
                </a:solidFill>
                <a:latin typeface="Arial" panose="020B0604020202020204" pitchFamily="34" charset="0"/>
              </a:rPr>
              <a:t>лучевики</a:t>
            </a:r>
            <a:r>
              <a:rPr lang="ru-RU" sz="1400" dirty="0">
                <a:solidFill>
                  <a:srgbClr val="0B0080"/>
                </a:solidFill>
                <a:latin typeface="Arial" panose="020B0604020202020204" pitchFamily="34" charset="0"/>
              </a:rPr>
              <a:t> (лат. </a:t>
            </a:r>
            <a:r>
              <a:rPr lang="ru-RU" sz="1400" dirty="0" err="1">
                <a:solidFill>
                  <a:srgbClr val="0B0080"/>
                </a:solidFill>
                <a:latin typeface="Arial" panose="020B0604020202020204" pitchFamily="34" charset="0"/>
              </a:rPr>
              <a:t>Radiolaria</a:t>
            </a:r>
            <a:r>
              <a:rPr lang="ru-RU" sz="1400" dirty="0">
                <a:solidFill>
                  <a:srgbClr val="0B0080"/>
                </a:solidFill>
                <a:latin typeface="Arial" panose="020B0604020202020204" pitchFamily="34" charset="0"/>
              </a:rPr>
              <a:t>), — одноклеточные планктонные организмы, обитающие преимущественно в тёплых океанических водах. Скелет состоит из хитина и аморфного диоксида кремния. Из </a:t>
            </a:r>
            <a:r>
              <a:rPr lang="ru-RU" sz="1400" dirty="0" smtClean="0">
                <a:solidFill>
                  <a:srgbClr val="0B0080"/>
                </a:solidFill>
                <a:latin typeface="Arial" panose="020B0604020202020204" pitchFamily="34" charset="0"/>
              </a:rPr>
              <a:t>минеральных  </a:t>
            </a:r>
            <a:r>
              <a:rPr lang="ru-RU" sz="1400" dirty="0">
                <a:solidFill>
                  <a:srgbClr val="0B0080"/>
                </a:solidFill>
                <a:latin typeface="Arial" panose="020B0604020202020204" pitchFamily="34" charset="0"/>
              </a:rPr>
              <a:t>отложений изготавливают наждачную бумагу.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A08304-6CED-4833-8747-248F6FF59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10" y="1622547"/>
            <a:ext cx="2052228" cy="15083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6268ECD-0F04-4732-8A29-47F3F86CE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3" y="1638114"/>
            <a:ext cx="1272446" cy="14940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7E79E42-07D7-43CA-9956-859CA7B74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865" y="1638114"/>
            <a:ext cx="1264483" cy="148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79693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Значение в природе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6A25F27-07FA-4891-9704-84EB1AAB25C4}"/>
              </a:ext>
            </a:extLst>
          </p:cNvPr>
          <p:cNvSpPr txBox="1"/>
          <p:nvPr/>
        </p:nvSpPr>
        <p:spPr>
          <a:xfrm>
            <a:off x="108012" y="503920"/>
            <a:ext cx="55080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 живой радиолярии скелет находится внутри 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</a:rPr>
              <a:t>клетки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Лучи служат для укрепления 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</a:rPr>
              <a:t>псевдоподий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Лучевики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— сборная группа, которая содержит разные по происхождению формы простейших.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39BF074-FD44-4BB6-9B64-2A6011A46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38" y="1561845"/>
            <a:ext cx="1512168" cy="15469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6A65DD1-AA1C-47D7-8E01-122769375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641" y="1537647"/>
            <a:ext cx="1404156" cy="15892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61BD47C-F545-4E56-99B3-967A83F70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856" y="1537647"/>
            <a:ext cx="1404156" cy="15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18340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2E609D-35AA-447A-B5A2-0F5B8E9DF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Ископаемые радиолярии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5A8237-807F-43C7-8373-BC35007EB1BE}"/>
              </a:ext>
            </a:extLst>
          </p:cNvPr>
          <p:cNvSpPr txBox="1"/>
          <p:nvPr/>
        </p:nvSpPr>
        <p:spPr>
          <a:xfrm>
            <a:off x="107417" y="513412"/>
            <a:ext cx="277230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Отмирая, радиолярии сначала накапливаются в виде радиоляриевых илов, а затем преобразуются в осадочные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хемобиогенные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кремнистые породы — 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кремень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 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опоку.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Ископаемые радиолярии известны в пластах от современного возраста докембрия и используются в 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</a:rPr>
              <a:t>геологии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для определения возраста осадочных пород.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1CBC0A8-FFE0-4D50-89BF-B9F592914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539" y="611932"/>
            <a:ext cx="2832494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96304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FC0ADC-F082-45BA-8FDD-F242A128E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Класс фораминиферы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75C0A80-10C3-4FDA-94AE-C22E0FFEA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619" r="1793" b="7135"/>
          <a:stretch/>
        </p:blipFill>
        <p:spPr>
          <a:xfrm>
            <a:off x="503461" y="600321"/>
            <a:ext cx="4824032" cy="25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84329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67E12-552A-4A6E-946C-4E241E9A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Класс фораминиферы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83C6C3-BB60-4CC6-91F9-D4F52E0C3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032" y="645969"/>
            <a:ext cx="2448594" cy="20588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9D859C-47BF-486C-88BF-E859548BC084}"/>
              </a:ext>
            </a:extLst>
          </p:cNvPr>
          <p:cNvSpPr txBox="1"/>
          <p:nvPr/>
        </p:nvSpPr>
        <p:spPr>
          <a:xfrm>
            <a:off x="143421" y="575928"/>
            <a:ext cx="3024336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Фораминиферы </a:t>
            </a:r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имеют ракушку — наружный скелет. Большинство раковин 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известковые</a:t>
            </a:r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, иногда образуют 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хитиноидные</a:t>
            </a:r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или состоящие из посторонних частиц, склеенных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выделениями</a:t>
            </a:r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клетки</a:t>
            </a:r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. Внутренняя полость раковины сообщается с окружающей средой через много-</a:t>
            </a:r>
          </a:p>
          <a:p>
            <a:pPr algn="just"/>
            <a:r>
              <a:rPr lang="ru-RU" sz="120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численные поры, а также через отверстие в раковине — устье. 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5706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83A175-A26C-41ED-9F52-FE12D2983549}"/>
              </a:ext>
            </a:extLst>
          </p:cNvPr>
          <p:cNvSpPr txBox="1"/>
          <p:nvPr/>
        </p:nvSpPr>
        <p:spPr>
          <a:xfrm>
            <a:off x="2771713" y="710069"/>
            <a:ext cx="295173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Царство: Животные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Тип: Хордовые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Класс: Млекопитающие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Отряд: Парнокопытные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Семейство: Дельфиновые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Род: Афалины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Вид: 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фалина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Tursiops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truncat</a:t>
            </a:r>
            <a:r>
              <a:rPr lang="en-US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8A0027-D910-4775-AEFE-655D818A2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" t="4003" r="10867" b="9442"/>
          <a:stretch/>
        </p:blipFill>
        <p:spPr>
          <a:xfrm>
            <a:off x="143421" y="719944"/>
            <a:ext cx="261625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05873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67E12-552A-4A6E-946C-4E241E9A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Класс фораминиферы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83C6C3-BB60-4CC6-91F9-D4F52E0C3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117" y="639879"/>
            <a:ext cx="2569216" cy="21602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9D859C-47BF-486C-88BF-E859548BC084}"/>
              </a:ext>
            </a:extLst>
          </p:cNvPr>
          <p:cNvSpPr txBox="1"/>
          <p:nvPr/>
        </p:nvSpPr>
        <p:spPr>
          <a:xfrm>
            <a:off x="134768" y="539924"/>
            <a:ext cx="28806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  Через него и поры в стенках раковинок выдаются наружу тончайшие ветвящиеся и соединяющиеся между собой </a:t>
            </a:r>
            <a:r>
              <a:rPr lang="ru-RU" sz="1200" b="0" i="0" dirty="0" err="1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ретикулоподии</a:t>
            </a:r>
            <a:r>
              <a:rPr lang="ru-RU" sz="12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(особые 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ложноножки</a:t>
            </a:r>
            <a:r>
              <a:rPr lang="ru-RU" sz="12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), которые служат для движения и захвата пищи, образуют вокруг раковинки сеточку, диаметр которой во много раз превосходит диаметр раковинки. К такой сеточке прилипают пищевые частички (например, одноклеточные водоросли), которыми питаются фораминиферы.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66481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10" y="19247"/>
            <a:ext cx="561662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Инфографика- амеба </a:t>
            </a:r>
            <a:endParaRPr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2DDF933-C23E-4B4F-8FA9-1CA455D7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49" y="737189"/>
            <a:ext cx="1442852" cy="9901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004E17C-33C8-40FD-9745-13BB9E789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891" y="623690"/>
            <a:ext cx="1620180" cy="13000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3BB0395-EE98-4987-99DC-453078C98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34" y="2081774"/>
            <a:ext cx="2320535" cy="9868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06F0B82-3B4A-4798-9C93-A0DF3CBE33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0189" y="2019068"/>
            <a:ext cx="2067768" cy="110337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64F311E-5935-46B1-BB30-C8E581794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8961" y="644394"/>
            <a:ext cx="1620180" cy="118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62605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3729404" y="828344"/>
            <a:ext cx="1415796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547577" y="1656048"/>
            <a:ext cx="1387488" cy="102220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 письменно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14).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143421" y="1656048"/>
            <a:ext cx="1586845" cy="1487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§3  </a:t>
            </a:r>
          </a:p>
          <a:p>
            <a:pPr algn="ctr" defTabSz="575756"/>
            <a:r>
              <a:rPr lang="ru-RU" sz="1511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(стр.11- 14).</a:t>
            </a:r>
            <a:endParaRPr lang="ru-RU" sz="1511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§4 Опережающее чтение.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64CE92-79B5-4D99-83DA-A7E0F8B87FC9}"/>
              </a:ext>
            </a:extLst>
          </p:cNvPr>
          <p:cNvSpPr txBox="1"/>
          <p:nvPr/>
        </p:nvSpPr>
        <p:spPr>
          <a:xfrm>
            <a:off x="2807717" y="1694308"/>
            <a:ext cx="1387487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(стр. 14)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A0B014-01D6-42B4-B9F6-B29703FF54FD}"/>
              </a:ext>
            </a:extLst>
          </p:cNvPr>
          <p:cNvSpPr txBox="1"/>
          <p:nvPr/>
        </p:nvSpPr>
        <p:spPr>
          <a:xfrm>
            <a:off x="3995849" y="1692052"/>
            <a:ext cx="1623718" cy="1254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помощью чего можно изобразить движение амебы?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83A175-A26C-41ED-9F52-FE12D2983549}"/>
              </a:ext>
            </a:extLst>
          </p:cNvPr>
          <p:cNvSpPr txBox="1"/>
          <p:nvPr/>
        </p:nvSpPr>
        <p:spPr>
          <a:xfrm>
            <a:off x="2159646" y="1106113"/>
            <a:ext cx="244827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Царство: Животные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Тип: Членистоногие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Класс: Насекомые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Отряд: Чешуекрылые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Семейство: Белянки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Род: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Энантия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Вид: Бабочка белянка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Enantia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Hübner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06A06B-27C7-4EC5-AF6D-AABF7BE194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75"/>
          <a:stretch/>
        </p:blipFill>
        <p:spPr>
          <a:xfrm>
            <a:off x="143421" y="602669"/>
            <a:ext cx="1980220" cy="25119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1A2B27-CEC8-43FC-986B-97C7FA5E2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139" y="575928"/>
            <a:ext cx="1168894" cy="13054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57D0C5-AA99-4083-B52D-2B2D437C00D6}"/>
              </a:ext>
            </a:extLst>
          </p:cNvPr>
          <p:cNvSpPr txBox="1"/>
          <p:nvPr/>
        </p:nvSpPr>
        <p:spPr>
          <a:xfrm>
            <a:off x="4483139" y="2016088"/>
            <a:ext cx="1132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Якоб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Хюбнер</a:t>
            </a:r>
            <a:endParaRPr lang="ru-RU" sz="12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(1761-1826)</a:t>
            </a:r>
          </a:p>
        </p:txBody>
      </p:sp>
    </p:spTree>
    <p:extLst>
      <p:ext uri="{BB962C8B-B14F-4D97-AF65-F5344CB8AC3E}">
        <p14:creationId xmlns:p14="http://schemas.microsoft.com/office/powerpoint/2010/main" val="212872530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23441" y="541665"/>
            <a:ext cx="497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Среда обитания и строение обыкновенной амебы.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1533" y="1115988"/>
            <a:ext cx="458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Свойства одноклеточного организма.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1653" y="1664798"/>
            <a:ext cx="3319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Многообразие класса ложноножки.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91693" y="2412132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2951733" y="2305861"/>
            <a:ext cx="280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Значение в природе и жизни человека.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580620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Классификация   </a:t>
            </a:r>
            <a:endParaRPr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71750E-3FF1-4066-88C6-B9F7D3406427}"/>
              </a:ext>
            </a:extLst>
          </p:cNvPr>
          <p:cNvSpPr txBox="1"/>
          <p:nvPr/>
        </p:nvSpPr>
        <p:spPr>
          <a:xfrm>
            <a:off x="2807717" y="740266"/>
            <a:ext cx="29163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Тип: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Tubulinea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Класс: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Elardia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Отряд: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Amoebida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Семейство: </a:t>
            </a: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Амёбовые</a:t>
            </a:r>
            <a:endParaRPr lang="ru-RU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Род: Амёбы</a:t>
            </a: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Вид: Амёба обыкновенная </a:t>
            </a:r>
            <a:r>
              <a:rPr lang="en-US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Amoeba proteus</a:t>
            </a:r>
            <a:endParaRPr lang="ru-RU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88397FC-38A4-4B54-A342-3F24B8F6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32" r="7501"/>
          <a:stretch/>
        </p:blipFill>
        <p:spPr>
          <a:xfrm>
            <a:off x="153172" y="719944"/>
            <a:ext cx="2658558" cy="218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2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11579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Видеообзор про амебу обыкновенную   </a:t>
            </a:r>
            <a:endParaRPr sz="2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88397FC-38A4-4B54-A342-3F24B8F67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32" r="7501"/>
          <a:stretch/>
        </p:blipFill>
        <p:spPr>
          <a:xfrm>
            <a:off x="1151533" y="652512"/>
            <a:ext cx="2988332" cy="245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8527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9247"/>
            <a:ext cx="550861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Среда обитания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59679E2-3379-44E5-9BA9-267A37E53FBE}"/>
              </a:ext>
            </a:extLst>
          </p:cNvPr>
          <p:cNvSpPr txBox="1"/>
          <p:nvPr/>
        </p:nvSpPr>
        <p:spPr>
          <a:xfrm>
            <a:off x="107787" y="679872"/>
            <a:ext cx="33480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Амеба обыкновенная (далее амеба) обитает на дне пресноводных водоемов с загрязненной водой. Ее размер колеблется от 0,2 мм до 0,5 мм. По внешнему виду амеба похожа на бесформенный бесцветный комок, способный менять свою форму.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23B31C2-EF5E-48BE-A355-5585CE288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356" y="907932"/>
            <a:ext cx="2150674" cy="142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2077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Строение амебы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4C4A62-E4E0-4667-B0C0-5B0E607AD3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6" t="3194" r="10071" b="18827"/>
          <a:stretch/>
        </p:blipFill>
        <p:spPr>
          <a:xfrm>
            <a:off x="1053674" y="575928"/>
            <a:ext cx="3734263" cy="255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554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152237</TotalTime>
  <Words>1367</Words>
  <Application>Microsoft Office PowerPoint</Application>
  <PresentationFormat>Произвольный</PresentationFormat>
  <Paragraphs>172</Paragraphs>
  <Slides>32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1_Office Theme</vt:lpstr>
      <vt:lpstr>2_Office Theme</vt:lpstr>
      <vt:lpstr>4_Office Theme</vt:lpstr>
      <vt:lpstr>Тема Office</vt:lpstr>
      <vt:lpstr>Презентация PowerPoint</vt:lpstr>
      <vt:lpstr>  </vt:lpstr>
      <vt:lpstr>  </vt:lpstr>
      <vt:lpstr>  </vt:lpstr>
      <vt:lpstr>СЕГОДНЯ НА УРОКЕ :</vt:lpstr>
      <vt:lpstr>Классификация   </vt:lpstr>
      <vt:lpstr>Видеообзор про амебу обыкновенную   </vt:lpstr>
      <vt:lpstr>Среда обитания</vt:lpstr>
      <vt:lpstr>Строение амебы </vt:lpstr>
      <vt:lpstr> Особенности передвижения</vt:lpstr>
      <vt:lpstr>Особенности передвижения</vt:lpstr>
      <vt:lpstr>Дыхание амебы </vt:lpstr>
      <vt:lpstr>Питание амебы </vt:lpstr>
      <vt:lpstr>Последовательные стадии </vt:lpstr>
      <vt:lpstr>Процесс выделения </vt:lpstr>
      <vt:lpstr>Раздражимость амебы </vt:lpstr>
      <vt:lpstr>Размножение амебы </vt:lpstr>
      <vt:lpstr>Жизненный цикл амебы</vt:lpstr>
      <vt:lpstr>Разнообразие класса</vt:lpstr>
      <vt:lpstr>Значение в природе</vt:lpstr>
      <vt:lpstr>Пресноводная гидра поедает амебу</vt:lpstr>
      <vt:lpstr>Значение в жизни человека</vt:lpstr>
      <vt:lpstr>Жизненный цикл Entamoeba histolytica </vt:lpstr>
      <vt:lpstr>Жизненный цикл Entamoeba histolytica </vt:lpstr>
      <vt:lpstr>Значение в природе</vt:lpstr>
      <vt:lpstr>Значение в природе</vt:lpstr>
      <vt:lpstr>Ископаемые радиолярии</vt:lpstr>
      <vt:lpstr>Класс фораминиферы</vt:lpstr>
      <vt:lpstr>Класс фораминиферы</vt:lpstr>
      <vt:lpstr>Класс фораминиферы</vt:lpstr>
      <vt:lpstr>Инфографика- амеба </vt:lpstr>
      <vt:lpstr> 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1578</cp:revision>
  <dcterms:created xsi:type="dcterms:W3CDTF">2014-10-08T23:03:32Z</dcterms:created>
  <dcterms:modified xsi:type="dcterms:W3CDTF">2020-09-07T18:20:52Z</dcterms:modified>
</cp:coreProperties>
</file>