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3.xml" ContentType="application/vnd.openxmlformats-officedocument.theme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438" r:id="rId3"/>
    <p:sldMasterId id="2147484513" r:id="rId4"/>
  </p:sldMasterIdLst>
  <p:notesMasterIdLst>
    <p:notesMasterId r:id="rId36"/>
  </p:notesMasterIdLst>
  <p:sldIdLst>
    <p:sldId id="1414" r:id="rId5"/>
    <p:sldId id="1506" r:id="rId6"/>
    <p:sldId id="1486" r:id="rId7"/>
    <p:sldId id="1488" r:id="rId8"/>
    <p:sldId id="1489" r:id="rId9"/>
    <p:sldId id="1490" r:id="rId10"/>
    <p:sldId id="1469" r:id="rId11"/>
    <p:sldId id="1468" r:id="rId12"/>
    <p:sldId id="1423" r:id="rId13"/>
    <p:sldId id="1416" r:id="rId14"/>
    <p:sldId id="1491" r:id="rId15"/>
    <p:sldId id="1492" r:id="rId16"/>
    <p:sldId id="1494" r:id="rId17"/>
    <p:sldId id="1493" r:id="rId18"/>
    <p:sldId id="1450" r:id="rId19"/>
    <p:sldId id="1472" r:id="rId20"/>
    <p:sldId id="1479" r:id="rId21"/>
    <p:sldId id="1448" r:id="rId22"/>
    <p:sldId id="1497" r:id="rId23"/>
    <p:sldId id="1496" r:id="rId24"/>
    <p:sldId id="1495" r:id="rId25"/>
    <p:sldId id="1498" r:id="rId26"/>
    <p:sldId id="1502" r:id="rId27"/>
    <p:sldId id="1503" r:id="rId28"/>
    <p:sldId id="1500" r:id="rId29"/>
    <p:sldId id="1499" r:id="rId30"/>
    <p:sldId id="1504" r:id="rId31"/>
    <p:sldId id="1501" r:id="rId32"/>
    <p:sldId id="1505" r:id="rId33"/>
    <p:sldId id="1433" r:id="rId34"/>
    <p:sldId id="354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06"/>
            <p14:sldId id="1486"/>
            <p14:sldId id="1488"/>
            <p14:sldId id="1489"/>
            <p14:sldId id="1490"/>
            <p14:sldId id="1469"/>
            <p14:sldId id="1468"/>
            <p14:sldId id="1423"/>
            <p14:sldId id="1416"/>
            <p14:sldId id="1491"/>
            <p14:sldId id="1492"/>
            <p14:sldId id="1494"/>
            <p14:sldId id="1493"/>
            <p14:sldId id="1450"/>
            <p14:sldId id="1472"/>
            <p14:sldId id="1479"/>
            <p14:sldId id="1448"/>
            <p14:sldId id="1497"/>
            <p14:sldId id="1496"/>
            <p14:sldId id="1495"/>
            <p14:sldId id="1498"/>
            <p14:sldId id="1502"/>
            <p14:sldId id="1503"/>
            <p14:sldId id="1500"/>
            <p14:sldId id="1499"/>
            <p14:sldId id="1504"/>
            <p14:sldId id="1501"/>
            <p14:sldId id="1505"/>
            <p14:sldId id="1433"/>
            <p14:sldId id="354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  <p:cmAuthor id="2" name="Acer" initials="A" lastIdx="1" clrIdx="1">
    <p:extLst>
      <p:ext uri="{19B8F6BF-5375-455C-9EA6-DF929625EA0E}">
        <p15:presenceInfo xmlns:p15="http://schemas.microsoft.com/office/powerpoint/2012/main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DDDDDD"/>
    <a:srgbClr val="B2B2B2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40" d="100"/>
          <a:sy n="140" d="100"/>
        </p:scale>
        <p:origin x="870" y="12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ВСЕГО ОКОЛО 2 МЛН ЖИВОТНЫХ, ИЗ НИХ 70 ТЫСЯЧ ОДНОКЛЕТОЧНЫЕ.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14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09711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840482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173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124869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6754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059485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854220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5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3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2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8004975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450176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6120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4552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29" indent="-11696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33882424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2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66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32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898" indent="-107966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865" indent="-107966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1572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56632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934635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361776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4" b="1"/>
            </a:lvl1pPr>
            <a:lvl2pPr marL="287910" indent="0">
              <a:buNone/>
              <a:defRPr sz="1260" b="1"/>
            </a:lvl2pPr>
            <a:lvl3pPr marL="575819" indent="0">
              <a:buNone/>
              <a:defRPr sz="1134" b="1"/>
            </a:lvl3pPr>
            <a:lvl4pPr marL="863728" indent="0">
              <a:buNone/>
              <a:defRPr sz="1008" b="1"/>
            </a:lvl4pPr>
            <a:lvl5pPr marL="1151638" indent="0">
              <a:buNone/>
              <a:defRPr sz="1008" b="1"/>
            </a:lvl5pPr>
            <a:lvl6pPr marL="1439548" indent="0">
              <a:buNone/>
              <a:defRPr sz="1008" b="1"/>
            </a:lvl6pPr>
            <a:lvl7pPr marL="1727457" indent="0">
              <a:buNone/>
              <a:defRPr sz="1008" b="1"/>
            </a:lvl7pPr>
            <a:lvl8pPr marL="2015367" indent="0">
              <a:buNone/>
              <a:defRPr sz="1008" b="1"/>
            </a:lvl8pPr>
            <a:lvl9pPr marL="2303277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4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648210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6601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076539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8208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5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094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1" y="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1" y="1077872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1" y="215574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70332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4572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98582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2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8189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339205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811506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950051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628126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3863243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52992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1186097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0470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198884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0"/>
            <a:ext cx="2401691" cy="141184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917940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04070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8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2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80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2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8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2" y="1444294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074209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39603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0555436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31546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8064372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950629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3282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3410977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5941802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300384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22344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22344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127185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8995086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2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60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1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20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54707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251234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687667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19226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457109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457109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4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53" indent="-80976">
              <a:defRPr sz="661">
                <a:solidFill>
                  <a:srgbClr val="FFFFFF"/>
                </a:solidFill>
              </a:defRPr>
            </a:lvl3pPr>
            <a:lvl4pPr marL="242929" indent="-80976">
              <a:defRPr sz="661">
                <a:solidFill>
                  <a:srgbClr val="FFFFFF"/>
                </a:solidFill>
              </a:defRPr>
            </a:lvl4pPr>
            <a:lvl5pPr marL="350898" indent="-107969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20"/>
            <a:ext cx="2401691" cy="804620"/>
          </a:xfrm>
        </p:spPr>
        <p:txBody>
          <a:bodyPr/>
          <a:lstStyle>
            <a:lvl1pPr marL="0" indent="0">
              <a:buNone/>
              <a:defRPr sz="991"/>
            </a:lvl1pPr>
            <a:lvl2pPr marL="80976" indent="-80976">
              <a:buFont typeface="Arial" panose="020B0604020202020204" pitchFamily="34" charset="0"/>
              <a:buChar char="•"/>
              <a:defRPr sz="661"/>
            </a:lvl2pPr>
            <a:lvl3pPr marL="161953" indent="-80976">
              <a:defRPr sz="661"/>
            </a:lvl3pPr>
            <a:lvl4pPr marL="242929" indent="-80976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8508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518813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43619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8399483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2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7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077179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086226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2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7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2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7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9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382448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9829401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4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4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0291443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775492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5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37451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64078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7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0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4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29" indent="-80976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7582001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30" indent="-71230">
              <a:defRPr sz="661"/>
            </a:lvl3pPr>
            <a:lvl4pPr marL="189696" indent="-98222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77" indent="-71977">
              <a:buFont typeface="Arial" panose="020B0604020202020204" pitchFamily="34" charset="0"/>
              <a:buChar char="•"/>
              <a:defRPr sz="661"/>
            </a:lvl2pPr>
            <a:lvl3pPr marL="143955" indent="-71977">
              <a:defRPr sz="661"/>
            </a:lvl3pPr>
            <a:lvl4pPr marL="251921" indent="-107966">
              <a:defRPr sz="661"/>
            </a:lvl4pPr>
            <a:lvl5pPr marL="359887" indent="-107966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4281635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9692810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3918" y="1836051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6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99909"/>
      </p:ext>
    </p:extLst>
  </p:cSld>
  <p:clrMapOvr>
    <a:masterClrMapping/>
  </p:clrMapOvr>
  <p:transition>
    <p:dissolv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456172"/>
      </p:ext>
    </p:extLst>
  </p:cSld>
  <p:clrMapOvr>
    <a:masterClrMapping/>
  </p:clrMapOvr>
  <p:transition>
    <p:dissolv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4956" y="2082058"/>
            <a:ext cx="4895533" cy="643517"/>
          </a:xfrm>
        </p:spPr>
        <p:txBody>
          <a:bodyPr anchor="t"/>
          <a:lstStyle>
            <a:lvl1pPr algn="l">
              <a:defRPr sz="2518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4956" y="1373288"/>
            <a:ext cx="4895533" cy="708769"/>
          </a:xfrm>
        </p:spPr>
        <p:txBody>
          <a:bodyPr anchor="b"/>
          <a:lstStyle>
            <a:lvl1pPr marL="0" indent="0">
              <a:buNone/>
              <a:defRPr sz="1259">
                <a:solidFill>
                  <a:schemeClr val="tx1">
                    <a:tint val="75000"/>
                  </a:schemeClr>
                </a:solidFill>
              </a:defRPr>
            </a:lvl1pPr>
            <a:lvl2pPr marL="287878" indent="0">
              <a:buNone/>
              <a:defRPr sz="1133">
                <a:solidFill>
                  <a:schemeClr val="tx1">
                    <a:tint val="75000"/>
                  </a:schemeClr>
                </a:solidFill>
              </a:defRPr>
            </a:lvl2pPr>
            <a:lvl3pPr marL="575756" indent="0">
              <a:buNone/>
              <a:defRPr sz="1007">
                <a:solidFill>
                  <a:schemeClr val="tx1">
                    <a:tint val="75000"/>
                  </a:schemeClr>
                </a:solidFill>
              </a:defRPr>
            </a:lvl3pPr>
            <a:lvl4pPr marL="863634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4pPr>
            <a:lvl5pPr marL="1151511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5pPr>
            <a:lvl6pPr marL="1439390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6pPr>
            <a:lvl7pPr marL="1727267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7pPr>
            <a:lvl8pPr marL="2015145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8pPr>
            <a:lvl9pPr marL="2303023" indent="0">
              <a:buNone/>
              <a:defRPr sz="88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807063"/>
      </p:ext>
    </p:extLst>
  </p:cSld>
  <p:clrMapOvr>
    <a:masterClrMapping/>
  </p:clrMapOvr>
  <p:transition>
    <p:dissolv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7973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27720" y="756022"/>
            <a:ext cx="2543757" cy="2138308"/>
          </a:xfrm>
        </p:spPr>
        <p:txBody>
          <a:bodyPr/>
          <a:lstStyle>
            <a:lvl1pPr>
              <a:defRPr sz="1763"/>
            </a:lvl1pPr>
            <a:lvl2pPr>
              <a:defRPr sz="1511"/>
            </a:lvl2pPr>
            <a:lvl3pPr>
              <a:defRPr sz="1259"/>
            </a:lvl3pPr>
            <a:lvl4pPr>
              <a:defRPr sz="1133"/>
            </a:lvl4pPr>
            <a:lvl5pPr>
              <a:defRPr sz="1133"/>
            </a:lvl5pPr>
            <a:lvl6pPr>
              <a:defRPr sz="1133"/>
            </a:lvl6pPr>
            <a:lvl7pPr>
              <a:defRPr sz="1133"/>
            </a:lvl7pPr>
            <a:lvl8pPr>
              <a:defRPr sz="1133"/>
            </a:lvl8pPr>
            <a:lvl9pPr>
              <a:defRPr sz="1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088491"/>
      </p:ext>
    </p:extLst>
  </p:cSld>
  <p:clrMapOvr>
    <a:masterClrMapping/>
  </p:clrMapOvr>
  <p:transition>
    <p:dissolv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25270"/>
            <a:ext cx="2544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7973" y="1027528"/>
            <a:ext cx="2544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5721" y="725270"/>
            <a:ext cx="2545757" cy="302259"/>
          </a:xfrm>
        </p:spPr>
        <p:txBody>
          <a:bodyPr anchor="b"/>
          <a:lstStyle>
            <a:lvl1pPr marL="0" indent="0">
              <a:buNone/>
              <a:defRPr sz="1511" b="1"/>
            </a:lvl1pPr>
            <a:lvl2pPr marL="287878" indent="0">
              <a:buNone/>
              <a:defRPr sz="1259" b="1"/>
            </a:lvl2pPr>
            <a:lvl3pPr marL="575756" indent="0">
              <a:buNone/>
              <a:defRPr sz="1133" b="1"/>
            </a:lvl3pPr>
            <a:lvl4pPr marL="863634" indent="0">
              <a:buNone/>
              <a:defRPr sz="1007" b="1"/>
            </a:lvl4pPr>
            <a:lvl5pPr marL="1151511" indent="0">
              <a:buNone/>
              <a:defRPr sz="1007" b="1"/>
            </a:lvl5pPr>
            <a:lvl6pPr marL="1439390" indent="0">
              <a:buNone/>
              <a:defRPr sz="1007" b="1"/>
            </a:lvl6pPr>
            <a:lvl7pPr marL="1727267" indent="0">
              <a:buNone/>
              <a:defRPr sz="1007" b="1"/>
            </a:lvl7pPr>
            <a:lvl8pPr marL="2015145" indent="0">
              <a:buNone/>
              <a:defRPr sz="1007" b="1"/>
            </a:lvl8pPr>
            <a:lvl9pPr marL="2303023" indent="0">
              <a:buNone/>
              <a:defRPr sz="100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5721" y="1027528"/>
            <a:ext cx="2545757" cy="1866801"/>
          </a:xfrm>
        </p:spPr>
        <p:txBody>
          <a:bodyPr/>
          <a:lstStyle>
            <a:lvl1pPr>
              <a:defRPr sz="1511"/>
            </a:lvl1pPr>
            <a:lvl2pPr>
              <a:defRPr sz="1259"/>
            </a:lvl2pPr>
            <a:lvl3pPr>
              <a:defRPr sz="1133"/>
            </a:lvl3pPr>
            <a:lvl4pPr>
              <a:defRPr sz="1007"/>
            </a:lvl4pPr>
            <a:lvl5pPr>
              <a:defRPr sz="1007"/>
            </a:lvl5pPr>
            <a:lvl6pPr>
              <a:defRPr sz="1007"/>
            </a:lvl6pPr>
            <a:lvl7pPr>
              <a:defRPr sz="1007"/>
            </a:lvl7pPr>
            <a:lvl8pPr>
              <a:defRPr sz="1007"/>
            </a:lvl8pPr>
            <a:lvl9pPr>
              <a:defRPr sz="100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75617"/>
      </p:ext>
    </p:extLst>
  </p:cSld>
  <p:clrMapOvr>
    <a:masterClrMapping/>
  </p:clrMapOvr>
  <p:transition>
    <p:dissolve/>
  </p:transition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64584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866530"/>
      </p:ext>
    </p:extLst>
  </p:cSld>
  <p:clrMapOvr>
    <a:masterClrMapping/>
  </p:clrMapOvr>
  <p:transition>
    <p:dissolv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003"/>
            <a:ext cx="1894819" cy="549015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1785" y="129004"/>
            <a:ext cx="3219692" cy="2765326"/>
          </a:xfrm>
        </p:spPr>
        <p:txBody>
          <a:bodyPr/>
          <a:lstStyle>
            <a:lvl1pPr>
              <a:defRPr sz="2015"/>
            </a:lvl1pPr>
            <a:lvl2pPr>
              <a:defRPr sz="1763"/>
            </a:lvl2pPr>
            <a:lvl3pPr>
              <a:defRPr sz="1511"/>
            </a:lvl3pPr>
            <a:lvl4pPr>
              <a:defRPr sz="1259"/>
            </a:lvl4pPr>
            <a:lvl5pPr>
              <a:defRPr sz="1259"/>
            </a:lvl5pPr>
            <a:lvl6pPr>
              <a:defRPr sz="1259"/>
            </a:lvl6pPr>
            <a:lvl7pPr>
              <a:defRPr sz="1259"/>
            </a:lvl7pPr>
            <a:lvl8pPr>
              <a:defRPr sz="1259"/>
            </a:lvl8pPr>
            <a:lvl9pPr>
              <a:defRPr sz="125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7973" y="678019"/>
            <a:ext cx="1894819" cy="2216311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663885"/>
      </p:ext>
    </p:extLst>
  </p:cSld>
  <p:clrMapOvr>
    <a:masterClrMapping/>
  </p:clrMapOvr>
  <p:transition>
    <p:dissolv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8892" y="2268062"/>
            <a:ext cx="3455670" cy="267757"/>
          </a:xfrm>
        </p:spPr>
        <p:txBody>
          <a:bodyPr anchor="b"/>
          <a:lstStyle>
            <a:lvl1pPr algn="l">
              <a:defRPr sz="1259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28892" y="289507"/>
            <a:ext cx="3455670" cy="1944053"/>
          </a:xfrm>
        </p:spPr>
        <p:txBody>
          <a:bodyPr/>
          <a:lstStyle>
            <a:lvl1pPr marL="0" indent="0">
              <a:buNone/>
              <a:defRPr sz="2015"/>
            </a:lvl1pPr>
            <a:lvl2pPr marL="287878" indent="0">
              <a:buNone/>
              <a:defRPr sz="1763"/>
            </a:lvl2pPr>
            <a:lvl3pPr marL="575756" indent="0">
              <a:buNone/>
              <a:defRPr sz="1511"/>
            </a:lvl3pPr>
            <a:lvl4pPr marL="863634" indent="0">
              <a:buNone/>
              <a:defRPr sz="1259"/>
            </a:lvl4pPr>
            <a:lvl5pPr marL="1151511" indent="0">
              <a:buNone/>
              <a:defRPr sz="1259"/>
            </a:lvl5pPr>
            <a:lvl6pPr marL="1439390" indent="0">
              <a:buNone/>
              <a:defRPr sz="1259"/>
            </a:lvl6pPr>
            <a:lvl7pPr marL="1727267" indent="0">
              <a:buNone/>
              <a:defRPr sz="1259"/>
            </a:lvl7pPr>
            <a:lvl8pPr marL="2015145" indent="0">
              <a:buNone/>
              <a:defRPr sz="1259"/>
            </a:lvl8pPr>
            <a:lvl9pPr marL="2303023" indent="0">
              <a:buNone/>
              <a:defRPr sz="125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28892" y="2535820"/>
            <a:ext cx="3455670" cy="380260"/>
          </a:xfrm>
        </p:spPr>
        <p:txBody>
          <a:bodyPr/>
          <a:lstStyle>
            <a:lvl1pPr marL="0" indent="0">
              <a:buNone/>
              <a:defRPr sz="882"/>
            </a:lvl1pPr>
            <a:lvl2pPr marL="287878" indent="0">
              <a:buNone/>
              <a:defRPr sz="756"/>
            </a:lvl2pPr>
            <a:lvl3pPr marL="575756" indent="0">
              <a:buNone/>
              <a:defRPr sz="630"/>
            </a:lvl3pPr>
            <a:lvl4pPr marL="863634" indent="0">
              <a:buNone/>
              <a:defRPr sz="567"/>
            </a:lvl4pPr>
            <a:lvl5pPr marL="1151511" indent="0">
              <a:buNone/>
              <a:defRPr sz="567"/>
            </a:lvl5pPr>
            <a:lvl6pPr marL="1439390" indent="0">
              <a:buNone/>
              <a:defRPr sz="567"/>
            </a:lvl6pPr>
            <a:lvl7pPr marL="1727267" indent="0">
              <a:buNone/>
              <a:defRPr sz="567"/>
            </a:lvl7pPr>
            <a:lvl8pPr marL="2015145" indent="0">
              <a:buNone/>
              <a:defRPr sz="567"/>
            </a:lvl8pPr>
            <a:lvl9pPr marL="2303023" indent="0">
              <a:buNone/>
              <a:defRPr sz="56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55851"/>
      </p:ext>
    </p:extLst>
  </p:cSld>
  <p:clrMapOvr>
    <a:masterClrMapping/>
  </p:clrMapOvr>
  <p:transition>
    <p:dissolv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200024"/>
      </p:ext>
    </p:extLst>
  </p:cSld>
  <p:clrMapOvr>
    <a:masterClrMapping/>
  </p:clrMapOvr>
  <p:transition>
    <p:dissolv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75602" y="129754"/>
            <a:ext cx="1295876" cy="27645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7972" y="129754"/>
            <a:ext cx="3791638" cy="27645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48267"/>
      </p:ext>
    </p:extLst>
  </p:cSld>
  <p:clrMapOvr>
    <a:masterClrMapping/>
  </p:clrMapOvr>
  <p:transition>
    <p:dissolv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6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57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9" y="719707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8" y="745220"/>
            <a:ext cx="2505361" cy="310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75756"/>
              <a:t>9/2/2020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B6F15528-21DE-4FAA-801E-634DDDAF4B2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86768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2.xml"/><Relationship Id="rId21" Type="http://schemas.openxmlformats.org/officeDocument/2006/relationships/slideLayout" Target="../slideLayouts/slideLayout137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63" Type="http://schemas.openxmlformats.org/officeDocument/2006/relationships/slideLayout" Target="../slideLayouts/slideLayout179.xml"/><Relationship Id="rId68" Type="http://schemas.openxmlformats.org/officeDocument/2006/relationships/theme" Target="../theme/theme3.xml"/><Relationship Id="rId7" Type="http://schemas.openxmlformats.org/officeDocument/2006/relationships/slideLayout" Target="../slideLayouts/slideLayout123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9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66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1.xml"/><Relationship Id="rId61" Type="http://schemas.openxmlformats.org/officeDocument/2006/relationships/slideLayout" Target="../slideLayouts/slideLayout177.xml"/><Relationship Id="rId1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64" Type="http://schemas.openxmlformats.org/officeDocument/2006/relationships/slideLayout" Target="../slideLayouts/slideLayout180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slideLayout" Target="../slideLayouts/slideLayout175.xml"/><Relationship Id="rId67" Type="http://schemas.openxmlformats.org/officeDocument/2006/relationships/slideLayout" Target="../slideLayouts/slideLayout183.xml"/><Relationship Id="rId20" Type="http://schemas.openxmlformats.org/officeDocument/2006/relationships/slideLayout" Target="../slideLayouts/slideLayout136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slideLayout" Target="../slideLayouts/slideLayout178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10" Type="http://schemas.openxmlformats.org/officeDocument/2006/relationships/slideLayout" Target="../slideLayouts/slideLayout126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slideLayout" Target="../slideLayouts/slideLayout176.xml"/><Relationship Id="rId65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39" Type="http://schemas.openxmlformats.org/officeDocument/2006/relationships/slideLayout" Target="../slideLayouts/slideLayout155.xml"/><Relationship Id="rId34" Type="http://schemas.openxmlformats.org/officeDocument/2006/relationships/slideLayout" Target="../slideLayouts/slideLayout150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85" tIns="28791" rIns="57585" bIns="28791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85" tIns="28791" rIns="57585" bIns="28791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5" tIns="28791" rIns="57585" bIns="28791" numCol="1" anchor="t" anchorCtr="0" compatLnSpc="1">
            <a:prstTxWarp prst="textNoShape">
              <a:avLst/>
            </a:prstTxWarp>
          </a:bodyPr>
          <a:lstStyle/>
          <a:p>
            <a:endParaRPr lang="en-US" sz="1511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321487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39" r:id="rId1"/>
    <p:sldLayoutId id="2147484440" r:id="rId2"/>
    <p:sldLayoutId id="2147484441" r:id="rId3"/>
    <p:sldLayoutId id="2147484442" r:id="rId4"/>
    <p:sldLayoutId id="2147484443" r:id="rId5"/>
    <p:sldLayoutId id="2147484444" r:id="rId6"/>
    <p:sldLayoutId id="2147484445" r:id="rId7"/>
    <p:sldLayoutId id="2147484446" r:id="rId8"/>
    <p:sldLayoutId id="2147484447" r:id="rId9"/>
    <p:sldLayoutId id="2147484448" r:id="rId10"/>
    <p:sldLayoutId id="2147484449" r:id="rId11"/>
    <p:sldLayoutId id="2147484450" r:id="rId12"/>
    <p:sldLayoutId id="2147484451" r:id="rId13"/>
    <p:sldLayoutId id="2147484452" r:id="rId14"/>
    <p:sldLayoutId id="2147484453" r:id="rId15"/>
    <p:sldLayoutId id="2147484454" r:id="rId16"/>
    <p:sldLayoutId id="2147484455" r:id="rId17"/>
    <p:sldLayoutId id="2147484456" r:id="rId18"/>
    <p:sldLayoutId id="2147484457" r:id="rId19"/>
    <p:sldLayoutId id="2147484458" r:id="rId20"/>
    <p:sldLayoutId id="2147484459" r:id="rId21"/>
    <p:sldLayoutId id="2147484460" r:id="rId22"/>
    <p:sldLayoutId id="2147484461" r:id="rId23"/>
    <p:sldLayoutId id="2147484462" r:id="rId24"/>
    <p:sldLayoutId id="2147484463" r:id="rId25"/>
    <p:sldLayoutId id="2147484464" r:id="rId26"/>
    <p:sldLayoutId id="2147484465" r:id="rId27"/>
    <p:sldLayoutId id="2147484466" r:id="rId28"/>
    <p:sldLayoutId id="2147484467" r:id="rId29"/>
    <p:sldLayoutId id="2147484468" r:id="rId30"/>
    <p:sldLayoutId id="2147484469" r:id="rId31"/>
    <p:sldLayoutId id="2147484470" r:id="rId32"/>
    <p:sldLayoutId id="2147484471" r:id="rId33"/>
    <p:sldLayoutId id="2147484472" r:id="rId34"/>
    <p:sldLayoutId id="2147484473" r:id="rId35"/>
    <p:sldLayoutId id="2147484474" r:id="rId36"/>
    <p:sldLayoutId id="2147484475" r:id="rId37"/>
    <p:sldLayoutId id="2147484476" r:id="rId38"/>
    <p:sldLayoutId id="2147484477" r:id="rId39"/>
    <p:sldLayoutId id="2147484478" r:id="rId40"/>
    <p:sldLayoutId id="2147484479" r:id="rId41"/>
    <p:sldLayoutId id="2147484480" r:id="rId42"/>
    <p:sldLayoutId id="2147484481" r:id="rId43"/>
    <p:sldLayoutId id="2147484482" r:id="rId44"/>
    <p:sldLayoutId id="2147484483" r:id="rId45"/>
    <p:sldLayoutId id="2147484484" r:id="rId46"/>
    <p:sldLayoutId id="2147484485" r:id="rId47"/>
    <p:sldLayoutId id="2147484486" r:id="rId48"/>
    <p:sldLayoutId id="2147484487" r:id="rId49"/>
    <p:sldLayoutId id="2147484488" r:id="rId50"/>
    <p:sldLayoutId id="2147484489" r:id="rId51"/>
    <p:sldLayoutId id="2147484490" r:id="rId52"/>
    <p:sldLayoutId id="2147484491" r:id="rId53"/>
    <p:sldLayoutId id="2147484492" r:id="rId54"/>
    <p:sldLayoutId id="2147484493" r:id="rId55"/>
    <p:sldLayoutId id="2147484494" r:id="rId56"/>
    <p:sldLayoutId id="2147484495" r:id="rId57"/>
    <p:sldLayoutId id="2147484496" r:id="rId58"/>
    <p:sldLayoutId id="2147484497" r:id="rId59"/>
    <p:sldLayoutId id="2147484498" r:id="rId60"/>
    <p:sldLayoutId id="2147484499" r:id="rId61"/>
    <p:sldLayoutId id="2147484500" r:id="rId62"/>
    <p:sldLayoutId id="2147484501" r:id="rId63"/>
    <p:sldLayoutId id="2147484502" r:id="rId64"/>
    <p:sldLayoutId id="2147484503" r:id="rId65"/>
    <p:sldLayoutId id="2147484504" r:id="rId66"/>
    <p:sldLayoutId id="2147484505" r:id="rId67"/>
  </p:sldLayoutIdLst>
  <p:txStyles>
    <p:titleStyle>
      <a:lvl1pPr algn="ctr" defTabSz="575819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66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4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32" indent="-108965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898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864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830" indent="-107966" algn="l" defTabSz="575819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50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41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322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231" indent="-143955" algn="l" defTabSz="57581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10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819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72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63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548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45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36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277" algn="l" defTabSz="575819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973" y="129754"/>
            <a:ext cx="5183505" cy="5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7973" y="756022"/>
            <a:ext cx="5183505" cy="2138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7973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ED137D8F-F469-4C1D-8DCD-3325B5EE56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02.09.2020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7813" y="3003083"/>
            <a:ext cx="1823826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27607" y="3003083"/>
            <a:ext cx="1343871" cy="1725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575756"/>
            <a:fld id="{12FC6C7F-F4CD-4F6B-9A67-BE40BA82389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57575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582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14" r:id="rId1"/>
    <p:sldLayoutId id="2147484515" r:id="rId2"/>
    <p:sldLayoutId id="2147484516" r:id="rId3"/>
    <p:sldLayoutId id="2147484517" r:id="rId4"/>
    <p:sldLayoutId id="2147484518" r:id="rId5"/>
    <p:sldLayoutId id="2147484519" r:id="rId6"/>
    <p:sldLayoutId id="2147484520" r:id="rId7"/>
    <p:sldLayoutId id="2147484521" r:id="rId8"/>
    <p:sldLayoutId id="2147484522" r:id="rId9"/>
    <p:sldLayoutId id="2147484523" r:id="rId10"/>
    <p:sldLayoutId id="2147484524" r:id="rId11"/>
    <p:sldLayoutId id="2147484525" r:id="rId12"/>
  </p:sldLayoutIdLst>
  <p:transition>
    <p:dissolve/>
  </p:transition>
  <p:txStyles>
    <p:titleStyle>
      <a:lvl1pPr algn="ctr" defTabSz="575756" rtl="0" eaLnBrk="1" latinLnBrk="0" hangingPunct="1">
        <a:spcBef>
          <a:spcPct val="0"/>
        </a:spcBef>
        <a:buNone/>
        <a:defRPr sz="27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5909" indent="-215909" algn="l" defTabSz="575756" rtl="0" eaLnBrk="1" latinLnBrk="0" hangingPunct="1">
        <a:spcBef>
          <a:spcPct val="20000"/>
        </a:spcBef>
        <a:buFont typeface="Arial" pitchFamily="34" charset="0"/>
        <a:buChar char="•"/>
        <a:defRPr sz="2015" kern="1200">
          <a:solidFill>
            <a:schemeClr val="tx1"/>
          </a:solidFill>
          <a:latin typeface="+mn-lt"/>
          <a:ea typeface="+mn-ea"/>
          <a:cs typeface="+mn-cs"/>
        </a:defRPr>
      </a:lvl1pPr>
      <a:lvl2pPr marL="467801" indent="-179924" algn="l" defTabSz="575756" rtl="0" eaLnBrk="1" latinLnBrk="0" hangingPunct="1">
        <a:spcBef>
          <a:spcPct val="20000"/>
        </a:spcBef>
        <a:buFont typeface="Arial" pitchFamily="34" charset="0"/>
        <a:buChar char="–"/>
        <a:defRPr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719695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511" kern="1200">
          <a:solidFill>
            <a:schemeClr val="tx1"/>
          </a:solidFill>
          <a:latin typeface="+mn-lt"/>
          <a:ea typeface="+mn-ea"/>
          <a:cs typeface="+mn-cs"/>
        </a:defRPr>
      </a:lvl3pPr>
      <a:lvl4pPr marL="1007572" indent="-143939" algn="l" defTabSz="575756" rtl="0" eaLnBrk="1" latinLnBrk="0" hangingPunct="1">
        <a:spcBef>
          <a:spcPct val="20000"/>
        </a:spcBef>
        <a:buFont typeface="Arial" pitchFamily="34" charset="0"/>
        <a:buChar char="–"/>
        <a:defRPr sz="1259" kern="1200">
          <a:solidFill>
            <a:schemeClr val="tx1"/>
          </a:solidFill>
          <a:latin typeface="+mn-lt"/>
          <a:ea typeface="+mn-ea"/>
          <a:cs typeface="+mn-cs"/>
        </a:defRPr>
      </a:lvl4pPr>
      <a:lvl5pPr marL="1295450" indent="-143939" algn="l" defTabSz="575756" rtl="0" eaLnBrk="1" latinLnBrk="0" hangingPunct="1">
        <a:spcBef>
          <a:spcPct val="20000"/>
        </a:spcBef>
        <a:buFont typeface="Arial" pitchFamily="34" charset="0"/>
        <a:buChar char="»"/>
        <a:defRPr sz="1259" kern="1200">
          <a:solidFill>
            <a:schemeClr val="tx1"/>
          </a:solidFill>
          <a:latin typeface="+mn-lt"/>
          <a:ea typeface="+mn-ea"/>
          <a:cs typeface="+mn-cs"/>
        </a:defRPr>
      </a:lvl5pPr>
      <a:lvl6pPr marL="1583328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6pPr>
      <a:lvl7pPr marL="1871206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7pPr>
      <a:lvl8pPr marL="2159084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8pPr>
      <a:lvl9pPr marL="2446962" indent="-143939" algn="l" defTabSz="575756" rtl="0" eaLnBrk="1" latinLnBrk="0" hangingPunct="1">
        <a:spcBef>
          <a:spcPct val="20000"/>
        </a:spcBef>
        <a:buFont typeface="Arial" pitchFamily="34" charset="0"/>
        <a:buChar char="•"/>
        <a:defRPr sz="125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1pPr>
      <a:lvl2pPr marL="287878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2pPr>
      <a:lvl3pPr marL="575756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3pPr>
      <a:lvl4pPr marL="863634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4pPr>
      <a:lvl5pPr marL="1151511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5pPr>
      <a:lvl6pPr marL="1439390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6pPr>
      <a:lvl7pPr marL="1727267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7pPr>
      <a:lvl8pPr marL="2015145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8pPr>
      <a:lvl9pPr marL="2303023" algn="l" defTabSz="575756" rtl="0" eaLnBrk="1" latinLnBrk="0" hangingPunct="1">
        <a:defRPr sz="11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95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8001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2705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87437" y="1143288"/>
            <a:ext cx="343665" cy="872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87437" y="2096800"/>
            <a:ext cx="343665" cy="7465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51933" y="248656"/>
            <a:ext cx="511213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247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87937" y="541152"/>
            <a:ext cx="511213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4581" y="20918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DEF5C8B4-80D9-43CE-A804-11B138588334}"/>
              </a:ext>
            </a:extLst>
          </p:cNvPr>
          <p:cNvSpPr txBox="1"/>
          <p:nvPr/>
        </p:nvSpPr>
        <p:spPr>
          <a:xfrm>
            <a:off x="924581" y="418639"/>
            <a:ext cx="103886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defTabSz="914400">
              <a:spcBef>
                <a:spcPts val="114"/>
              </a:spcBef>
            </a:pPr>
            <a:endParaRPr sz="3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2F2D34-E7EF-40AD-8E6B-3A38D4D90753}"/>
              </a:ext>
            </a:extLst>
          </p:cNvPr>
          <p:cNvSpPr txBox="1"/>
          <p:nvPr/>
        </p:nvSpPr>
        <p:spPr>
          <a:xfrm>
            <a:off x="690218" y="1119116"/>
            <a:ext cx="3773683" cy="101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Строение животного организма и классификация животных.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0C41DF-D7CA-4B68-970B-A349EB9B690B}"/>
              </a:ext>
            </a:extLst>
          </p:cNvPr>
          <p:cNvSpPr txBox="1"/>
          <p:nvPr/>
        </p:nvSpPr>
        <p:spPr>
          <a:xfrm>
            <a:off x="739114" y="2196108"/>
            <a:ext cx="37247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Преподаватель</a:t>
            </a:r>
          </a:p>
          <a:p>
            <a:pPr algn="ctr"/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Расулова Джамила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Ибрагимовна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9B19D7-7377-4F11-9952-1CE2647BE040}"/>
              </a:ext>
            </a:extLst>
          </p:cNvPr>
          <p:cNvSpPr/>
          <p:nvPr/>
        </p:nvSpPr>
        <p:spPr>
          <a:xfrm>
            <a:off x="3999990" y="2918220"/>
            <a:ext cx="1618669" cy="2499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E03861C-B1C6-4EA1-A8C3-3DC3AE077B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50" t="-522" r="6687" b="6479"/>
          <a:stretch/>
        </p:blipFill>
        <p:spPr>
          <a:xfrm>
            <a:off x="293426" y="215737"/>
            <a:ext cx="534071" cy="66454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FF881E-1ED1-42D6-AC0D-E1AA1DD86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1893" y="1743101"/>
            <a:ext cx="1245473" cy="77704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991F55-9A24-42E4-A349-F69BED8E388D}"/>
              </a:ext>
            </a:extLst>
          </p:cNvPr>
          <p:cNvSpPr txBox="1"/>
          <p:nvPr/>
        </p:nvSpPr>
        <p:spPr>
          <a:xfrm>
            <a:off x="1331553" y="248656"/>
            <a:ext cx="2799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</a:p>
        </p:txBody>
      </p:sp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8" y="19247"/>
            <a:ext cx="5508612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Тип питания</a:t>
            </a:r>
            <a:endParaRPr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620875-4061-4484-B821-2CFC39468C45}"/>
              </a:ext>
            </a:extLst>
          </p:cNvPr>
          <p:cNvSpPr txBox="1"/>
          <p:nvPr/>
        </p:nvSpPr>
        <p:spPr>
          <a:xfrm>
            <a:off x="3887837" y="559956"/>
            <a:ext cx="180788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АВТОТРОФЫ – РАСТЕНИЯ.</a:t>
            </a:r>
            <a:endParaRPr lang="ru-RU" sz="105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05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ГЕТЕРОТРОФЫ- ЖИВОТНЫЕ.</a:t>
            </a:r>
          </a:p>
          <a:p>
            <a:pPr algn="ctr"/>
            <a:r>
              <a:rPr lang="ru-RU" sz="105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КАК ПРАВИЛО,   ЕСТЬ И ИСКЛЮЧЕНИЯ,</a:t>
            </a:r>
          </a:p>
          <a:p>
            <a:pPr algn="ctr"/>
            <a:r>
              <a:rPr lang="ru-RU" sz="1050" b="1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НАПРИМЕР, ЭВГЛЕНА ЗЕЛЕНАЯ –МИКСОТРОФ.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9E7799C-1ED5-453D-8B34-E9FF845F38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92" y="624849"/>
            <a:ext cx="3735457" cy="25072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8B5FE33-6E02-4AAD-B4F5-DAEEE5B358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3861" y="2150878"/>
            <a:ext cx="1383845" cy="762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6220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2400" dirty="0"/>
              <a:t> </a:t>
            </a:r>
            <a:r>
              <a:rPr lang="ru-RU" sz="3200" dirty="0"/>
              <a:t>Животные  и  растения</a:t>
            </a:r>
            <a:endParaRPr lang="ru-RU"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1D1C1D-041B-4C4A-93E6-DD78DE19712B}"/>
              </a:ext>
            </a:extLst>
          </p:cNvPr>
          <p:cNvSpPr txBox="1"/>
          <p:nvPr/>
        </p:nvSpPr>
        <p:spPr>
          <a:xfrm>
            <a:off x="215429" y="581192"/>
            <a:ext cx="2376264" cy="2479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СХОДСТВА: 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КЛЕТОЧНОЕ СТРОЕНИЕ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ОБМЕН ВЕЩЕСТВ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РАЗМНОЖЕНИЕ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РОСТ И РАЗВИТИЕ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РАЗДРАЖИМОСТЬ 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6. ПИТАНИЕ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7. ДЫХАНИЕ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617455-CF3A-4270-8A04-72D409045B49}"/>
              </a:ext>
            </a:extLst>
          </p:cNvPr>
          <p:cNvSpPr txBox="1"/>
          <p:nvPr/>
        </p:nvSpPr>
        <p:spPr>
          <a:xfrm>
            <a:off x="2663701" y="575928"/>
            <a:ext cx="3024335" cy="2178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ОТЛИЧИЕ: 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ОБОЛОЧКА КЛЕТКИ МЯГКАЯ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ГЕТЕРОТРОФНОЕ ПИТАНИЕ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ОГРАНИЧЕННЫЙ РОСТ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АКТИВНОЕ ДВИЖЕНИЕ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1" i="0" u="none" strike="noStrike" kern="1200" cap="none" spc="0" normalizeH="0" baseline="0" noProof="0" dirty="0">
                <a:ln>
                  <a:noFill/>
                </a:ln>
                <a:solidFill>
                  <a:srgbClr val="1C568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 РАЗДРАЖИМОСТЬ - РЕФЛЕКС </a:t>
            </a:r>
          </a:p>
          <a:p>
            <a:pPr marL="0" marR="0" lvl="0" indent="0" algn="l" defTabSz="57589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00" b="1" i="0" u="none" strike="noStrike" kern="1200" cap="none" spc="0" normalizeH="0" baseline="0" noProof="0" dirty="0">
              <a:ln>
                <a:noFill/>
              </a:ln>
              <a:solidFill>
                <a:srgbClr val="1C5686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DB52C9-256A-408A-A3EB-A52E706474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633" y="2433005"/>
            <a:ext cx="1476164" cy="691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210707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50024"/>
            <a:ext cx="561603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2800" dirty="0"/>
              <a:t>Разнообразие клеток животных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F25B7FA-2AC2-4B16-9A11-9E9E56DDD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27" y="611932"/>
            <a:ext cx="3996443" cy="24933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6D24D9-7881-47C4-970B-FA3AAFF25F96}"/>
              </a:ext>
            </a:extLst>
          </p:cNvPr>
          <p:cNvSpPr txBox="1"/>
          <p:nvPr/>
        </p:nvSpPr>
        <p:spPr>
          <a:xfrm>
            <a:off x="4247877" y="643868"/>
            <a:ext cx="140415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200" b="1" i="0" u="none" strike="noStrike" baseline="0" dirty="0">
                <a:latin typeface="TimesET-Bold"/>
              </a:rPr>
              <a:t>  Рис. 2. Клетки</a:t>
            </a:r>
          </a:p>
          <a:p>
            <a:pPr algn="l"/>
            <a:r>
              <a:rPr lang="ru-RU" sz="1200" b="1" i="0" u="none" strike="noStrike" baseline="0" dirty="0">
                <a:latin typeface="TimesET-Bold"/>
              </a:rPr>
              <a:t>животных: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1 – нервная клетка;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2, 3, 4 – клетки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эпителия;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 5 – клетка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соединительной ткани;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6 – яйцеклетка;</a:t>
            </a:r>
          </a:p>
          <a:p>
            <a:pPr algn="l"/>
            <a:r>
              <a:rPr lang="ru-RU" sz="1200" b="0" i="0" u="none" strike="noStrike" baseline="0" dirty="0">
                <a:latin typeface="TimesET"/>
              </a:rPr>
              <a:t>7 – мышечная клетка.</a:t>
            </a:r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1A85BE-8539-40F3-B20D-B52CA73E804E}"/>
              </a:ext>
            </a:extLst>
          </p:cNvPr>
          <p:cNvSpPr txBox="1"/>
          <p:nvPr/>
        </p:nvSpPr>
        <p:spPr>
          <a:xfrm>
            <a:off x="323441" y="719944"/>
            <a:ext cx="36004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EC3A1-1720-4196-8651-F321874533A3}"/>
              </a:ext>
            </a:extLst>
          </p:cNvPr>
          <p:cNvSpPr txBox="1"/>
          <p:nvPr/>
        </p:nvSpPr>
        <p:spPr>
          <a:xfrm>
            <a:off x="1943621" y="1980084"/>
            <a:ext cx="18002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516301-0039-499B-B827-9C9CB4B702B7}"/>
              </a:ext>
            </a:extLst>
          </p:cNvPr>
          <p:cNvSpPr txBox="1"/>
          <p:nvPr/>
        </p:nvSpPr>
        <p:spPr>
          <a:xfrm>
            <a:off x="2654700" y="2115413"/>
            <a:ext cx="252028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DD632-D8DC-4A43-92B3-9F53D989ED16}"/>
              </a:ext>
            </a:extLst>
          </p:cNvPr>
          <p:cNvSpPr txBox="1"/>
          <p:nvPr/>
        </p:nvSpPr>
        <p:spPr>
          <a:xfrm>
            <a:off x="3959845" y="1980084"/>
            <a:ext cx="18002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9D1BF-0268-4BA7-B9F8-4C73BC7C0A07}"/>
              </a:ext>
            </a:extLst>
          </p:cNvPr>
          <p:cNvSpPr txBox="1"/>
          <p:nvPr/>
        </p:nvSpPr>
        <p:spPr>
          <a:xfrm>
            <a:off x="3635809" y="2844180"/>
            <a:ext cx="288032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C1F053-10D4-4533-84CB-F3D4CA1CDF13}"/>
              </a:ext>
            </a:extLst>
          </p:cNvPr>
          <p:cNvSpPr txBox="1"/>
          <p:nvPr/>
        </p:nvSpPr>
        <p:spPr>
          <a:xfrm>
            <a:off x="143421" y="2380386"/>
            <a:ext cx="180020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C7CF06-26A6-45AE-A20C-C47514E9A806}"/>
              </a:ext>
            </a:extLst>
          </p:cNvPr>
          <p:cNvSpPr txBox="1"/>
          <p:nvPr/>
        </p:nvSpPr>
        <p:spPr>
          <a:xfrm>
            <a:off x="1511574" y="2838420"/>
            <a:ext cx="288032" cy="26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37454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6" y="132269"/>
            <a:ext cx="5472609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Ткань это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7416" y="503920"/>
            <a:ext cx="5580621" cy="1163395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textus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греч.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histós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 — совокупность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клеток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 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межклеточного вещества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объединённых общим происхождением, строением и выпол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мы-</a:t>
            </a:r>
          </a:p>
          <a:p>
            <a:pPr marL="0" indent="0" algn="just">
              <a:buNone/>
            </a:pPr>
            <a:r>
              <a:rPr lang="ru-RU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 функциями. 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BCAE10-21C3-4E45-B316-408EA033F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730" t="10104" b="-3719"/>
          <a:stretch/>
        </p:blipFill>
        <p:spPr>
          <a:xfrm>
            <a:off x="4105475" y="1440024"/>
            <a:ext cx="1222018" cy="17508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1A472A4-3541-41F9-9479-9CA5BA407D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773" t="12685" r="38126" b="2371"/>
          <a:stretch/>
        </p:blipFill>
        <p:spPr>
          <a:xfrm>
            <a:off x="2362802" y="1448025"/>
            <a:ext cx="984976" cy="167006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4A1F5FE-8CC4-445E-A9DD-8D52362500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30" t="15056" r="68982" b="2608"/>
          <a:stretch/>
        </p:blipFill>
        <p:spPr>
          <a:xfrm>
            <a:off x="512433" y="1622632"/>
            <a:ext cx="858254" cy="14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049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E31D7-86D2-444B-895D-AFE0C4125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Ткань это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0E58EE-76BF-43D9-BBF0-62D5E79F1CE5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07417" y="539924"/>
            <a:ext cx="5544616" cy="73866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Строение тканей живых организмов изучает наука </a:t>
            </a:r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гистология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Совокупность различных и взаимодействующих тканей образуют 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</a:t>
            </a:r>
            <a:r>
              <a:rPr lang="ru-RU" sz="1600" b="0" i="0" dirty="0">
                <a:solidFill>
                  <a:schemeClr val="tx2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621F75D-EBB3-4F17-8008-60DA2861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539"/>
          <a:stretch/>
        </p:blipFill>
        <p:spPr>
          <a:xfrm>
            <a:off x="3095751" y="1281504"/>
            <a:ext cx="2448270" cy="18263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85A53D-A5E7-4A7D-9866-E0B7D136B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30" y="1323316"/>
            <a:ext cx="2736304" cy="178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28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B9DF2B-47EB-45F7-B2DC-3125737D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08611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Соединительная ткань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007A371-493C-4FF3-B521-0C97AEB5233E}"/>
              </a:ext>
            </a:extLst>
          </p:cNvPr>
          <p:cNvSpPr txBox="1"/>
          <p:nvPr/>
        </p:nvSpPr>
        <p:spPr>
          <a:xfrm>
            <a:off x="145879" y="2304120"/>
            <a:ext cx="5508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 клеток, много межклеточного вещества. </a:t>
            </a:r>
          </a:p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питательную, опорную и защитную функции. </a:t>
            </a:r>
          </a:p>
          <a:p>
            <a:pPr algn="ctr"/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Виды: кровь, лимфа, кость, хрящи, жир.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BF5BF8-B4BA-4EDB-A018-6BA6E98A9C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333" t="52223" r="5830" b="9017"/>
          <a:stretch/>
        </p:blipFill>
        <p:spPr>
          <a:xfrm>
            <a:off x="2924974" y="617753"/>
            <a:ext cx="2691054" cy="16382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9408DF-D84E-4F75-BFFA-EBC58915DD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8646"/>
          <a:stretch/>
        </p:blipFill>
        <p:spPr>
          <a:xfrm>
            <a:off x="145878" y="617753"/>
            <a:ext cx="2771190" cy="166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53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3AAD4D5-0D50-41D8-8045-DE3708A1641A}"/>
              </a:ext>
            </a:extLst>
          </p:cNvPr>
          <p:cNvSpPr txBox="1">
            <a:spLocks/>
          </p:cNvSpPr>
          <p:nvPr/>
        </p:nvSpPr>
        <p:spPr>
          <a:xfrm>
            <a:off x="143421" y="143880"/>
            <a:ext cx="5544615" cy="38626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sz="3000" dirty="0"/>
              <a:t>Эпителиальная ткань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E3434C-B26E-4CEC-9D38-4CFFE52D31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997" t="19997" r="3330" b="4440"/>
          <a:stretch/>
        </p:blipFill>
        <p:spPr>
          <a:xfrm>
            <a:off x="791493" y="590386"/>
            <a:ext cx="4284476" cy="256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8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19DD0-BAF9-48ED-A3FE-479CD0CD0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2269"/>
            <a:ext cx="5759449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Нервная ткань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BD1DAC9-1643-44F4-86A7-C88E2FFD38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43" r="876"/>
          <a:stretch/>
        </p:blipFill>
        <p:spPr>
          <a:xfrm>
            <a:off x="503461" y="601868"/>
            <a:ext cx="4788531" cy="254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422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4C86CCC-B045-4349-AE63-70EF77169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Autofit/>
          </a:bodyPr>
          <a:lstStyle/>
          <a:p>
            <a:r>
              <a:rPr lang="ru-RU" sz="3000" dirty="0"/>
              <a:t>Мышечная ткань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C20E04E-343C-4580-9BF4-F89AC1A650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6" t="17776" r="3330" b="4082"/>
          <a:stretch/>
        </p:blipFill>
        <p:spPr>
          <a:xfrm>
            <a:off x="395449" y="575928"/>
            <a:ext cx="4968552" cy="25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87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3CBA45-E466-4DC6-8921-1D19AD17A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DBB322-FD5A-4EBC-8CF1-429A91B9E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1" r="1662" b="10176"/>
          <a:stretch/>
        </p:blipFill>
        <p:spPr>
          <a:xfrm>
            <a:off x="701483" y="604516"/>
            <a:ext cx="4356484" cy="25046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3D2F9B-9566-417C-B64E-C604423B39D0}"/>
              </a:ext>
            </a:extLst>
          </p:cNvPr>
          <p:cNvSpPr txBox="1"/>
          <p:nvPr/>
        </p:nvSpPr>
        <p:spPr>
          <a:xfrm>
            <a:off x="2303661" y="2721650"/>
            <a:ext cx="1440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0A5C50-4AF6-41B9-A881-96E6D8C0BEFA}"/>
              </a:ext>
            </a:extLst>
          </p:cNvPr>
          <p:cNvSpPr/>
          <p:nvPr/>
        </p:nvSpPr>
        <p:spPr>
          <a:xfrm>
            <a:off x="4463901" y="2772172"/>
            <a:ext cx="648072" cy="3369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11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8A66B-DFBC-4655-B878-123E52EBC6A2}"/>
              </a:ext>
            </a:extLst>
          </p:cNvPr>
          <p:cNvSpPr txBox="1"/>
          <p:nvPr/>
        </p:nvSpPr>
        <p:spPr>
          <a:xfrm>
            <a:off x="2483680" y="503920"/>
            <a:ext cx="3275769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Карл Линней: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 создал эволюционную теорию на основе изучения животных;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б) предложил изучение животных, разделив их на виды, роды, отряды и классы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в) изучал эмбриональное развитие животных.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5CE7FE-2C62-46F5-8442-90CD23E1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1" y="572116"/>
            <a:ext cx="2314858" cy="2559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0526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714D04-B294-417E-A8DF-12FFAA0D4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48331"/>
            <a:ext cx="5544615" cy="370198"/>
          </a:xfrm>
        </p:spPr>
        <p:txBody>
          <a:bodyPr>
            <a:noAutofit/>
          </a:bodyPr>
          <a:lstStyle/>
          <a:p>
            <a:r>
              <a:rPr lang="ru-RU" sz="3000" dirty="0"/>
              <a:t>Органы → система органов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7B1903-2D8B-4D74-A2A9-840A223558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2" t="26723" r="11268" b="923"/>
          <a:stretch/>
        </p:blipFill>
        <p:spPr>
          <a:xfrm>
            <a:off x="494677" y="559817"/>
            <a:ext cx="4770094" cy="22317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C8BF90-F278-4739-8366-D4685FE6AFC8}"/>
              </a:ext>
            </a:extLst>
          </p:cNvPr>
          <p:cNvSpPr txBox="1"/>
          <p:nvPr/>
        </p:nvSpPr>
        <p:spPr>
          <a:xfrm>
            <a:off x="971513" y="2844180"/>
            <a:ext cx="3858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Пищеварительная система рыб</a:t>
            </a:r>
          </a:p>
        </p:txBody>
      </p:sp>
    </p:spTree>
    <p:extLst>
      <p:ext uri="{BB962C8B-B14F-4D97-AF65-F5344CB8AC3E}">
        <p14:creationId xmlns:p14="http://schemas.microsoft.com/office/powerpoint/2010/main" val="37901324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A0749D-5770-4F18-83A6-E440A9C3D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Организм</a:t>
            </a:r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282C16-BA63-405A-A95A-4AEE62CA3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59" y="575928"/>
            <a:ext cx="4746792" cy="254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728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939CF1-C30F-4765-8F0D-DB7F6454A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508612" cy="386260"/>
          </a:xfrm>
        </p:spPr>
        <p:txBody>
          <a:bodyPr>
            <a:normAutofit/>
          </a:bodyPr>
          <a:lstStyle/>
          <a:p>
            <a:r>
              <a:rPr lang="ru-RU" sz="2800" dirty="0"/>
              <a:t>Одна клетка – целый организм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82F0D9-2DC2-478A-934E-7D9A9FA57E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111"/>
          <a:stretch/>
        </p:blipFill>
        <p:spPr>
          <a:xfrm>
            <a:off x="143421" y="585141"/>
            <a:ext cx="3029820" cy="25672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6385E18-774D-4282-B2F3-60BDEABC6EDD}"/>
              </a:ext>
            </a:extLst>
          </p:cNvPr>
          <p:cNvSpPr txBox="1"/>
          <p:nvPr/>
        </p:nvSpPr>
        <p:spPr>
          <a:xfrm>
            <a:off x="3101962" y="755948"/>
            <a:ext cx="26214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Простейшие тканей и настоящих органов не имеют, а все важнейшие функции выполняют  органоиды или органеллы.</a:t>
            </a:r>
          </a:p>
        </p:txBody>
      </p:sp>
    </p:spTree>
    <p:extLst>
      <p:ext uri="{BB962C8B-B14F-4D97-AF65-F5344CB8AC3E}">
        <p14:creationId xmlns:p14="http://schemas.microsoft.com/office/powerpoint/2010/main" val="24361849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33C29-C3ED-4FFF-88EB-E46A7C0B6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08611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Классификация Аристотеля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EBC582F-0AD1-4001-91B8-4D1466222C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3" t="17775" r="1662" b="4083"/>
          <a:stretch/>
        </p:blipFill>
        <p:spPr>
          <a:xfrm>
            <a:off x="791493" y="575928"/>
            <a:ext cx="4122458" cy="25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141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CC27ED-DF75-40DE-8C71-EA3063654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3" y="132269"/>
            <a:ext cx="5616623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Классификация  К. Линнея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6190271-72CA-4809-BCA3-BE2AD4E59678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2879725" y="611932"/>
            <a:ext cx="2591753" cy="338554"/>
          </a:xfrm>
        </p:spPr>
        <p:txBody>
          <a:bodyPr/>
          <a:lstStyle/>
          <a:p>
            <a:pPr marL="0" indent="0" algn="ctr">
              <a:buNone/>
            </a:pPr>
            <a:r>
              <a:rPr lang="ru-RU" sz="11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Ввел бинарную номенклатуру, которая востребована до сих пор.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70174D-AD25-46F3-B80F-F54145195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544" t="36992" r="58325" b="11108"/>
          <a:stretch/>
        </p:blipFill>
        <p:spPr>
          <a:xfrm>
            <a:off x="418246" y="611932"/>
            <a:ext cx="1870344" cy="24958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A77E11-5503-405C-8D8B-8B7CFE9E00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66" t="13514" r="13332" b="9986"/>
          <a:stretch/>
        </p:blipFill>
        <p:spPr>
          <a:xfrm>
            <a:off x="2856832" y="991774"/>
            <a:ext cx="2484276" cy="1780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1B7975-2E7C-4C38-96F1-19A58DC5FA3D}"/>
              </a:ext>
            </a:extLst>
          </p:cNvPr>
          <p:cNvSpPr txBox="1"/>
          <p:nvPr/>
        </p:nvSpPr>
        <p:spPr>
          <a:xfrm>
            <a:off x="2664345" y="2819209"/>
            <a:ext cx="28796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1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Бурый медведь.</a:t>
            </a:r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Ursus</a:t>
            </a:r>
            <a:r>
              <a:rPr lang="en-US" sz="1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arctos</a:t>
            </a:r>
            <a:r>
              <a:rPr lang="ru-RU" sz="12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6383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BF033D-E479-4101-965B-31EE7D1D3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80619" cy="386260"/>
          </a:xfrm>
        </p:spPr>
        <p:txBody>
          <a:bodyPr>
            <a:normAutofit/>
          </a:bodyPr>
          <a:lstStyle/>
          <a:p>
            <a:r>
              <a:rPr lang="ru-RU" sz="2800" dirty="0"/>
              <a:t>По температуре тела животные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AB584972-ED5D-4037-8E0B-22C590AEFEBD}"/>
              </a:ext>
            </a:extLst>
          </p:cNvPr>
          <p:cNvCxnSpPr>
            <a:cxnSpLocks/>
          </p:cNvCxnSpPr>
          <p:nvPr/>
        </p:nvCxnSpPr>
        <p:spPr>
          <a:xfrm flipH="1">
            <a:off x="1439565" y="611932"/>
            <a:ext cx="828092" cy="281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AE2F3102-7969-4DB5-9548-10EF4013F595}"/>
              </a:ext>
            </a:extLst>
          </p:cNvPr>
          <p:cNvCxnSpPr>
            <a:cxnSpLocks/>
          </p:cNvCxnSpPr>
          <p:nvPr/>
        </p:nvCxnSpPr>
        <p:spPr>
          <a:xfrm>
            <a:off x="2987737" y="611932"/>
            <a:ext cx="792088" cy="281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853E1DC-8773-40CE-B3FC-DAE77EFBB859}"/>
              </a:ext>
            </a:extLst>
          </p:cNvPr>
          <p:cNvSpPr txBox="1"/>
          <p:nvPr/>
        </p:nvSpPr>
        <p:spPr>
          <a:xfrm>
            <a:off x="143421" y="819245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Холоднокровные </a:t>
            </a:r>
          </a:p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( хладнокровные)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2612C-0AB9-4827-AEFD-0B44BD0CD505}"/>
              </a:ext>
            </a:extLst>
          </p:cNvPr>
          <p:cNvSpPr txBox="1"/>
          <p:nvPr/>
        </p:nvSpPr>
        <p:spPr>
          <a:xfrm>
            <a:off x="3455789" y="863960"/>
            <a:ext cx="17641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Теплокровные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CDFAA1F-1CFA-4EAF-AFDD-D9EE2FD70A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7" y="1380326"/>
            <a:ext cx="1314898" cy="87500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76D647D-4979-4D26-96AD-E602D62C0F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565" y="1391493"/>
            <a:ext cx="1378499" cy="8750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75BBF00-F572-4E7D-8676-1F079805B4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36" t="20354" r="257"/>
          <a:stretch/>
        </p:blipFill>
        <p:spPr>
          <a:xfrm>
            <a:off x="564073" y="2277665"/>
            <a:ext cx="1592276" cy="85454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5D34DA6F-EC87-46C2-8D6D-AB3E175906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2533" y="1151992"/>
            <a:ext cx="1381428" cy="103473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39047F8-09BC-436F-BEE5-4D9E468961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7897" y="2212770"/>
            <a:ext cx="1227502" cy="91944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B9D2A3B-EE22-41D9-91E8-6F3977CC27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1388" y="2212770"/>
            <a:ext cx="1445224" cy="93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894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B46914-AB7B-45C8-AF6E-811E3ABD9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Царство животные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E95998-9F96-4CC6-BF68-E70BE334F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775" r="3226"/>
          <a:stretch/>
        </p:blipFill>
        <p:spPr>
          <a:xfrm>
            <a:off x="791493" y="598262"/>
            <a:ext cx="4140460" cy="250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996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86782-CE2D-45AA-A2AD-AB121C52B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10" y="132269"/>
            <a:ext cx="5724040" cy="386260"/>
          </a:xfrm>
        </p:spPr>
        <p:txBody>
          <a:bodyPr>
            <a:normAutofit fontScale="90000"/>
          </a:bodyPr>
          <a:lstStyle/>
          <a:p>
            <a:r>
              <a:rPr lang="ru-RU" dirty="0"/>
              <a:t>Систематика наука классификации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9CE44A-C075-4AF2-8F8F-C271AB5F16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442" r="1726" b="4082"/>
          <a:stretch/>
        </p:blipFill>
        <p:spPr>
          <a:xfrm>
            <a:off x="827497" y="588812"/>
            <a:ext cx="4104456" cy="254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97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4D928-2795-4E01-8476-BEAD04CAA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7" y="132269"/>
            <a:ext cx="5544615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Систематические единицы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8DD8D9-F7F4-48BA-BE86-93B1ED122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8" t="9996"/>
          <a:stretch/>
        </p:blipFill>
        <p:spPr>
          <a:xfrm>
            <a:off x="593471" y="572704"/>
            <a:ext cx="4482498" cy="257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941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84D1DF-B73C-4594-A90A-9086ADA94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Основные таксоны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A85B68-F748-4211-A3AC-07FE0B665E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78" b="5050"/>
          <a:stretch/>
        </p:blipFill>
        <p:spPr>
          <a:xfrm>
            <a:off x="1818364" y="675872"/>
            <a:ext cx="3851472" cy="23158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0B7B43-4052-4444-85C4-2019EB1A7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25" y="1904959"/>
            <a:ext cx="1537757" cy="11912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9217AA-201C-43E7-B1F9-C717E4DD90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98" r="11051"/>
          <a:stretch/>
        </p:blipFill>
        <p:spPr>
          <a:xfrm>
            <a:off x="205728" y="575928"/>
            <a:ext cx="1511454" cy="126793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D040E09-7290-43F4-BD2A-DB81DE090494}"/>
              </a:ext>
            </a:extLst>
          </p:cNvPr>
          <p:cNvSpPr/>
          <p:nvPr/>
        </p:nvSpPr>
        <p:spPr>
          <a:xfrm>
            <a:off x="2375669" y="1224000"/>
            <a:ext cx="972108" cy="1800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DA4DC1-823E-4D15-9462-06A44D9F765B}"/>
              </a:ext>
            </a:extLst>
          </p:cNvPr>
          <p:cNvSpPr/>
          <p:nvPr/>
        </p:nvSpPr>
        <p:spPr>
          <a:xfrm>
            <a:off x="4895949" y="2935322"/>
            <a:ext cx="684076" cy="1608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20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8A66B-DFBC-4655-B878-123E52EBC6A2}"/>
              </a:ext>
            </a:extLst>
          </p:cNvPr>
          <p:cNvSpPr txBox="1"/>
          <p:nvPr/>
        </p:nvSpPr>
        <p:spPr>
          <a:xfrm>
            <a:off x="2483680" y="503920"/>
            <a:ext cx="3275769" cy="24468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Карл Линней: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 создал эволюционную теорию на основе изучения животных;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sng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б) предложил изучение животных, разделив их на виды, роды, отряды и классы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в) изучал эмбриональное развитие животных.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5CE7FE-2C62-46F5-8442-90CD23E108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1" y="572116"/>
            <a:ext cx="2314858" cy="25599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3435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C75B3-FB91-48EF-9DC6-801A78A78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4" y="132269"/>
            <a:ext cx="5616622" cy="386260"/>
          </a:xfrm>
        </p:spPr>
        <p:txBody>
          <a:bodyPr>
            <a:normAutofit/>
          </a:bodyPr>
          <a:lstStyle/>
          <a:p>
            <a:r>
              <a:rPr lang="ru-RU" sz="2400" dirty="0"/>
              <a:t>Глава </a:t>
            </a:r>
            <a:r>
              <a:rPr lang="en-US" sz="2400" dirty="0"/>
              <a:t>I</a:t>
            </a:r>
            <a:r>
              <a:rPr lang="ru-RU" sz="2400" dirty="0"/>
              <a:t>. Общие сведения о животных</a:t>
            </a: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A664FA-1965-4965-89E0-3487B66967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25" r="27260" b="3585"/>
          <a:stretch/>
        </p:blipFill>
        <p:spPr>
          <a:xfrm>
            <a:off x="119347" y="585920"/>
            <a:ext cx="1692188" cy="1313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1C895C-CDB1-4E80-9553-095CDDED4B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061" r="10846" b="1712"/>
          <a:stretch/>
        </p:blipFill>
        <p:spPr>
          <a:xfrm>
            <a:off x="1871613" y="573064"/>
            <a:ext cx="1692188" cy="13133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5000E-A8B5-4ED9-B61E-BBD846B94EC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0" r="8689" b="5936"/>
          <a:stretch/>
        </p:blipFill>
        <p:spPr>
          <a:xfrm>
            <a:off x="3611884" y="573064"/>
            <a:ext cx="2069500" cy="13261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394175C-71E8-4CB4-B7D0-A7D03C8BDA46}"/>
              </a:ext>
            </a:extLst>
          </p:cNvPr>
          <p:cNvSpPr txBox="1"/>
          <p:nvPr/>
        </p:nvSpPr>
        <p:spPr>
          <a:xfrm>
            <a:off x="107417" y="2054994"/>
            <a:ext cx="55806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600" b="1" u="none" strike="noStrike" baseline="0" dirty="0">
                <a:latin typeface="TimesET-Italic"/>
              </a:rPr>
              <a:t>              Вы получили общие представления о строении</a:t>
            </a:r>
          </a:p>
          <a:p>
            <a:pPr algn="just"/>
            <a:r>
              <a:rPr lang="ru-RU" sz="1600" b="1" u="none" strike="noStrike" baseline="0" dirty="0">
                <a:latin typeface="TimesET-Italic"/>
              </a:rPr>
              <a:t>и образе жизни животных, об их значении в природе и жизни человека, о принципах классификации животного мира.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357074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2313" y="19910"/>
            <a:ext cx="4753656" cy="509082"/>
          </a:xfrm>
          <a:prstGeom prst="rect">
            <a:avLst/>
          </a:prstGeom>
        </p:spPr>
        <p:txBody>
          <a:bodyPr vert="horz" wrap="square" lIns="0" tIns="16479" rIns="0" bIns="0" rtlCol="0" anchor="ctr">
            <a:spAutoFit/>
          </a:bodyPr>
          <a:lstStyle/>
          <a:p>
            <a:pPr marL="12676">
              <a:spcBef>
                <a:spcPts val="130"/>
              </a:spcBef>
            </a:pPr>
            <a:r>
              <a:rPr lang="ru-RU" sz="2015" dirty="0"/>
              <a:t>  </a:t>
            </a:r>
            <a:r>
              <a:rPr lang="ru-RU" sz="3200" dirty="0"/>
              <a:t>ЗАДАНИЕ</a:t>
            </a:r>
            <a:endParaRPr sz="2015" dirty="0"/>
          </a:p>
        </p:txBody>
      </p:sp>
      <p:sp>
        <p:nvSpPr>
          <p:cNvPr id="5" name="Chevron 15">
            <a:extLst>
              <a:ext uri="{FF2B5EF4-FFF2-40B4-BE49-F238E27FC236}">
                <a16:creationId xmlns:a16="http://schemas.microsoft.com/office/drawing/2014/main" id="{F7EBA848-D2E5-42B8-B14C-CB78773D3FF1}"/>
              </a:ext>
            </a:extLst>
          </p:cNvPr>
          <p:cNvSpPr/>
          <p:nvPr/>
        </p:nvSpPr>
        <p:spPr>
          <a:xfrm>
            <a:off x="3729404" y="828344"/>
            <a:ext cx="1415796" cy="811569"/>
          </a:xfrm>
          <a:prstGeom prst="chevron">
            <a:avLst>
              <a:gd name="adj" fmla="val 17785"/>
            </a:avLst>
          </a:prstGeom>
          <a:solidFill>
            <a:srgbClr val="FF0000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7">
            <a:extLst>
              <a:ext uri="{FF2B5EF4-FFF2-40B4-BE49-F238E27FC236}">
                <a16:creationId xmlns:a16="http://schemas.microsoft.com/office/drawing/2014/main" id="{6E74CAED-4615-4AB9-8B67-C05FB359947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65581" y="988135"/>
            <a:ext cx="463810" cy="463752"/>
          </a:xfrm>
          <a:prstGeom prst="rect">
            <a:avLst/>
          </a:prstGeom>
        </p:spPr>
      </p:pic>
      <p:sp>
        <p:nvSpPr>
          <p:cNvPr id="8" name="Chevron 18">
            <a:extLst>
              <a:ext uri="{FF2B5EF4-FFF2-40B4-BE49-F238E27FC236}">
                <a16:creationId xmlns:a16="http://schemas.microsoft.com/office/drawing/2014/main" id="{91FEE48D-34B7-449A-8E52-48BCC4AF59B2}"/>
              </a:ext>
            </a:extLst>
          </p:cNvPr>
          <p:cNvSpPr/>
          <p:nvPr/>
        </p:nvSpPr>
        <p:spPr>
          <a:xfrm>
            <a:off x="2654379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5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" name="Picture 20">
            <a:extLst>
              <a:ext uri="{FF2B5EF4-FFF2-40B4-BE49-F238E27FC236}">
                <a16:creationId xmlns:a16="http://schemas.microsoft.com/office/drawing/2014/main" id="{7C0BE93F-84E0-441D-995D-A49B5B2A5D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60900" y="1000244"/>
            <a:ext cx="555723" cy="421886"/>
          </a:xfrm>
          <a:prstGeom prst="rect">
            <a:avLst/>
          </a:prstGeom>
        </p:spPr>
      </p:pic>
      <p:sp>
        <p:nvSpPr>
          <p:cNvPr id="11" name="Chevron 21">
            <a:extLst>
              <a:ext uri="{FF2B5EF4-FFF2-40B4-BE49-F238E27FC236}">
                <a16:creationId xmlns:a16="http://schemas.microsoft.com/office/drawing/2014/main" id="{43462388-AD3B-4DC0-87D1-58BBFAB7ABAE}"/>
              </a:ext>
            </a:extLst>
          </p:cNvPr>
          <p:cNvSpPr/>
          <p:nvPr/>
        </p:nvSpPr>
        <p:spPr>
          <a:xfrm>
            <a:off x="1579356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3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8AF05FC-40D6-49C7-8459-55715E908190}"/>
              </a:ext>
            </a:extLst>
          </p:cNvPr>
          <p:cNvSpPr txBox="1"/>
          <p:nvPr/>
        </p:nvSpPr>
        <p:spPr>
          <a:xfrm>
            <a:off x="1547577" y="1656048"/>
            <a:ext cx="1387488" cy="1022203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defTabSz="575756"/>
            <a:r>
              <a:rPr lang="en-US" sz="1196" dirty="0">
                <a:solidFill>
                  <a:prstClr val="white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D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Ответить на вопросы письменно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 10).</a:t>
            </a:r>
          </a:p>
        </p:txBody>
      </p:sp>
      <p:pic>
        <p:nvPicPr>
          <p:cNvPr id="13" name="Picture 23">
            <a:extLst>
              <a:ext uri="{FF2B5EF4-FFF2-40B4-BE49-F238E27FC236}">
                <a16:creationId xmlns:a16="http://schemas.microsoft.com/office/drawing/2014/main" id="{A3CEFE8D-6013-4962-ADCB-10FA100D53F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1775" y="936486"/>
            <a:ext cx="424869" cy="539188"/>
          </a:xfrm>
          <a:prstGeom prst="rect">
            <a:avLst/>
          </a:prstGeom>
        </p:spPr>
      </p:pic>
      <p:sp>
        <p:nvSpPr>
          <p:cNvPr id="14" name="Chevron 25">
            <a:extLst>
              <a:ext uri="{FF2B5EF4-FFF2-40B4-BE49-F238E27FC236}">
                <a16:creationId xmlns:a16="http://schemas.microsoft.com/office/drawing/2014/main" id="{83429AA4-D611-4991-B34E-193F6BD7B5E4}"/>
              </a:ext>
            </a:extLst>
          </p:cNvPr>
          <p:cNvSpPr/>
          <p:nvPr/>
        </p:nvSpPr>
        <p:spPr>
          <a:xfrm>
            <a:off x="504333" y="828344"/>
            <a:ext cx="1415796" cy="811569"/>
          </a:xfrm>
          <a:prstGeom prst="chevron">
            <a:avLst>
              <a:gd name="adj" fmla="val 17785"/>
            </a:avLst>
          </a:prstGeom>
          <a:solidFill>
            <a:schemeClr val="accent1"/>
          </a:solid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83219" tIns="30223" rIns="222771" bIns="30223" numCol="1" spcCol="2016" anchor="ctr" anchorCtr="0">
            <a:noAutofit/>
          </a:bodyPr>
          <a:lstStyle/>
          <a:p>
            <a:pPr algn="ctr" defTabSz="100746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267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06F4F7A-E37D-4778-B9F6-2C1B186FB126}"/>
              </a:ext>
            </a:extLst>
          </p:cNvPr>
          <p:cNvSpPr txBox="1"/>
          <p:nvPr/>
        </p:nvSpPr>
        <p:spPr>
          <a:xfrm>
            <a:off x="143421" y="1656048"/>
            <a:ext cx="1586845" cy="1487288"/>
          </a:xfrm>
          <a:prstGeom prst="rect">
            <a:avLst/>
          </a:prstGeom>
          <a:noFill/>
        </p:spPr>
        <p:txBody>
          <a:bodyPr wrap="square" lIns="91398" tIns="45699" rIns="91398" bIns="45699" rtlCol="0">
            <a:spAutoFit/>
          </a:bodyPr>
          <a:lstStyle/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Прочитать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§2  </a:t>
            </a:r>
          </a:p>
          <a:p>
            <a:pPr algn="ctr" defTabSz="575756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(стр.7- 10).</a:t>
            </a:r>
          </a:p>
          <a:p>
            <a:pPr algn="ctr" defTabSz="575756"/>
            <a:r>
              <a:rPr lang="ru-RU" sz="1511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§3 </a:t>
            </a:r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Опережающее чтение.</a:t>
            </a:r>
          </a:p>
        </p:txBody>
      </p:sp>
      <p:pic>
        <p:nvPicPr>
          <p:cNvPr id="16" name="Picture 27">
            <a:extLst>
              <a:ext uri="{FF2B5EF4-FFF2-40B4-BE49-F238E27FC236}">
                <a16:creationId xmlns:a16="http://schemas.microsoft.com/office/drawing/2014/main" id="{A5BC2A21-0471-46F9-B5B1-88716C63DF9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2213" y="1068204"/>
            <a:ext cx="608107" cy="2709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4CE92-79B5-4D99-83DA-A7E0F8B87FC9}"/>
              </a:ext>
            </a:extLst>
          </p:cNvPr>
          <p:cNvSpPr txBox="1"/>
          <p:nvPr/>
        </p:nvSpPr>
        <p:spPr>
          <a:xfrm>
            <a:off x="2807717" y="1694308"/>
            <a:ext cx="1387487" cy="789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Выполнить задания (стр. 10)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0B014-01D6-42B4-B9F6-B29703FF54FD}"/>
              </a:ext>
            </a:extLst>
          </p:cNvPr>
          <p:cNvSpPr txBox="1"/>
          <p:nvPr/>
        </p:nvSpPr>
        <p:spPr>
          <a:xfrm>
            <a:off x="3995849" y="1692052"/>
            <a:ext cx="1623718" cy="1487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Выписать таксоны кошки домашней, дельфина,</a:t>
            </a:r>
          </a:p>
          <a:p>
            <a:pPr algn="ctr"/>
            <a:r>
              <a:rPr lang="ru-RU" sz="1511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бабочки- белянки.</a:t>
            </a:r>
          </a:p>
        </p:txBody>
      </p:sp>
    </p:spTree>
    <p:extLst>
      <p:ext uri="{BB962C8B-B14F-4D97-AF65-F5344CB8AC3E}">
        <p14:creationId xmlns:p14="http://schemas.microsoft.com/office/powerpoint/2010/main" val="22215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9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1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1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1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2" grpId="0"/>
      <p:bldP spid="14" grpId="0" animBg="1"/>
      <p:bldP spid="15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8A66B-DFBC-4655-B878-123E52EBC6A2}"/>
              </a:ext>
            </a:extLst>
          </p:cNvPr>
          <p:cNvSpPr txBox="1"/>
          <p:nvPr/>
        </p:nvSpPr>
        <p:spPr>
          <a:xfrm>
            <a:off x="2519685" y="575928"/>
            <a:ext cx="31683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   2. Теша </a:t>
            </a:r>
            <a:r>
              <a:rPr lang="ru-RU" sz="1800" b="0" i="0" u="none" strike="noStrike" baseline="0" dirty="0" err="1">
                <a:latin typeface="Arial" panose="020B0604020202020204" pitchFamily="34" charset="0"/>
                <a:cs typeface="Arial" panose="020B0604020202020204" pitchFamily="34" charset="0"/>
              </a:rPr>
              <a:t>Захидович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Захидов и Олег П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авлович </a:t>
            </a:r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Богданов: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а) изучали позвоночных животных;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б) создали основу изучения экологии животных;</a:t>
            </a:r>
          </a:p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в) изучали беспозвоночных животных.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2E99B8-DA7B-47C3-8DF3-3EB7DD25E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85" r="565" b="6599"/>
          <a:stretch/>
        </p:blipFill>
        <p:spPr>
          <a:xfrm>
            <a:off x="647477" y="660154"/>
            <a:ext cx="1428693" cy="2082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D060C9-8D6D-4FA5-8353-EF3266403A17}"/>
              </a:ext>
            </a:extLst>
          </p:cNvPr>
          <p:cNvSpPr txBox="1"/>
          <p:nvPr/>
        </p:nvSpPr>
        <p:spPr>
          <a:xfrm>
            <a:off x="71414" y="2736168"/>
            <a:ext cx="2484275" cy="48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Теша </a:t>
            </a:r>
            <a:r>
              <a:rPr lang="ru-RU" sz="1400" b="1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Захидович</a:t>
            </a:r>
            <a:r>
              <a:rPr lang="ru-RU" sz="1400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Захидов</a:t>
            </a:r>
          </a:p>
          <a:p>
            <a:pPr algn="ctr"/>
            <a:r>
              <a:rPr lang="ru-RU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(1906-1981)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99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/>
          </a:bodyPr>
          <a:lstStyle/>
          <a:p>
            <a:r>
              <a:rPr lang="ru-RU" sz="2000" dirty="0"/>
              <a:t> 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63502811-F32E-4E6A-889D-8080C356ED46}"/>
              </a:ext>
            </a:extLst>
          </p:cNvPr>
          <p:cNvSpPr txBox="1">
            <a:spLocks/>
          </p:cNvSpPr>
          <p:nvPr/>
        </p:nvSpPr>
        <p:spPr>
          <a:xfrm>
            <a:off x="71414" y="50024"/>
            <a:ext cx="568803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646" b="1" i="0" kern="800" spc="-25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81" marR="0" lvl="0" indent="0" algn="ctr" defTabSz="575936" rtl="0" eaLnBrk="1" fontAlgn="auto" latinLnBrk="0" hangingPunct="1">
              <a:lnSpc>
                <a:spcPct val="100000"/>
              </a:lnSpc>
              <a:spcBef>
                <a:spcPts val="1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800" cap="none" spc="-2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Проверим вашу работу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F8A66B-DFBC-4655-B878-123E52EBC6A2}"/>
              </a:ext>
            </a:extLst>
          </p:cNvPr>
          <p:cNvSpPr txBox="1"/>
          <p:nvPr/>
        </p:nvSpPr>
        <p:spPr>
          <a:xfrm>
            <a:off x="2519685" y="575928"/>
            <a:ext cx="31683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2. Теша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Захидович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Захидов и Олег Павлович Богданов: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sng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а) изучали позвоночных животных;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б) создали основу изучения экологии животных;</a:t>
            </a:r>
          </a:p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в) изучали беспозвоночных животных.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82E99B8-DA7B-47C3-8DF3-3EB7DD25EF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85" r="565" b="6599"/>
          <a:stretch/>
        </p:blipFill>
        <p:spPr>
          <a:xfrm>
            <a:off x="647477" y="660154"/>
            <a:ext cx="1428693" cy="20821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D060C9-8D6D-4FA5-8353-EF3266403A17}"/>
              </a:ext>
            </a:extLst>
          </p:cNvPr>
          <p:cNvSpPr txBox="1"/>
          <p:nvPr/>
        </p:nvSpPr>
        <p:spPr>
          <a:xfrm>
            <a:off x="71414" y="2736168"/>
            <a:ext cx="2484275" cy="482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Теша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Захидович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Захидов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34" b="1" i="0" u="none" strike="noStrike" kern="1200" cap="none" spc="0" normalizeH="0" baseline="0" noProof="0" dirty="0">
                <a:ln>
                  <a:noFill/>
                </a:ln>
                <a:solidFill>
                  <a:srgbClr val="20212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(1906-1981)</a:t>
            </a:r>
            <a:endParaRPr kumimoji="0" lang="ru-RU" sz="1134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476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Проверим вашу работу!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0688BE-09D2-4E9E-9C03-9466ED09DD2B}"/>
              </a:ext>
            </a:extLst>
          </p:cNvPr>
          <p:cNvSpPr txBox="1"/>
          <p:nvPr/>
        </p:nvSpPr>
        <p:spPr>
          <a:xfrm>
            <a:off x="143421" y="611932"/>
            <a:ext cx="554402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Из названий групп или видов животных и их значений:</a:t>
            </a:r>
          </a:p>
          <a:p>
            <a:pPr algn="l"/>
            <a:r>
              <a:rPr lang="ru-RU" sz="20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естественные санитары; 1) переносчики возбудителей   болезней;</a:t>
            </a:r>
          </a:p>
          <a:p>
            <a:pPr algn="l"/>
            <a:r>
              <a:rPr lang="ru-RU" sz="20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кровососущие; 2) опылители растений;</a:t>
            </a:r>
          </a:p>
          <a:p>
            <a:pPr algn="l"/>
            <a:r>
              <a:rPr lang="ru-RU" sz="2000" dirty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пчелы, бабочки. 3) потребители остатков.</a:t>
            </a:r>
          </a:p>
        </p:txBody>
      </p:sp>
    </p:spTree>
    <p:extLst>
      <p:ext uri="{BB962C8B-B14F-4D97-AF65-F5344CB8AC3E}">
        <p14:creationId xmlns:p14="http://schemas.microsoft.com/office/powerpoint/2010/main" val="2118494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E40F54-DFC1-4418-A0A4-69861F732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18" y="132269"/>
            <a:ext cx="5652032" cy="386260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Проверим вашу работу!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id="{125502B2-8B75-444B-AE98-8575004A7BE7}"/>
              </a:ext>
            </a:extLst>
          </p:cNvPr>
          <p:cNvSpPr/>
          <p:nvPr/>
        </p:nvSpPr>
        <p:spPr>
          <a:xfrm>
            <a:off x="2483681" y="2412132"/>
            <a:ext cx="756084" cy="69568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0688BE-09D2-4E9E-9C03-9466ED09DD2B}"/>
              </a:ext>
            </a:extLst>
          </p:cNvPr>
          <p:cNvSpPr txBox="1"/>
          <p:nvPr/>
        </p:nvSpPr>
        <p:spPr>
          <a:xfrm>
            <a:off x="143421" y="539924"/>
            <a:ext cx="558002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Из названий групп или видов животных и их значений:</a:t>
            </a:r>
          </a:p>
          <a:p>
            <a:pPr algn="l"/>
            <a:r>
              <a:rPr lang="ru-RU" sz="2000" b="0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естественные </a:t>
            </a:r>
            <a:r>
              <a:rPr lang="ru-RU" sz="2000" b="0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ru-RU" sz="2000" b="0" i="0" u="none" strike="noStrike" baseline="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потребители 	 	санитары 			остатков;</a:t>
            </a:r>
          </a:p>
          <a:p>
            <a:pPr algn="l"/>
            <a:r>
              <a:rPr lang="ru-RU" sz="2000" b="0" i="0" u="none" strike="noStrike" baseline="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кровососущие		1) переносчики 					  возбудителей  болезней;</a:t>
            </a:r>
          </a:p>
          <a:p>
            <a:r>
              <a:rPr lang="ru-RU" sz="20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пчелы, бабочки         </a:t>
            </a:r>
            <a:r>
              <a:rPr lang="ru-RU" sz="1800" b="0" i="0" u="none" strike="noStrike" baseline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опылители растений.</a:t>
            </a:r>
            <a:endParaRPr lang="ru-RU" sz="16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2382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840" y="19901"/>
            <a:ext cx="5164407" cy="508273"/>
          </a:xfrm>
          <a:prstGeom prst="rect">
            <a:avLst/>
          </a:prstGeom>
        </p:spPr>
        <p:txBody>
          <a:bodyPr vert="horz" wrap="square" lIns="0" tIns="16483" rIns="0" bIns="0" rtlCol="0" anchor="ctr">
            <a:spAutoFit/>
          </a:bodyPr>
          <a:lstStyle/>
          <a:p>
            <a:pPr marL="12678">
              <a:lnSpc>
                <a:spcPct val="100000"/>
              </a:lnSpc>
              <a:spcBef>
                <a:spcPts val="130"/>
              </a:spcBef>
            </a:pPr>
            <a:r>
              <a:rPr lang="ru-RU" sz="3195" dirty="0"/>
              <a:t>СЕГОДНЯ НА УРОКЕ :</a:t>
            </a:r>
            <a:endParaRPr sz="2047" dirty="0"/>
          </a:p>
        </p:txBody>
      </p:sp>
      <p:sp>
        <p:nvSpPr>
          <p:cNvPr id="16" name="TextBox 15"/>
          <p:cNvSpPr txBox="1"/>
          <p:nvPr/>
        </p:nvSpPr>
        <p:spPr>
          <a:xfrm>
            <a:off x="647477" y="467916"/>
            <a:ext cx="4970919" cy="719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Сходства животных </a:t>
            </a:r>
          </a:p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с растениями и отличия от них.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15529" y="1220383"/>
            <a:ext cx="3816424" cy="399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Ткани и органы.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60734" y="1664798"/>
            <a:ext cx="3319291" cy="70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Органы и системы органов.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Oval 11"/>
          <p:cNvSpPr/>
          <p:nvPr/>
        </p:nvSpPr>
        <p:spPr>
          <a:xfrm>
            <a:off x="141054" y="662400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977870" y="1239673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1835609" y="1836068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</a:p>
        </p:txBody>
      </p:sp>
      <p:sp>
        <p:nvSpPr>
          <p:cNvPr id="24" name="Oval 15"/>
          <p:cNvSpPr/>
          <p:nvPr/>
        </p:nvSpPr>
        <p:spPr>
          <a:xfrm>
            <a:off x="2663701" y="2455059"/>
            <a:ext cx="425125" cy="42512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575819"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B8C9F9-F8CC-46F7-9B19-9601AAD43A43}"/>
              </a:ext>
            </a:extLst>
          </p:cNvPr>
          <p:cNvSpPr txBox="1"/>
          <p:nvPr/>
        </p:nvSpPr>
        <p:spPr>
          <a:xfrm>
            <a:off x="3184022" y="2376396"/>
            <a:ext cx="2575428" cy="719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75819">
              <a:spcAft>
                <a:spcPts val="94"/>
              </a:spcAft>
              <a:defRPr/>
            </a:pPr>
            <a:r>
              <a:rPr lang="ru-RU" sz="1997" kern="0" dirty="0">
                <a:solidFill>
                  <a:srgbClr val="002060"/>
                </a:solidFill>
                <a:latin typeface="Arial Black" panose="020B0A04020102020204" pitchFamily="34" charset="0"/>
              </a:rPr>
              <a:t>Классификация животных.</a:t>
            </a:r>
            <a:endParaRPr lang="en-US" sz="1997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27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 p14:presetBounceEnd="66667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1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12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9" grpId="0"/>
          <p:bldP spid="21" grpId="0" animBg="1"/>
          <p:bldP spid="22" grpId="0" animBg="1"/>
          <p:bldP spid="23" grpId="0" animBg="1"/>
          <p:bldP spid="24" grpId="0" animBg="1"/>
          <p:bldP spid="25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9247"/>
            <a:ext cx="5832647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ru-RU" sz="3200" dirty="0"/>
              <a:t>Строение клеток </a:t>
            </a:r>
            <a:endParaRPr sz="32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DF5493-0C2C-46B0-B1EC-A5CAE9453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41" t="6386" r="6241" b="5103"/>
          <a:stretch/>
        </p:blipFill>
        <p:spPr>
          <a:xfrm>
            <a:off x="287437" y="576958"/>
            <a:ext cx="5184576" cy="255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85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151976</TotalTime>
  <Words>701</Words>
  <Application>Microsoft Office PowerPoint</Application>
  <PresentationFormat>Произвольный</PresentationFormat>
  <Paragraphs>142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31</vt:i4>
      </vt:variant>
    </vt:vector>
  </HeadingPairs>
  <TitlesOfParts>
    <vt:vector size="43" baseType="lpstr">
      <vt:lpstr>Arial</vt:lpstr>
      <vt:lpstr>Arial Black</vt:lpstr>
      <vt:lpstr>Calibri</vt:lpstr>
      <vt:lpstr>Open Sans</vt:lpstr>
      <vt:lpstr>Open Sans Light</vt:lpstr>
      <vt:lpstr>TimesET</vt:lpstr>
      <vt:lpstr>TimesET-Bold</vt:lpstr>
      <vt:lpstr>TimesET-Italic</vt:lpstr>
      <vt:lpstr>1_Office Theme</vt:lpstr>
      <vt:lpstr>2_Office Theme</vt:lpstr>
      <vt:lpstr>4_Office Theme</vt:lpstr>
      <vt:lpstr>Тема Office</vt:lpstr>
      <vt:lpstr>Презентация PowerPoint</vt:lpstr>
      <vt:lpstr>  </vt:lpstr>
      <vt:lpstr>  </vt:lpstr>
      <vt:lpstr>  </vt:lpstr>
      <vt:lpstr>  </vt:lpstr>
      <vt:lpstr>Проверим вашу работу!</vt:lpstr>
      <vt:lpstr>Проверим вашу работу!</vt:lpstr>
      <vt:lpstr>СЕГОДНЯ НА УРОКЕ :</vt:lpstr>
      <vt:lpstr>Строение клеток </vt:lpstr>
      <vt:lpstr>Тип питания</vt:lpstr>
      <vt:lpstr> Животные  и  растения</vt:lpstr>
      <vt:lpstr>Разнообразие клеток животных</vt:lpstr>
      <vt:lpstr>Ткань это</vt:lpstr>
      <vt:lpstr>Ткань это</vt:lpstr>
      <vt:lpstr>Соединительная ткань </vt:lpstr>
      <vt:lpstr>Презентация PowerPoint</vt:lpstr>
      <vt:lpstr>Нервная ткань </vt:lpstr>
      <vt:lpstr>Мышечная ткань </vt:lpstr>
      <vt:lpstr>Орган </vt:lpstr>
      <vt:lpstr>Органы → система органов</vt:lpstr>
      <vt:lpstr>Организм </vt:lpstr>
      <vt:lpstr>Одна клетка – целый организм</vt:lpstr>
      <vt:lpstr>Классификация Аристотеля</vt:lpstr>
      <vt:lpstr>Классификация  К. Линнея</vt:lpstr>
      <vt:lpstr>По температуре тела животные</vt:lpstr>
      <vt:lpstr>Царство животные </vt:lpstr>
      <vt:lpstr>Систематика наука классификации </vt:lpstr>
      <vt:lpstr>Систематические единицы</vt:lpstr>
      <vt:lpstr>Основные таксоны</vt:lpstr>
      <vt:lpstr>Глава I. Общие сведения о животных</vt:lpstr>
      <vt:lpstr> 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1549</cp:revision>
  <dcterms:created xsi:type="dcterms:W3CDTF">2014-10-08T23:03:32Z</dcterms:created>
  <dcterms:modified xsi:type="dcterms:W3CDTF">2020-09-02T12:09:50Z</dcterms:modified>
</cp:coreProperties>
</file>