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6"/>
  </p:notesMasterIdLst>
  <p:sldIdLst>
    <p:sldId id="1414" r:id="rId5"/>
    <p:sldId id="1506" r:id="rId6"/>
    <p:sldId id="1486" r:id="rId7"/>
    <p:sldId id="1488" r:id="rId8"/>
    <p:sldId id="1489" r:id="rId9"/>
    <p:sldId id="1490" r:id="rId10"/>
    <p:sldId id="1469" r:id="rId11"/>
    <p:sldId id="1468" r:id="rId12"/>
    <p:sldId id="1423" r:id="rId13"/>
    <p:sldId id="1416" r:id="rId14"/>
    <p:sldId id="1491" r:id="rId15"/>
    <p:sldId id="1492" r:id="rId16"/>
    <p:sldId id="1494" r:id="rId17"/>
    <p:sldId id="1493" r:id="rId18"/>
    <p:sldId id="1450" r:id="rId19"/>
    <p:sldId id="1472" r:id="rId20"/>
    <p:sldId id="1479" r:id="rId21"/>
    <p:sldId id="1448" r:id="rId22"/>
    <p:sldId id="1497" r:id="rId23"/>
    <p:sldId id="1496" r:id="rId24"/>
    <p:sldId id="1495" r:id="rId25"/>
    <p:sldId id="1498" r:id="rId26"/>
    <p:sldId id="1502" r:id="rId27"/>
    <p:sldId id="1503" r:id="rId28"/>
    <p:sldId id="1500" r:id="rId29"/>
    <p:sldId id="1499" r:id="rId30"/>
    <p:sldId id="1504" r:id="rId31"/>
    <p:sldId id="1501" r:id="rId32"/>
    <p:sldId id="1505" r:id="rId33"/>
    <p:sldId id="1433" r:id="rId34"/>
    <p:sldId id="354" r:id="rId35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506"/>
            <p14:sldId id="1486"/>
            <p14:sldId id="1488"/>
            <p14:sldId id="1489"/>
            <p14:sldId id="1490"/>
            <p14:sldId id="1469"/>
            <p14:sldId id="1468"/>
            <p14:sldId id="1423"/>
            <p14:sldId id="1416"/>
            <p14:sldId id="1491"/>
            <p14:sldId id="1492"/>
            <p14:sldId id="1494"/>
            <p14:sldId id="1493"/>
            <p14:sldId id="1450"/>
            <p14:sldId id="1472"/>
            <p14:sldId id="1479"/>
            <p14:sldId id="1448"/>
            <p14:sldId id="1497"/>
            <p14:sldId id="1496"/>
            <p14:sldId id="1495"/>
            <p14:sldId id="1498"/>
            <p14:sldId id="1502"/>
            <p14:sldId id="1503"/>
            <p14:sldId id="1500"/>
            <p14:sldId id="1499"/>
            <p14:sldId id="1504"/>
            <p14:sldId id="1501"/>
            <p14:sldId id="1505"/>
            <p14:sldId id="1433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1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DDDDD"/>
    <a:srgbClr val="B2B2B2"/>
    <a:srgbClr val="808080"/>
    <a:srgbClr val="5F5F5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 varScale="1">
        <p:scale>
          <a:sx n="140" d="100"/>
          <a:sy n="140" d="100"/>
        </p:scale>
        <p:origin x="870" y="12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ОКОЛО 2 МЛН ЖИВОТНЫХ, ИЗ НИХ 70 ТЫСЯЧ ОДНОКЛЕТОЧНЫЕ.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1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p:transition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p:transition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p:transition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p:transition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61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ransition>
    <p:dissolve/>
  </p:transition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7437" y="1143288"/>
            <a:ext cx="343665" cy="87279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87437" y="2096800"/>
            <a:ext cx="343665" cy="7465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690218" y="1119116"/>
            <a:ext cx="3773683" cy="101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животного организма и классификация животных.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C41DF-D7CA-4B68-970B-A349EB9B690B}"/>
              </a:ext>
            </a:extLst>
          </p:cNvPr>
          <p:cNvSpPr txBox="1"/>
          <p:nvPr/>
        </p:nvSpPr>
        <p:spPr>
          <a:xfrm>
            <a:off x="739114" y="2196108"/>
            <a:ext cx="372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Расулова Джамила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Ибрагимовна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FF881E-1ED1-42D6-AC0D-E1AA1DD8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93" y="1743101"/>
            <a:ext cx="1245473" cy="777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9247"/>
            <a:ext cx="5508612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Тип питания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20875-4061-4484-B821-2CFC39468C45}"/>
              </a:ext>
            </a:extLst>
          </p:cNvPr>
          <p:cNvSpPr txBox="1"/>
          <p:nvPr/>
        </p:nvSpPr>
        <p:spPr>
          <a:xfrm>
            <a:off x="3887837" y="559956"/>
            <a:ext cx="180788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АВТОТРОФЫ – РАСТЕНИЯ.</a:t>
            </a:r>
            <a:endParaRPr lang="ru-RU" sz="105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ГЕТЕРОТРОФЫ- ЖИВОТНЫЕ.</a:t>
            </a:r>
          </a:p>
          <a:p>
            <a:pPr algn="ctr"/>
            <a:r>
              <a:rPr lang="ru-RU" sz="1050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КАК ПРАВИЛО,   ЕСТЬ И ИСКЛЮЧЕНИЯ,</a:t>
            </a:r>
          </a:p>
          <a:p>
            <a:pPr algn="ctr"/>
            <a:r>
              <a:rPr lang="ru-RU" sz="1050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НАПРИМЕР, ЭВГЛЕНА ЗЕЛЕНАЯ –МИКСОТРОФ.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7799C-1ED5-453D-8B34-E9FF845F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2" y="624849"/>
            <a:ext cx="3735457" cy="2507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5FE33-6E02-4AAD-B4F5-DAEEE5B3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861" y="2150878"/>
            <a:ext cx="1383845" cy="76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622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3200" dirty="0"/>
              <a:t>Животные  и  растения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D1C1D-041B-4C4A-93E6-DD78DE19712B}"/>
              </a:ext>
            </a:extLst>
          </p:cNvPr>
          <p:cNvSpPr txBox="1"/>
          <p:nvPr/>
        </p:nvSpPr>
        <p:spPr>
          <a:xfrm>
            <a:off x="215429" y="581192"/>
            <a:ext cx="2376264" cy="247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СХОДСТВА: 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КЛЕТОЧНОЕ СТРОЕНИЕ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ОБМЕН ВЕЩЕСТВ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РАЗМНОЖЕНИЕ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РОСТ И РАЗВИТИЕ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РАЗДРАЖИМОСТЬ 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ПИТАНИЕ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ДЫХАНИЕ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17455-CF3A-4270-8A04-72D409045B49}"/>
              </a:ext>
            </a:extLst>
          </p:cNvPr>
          <p:cNvSpPr txBox="1"/>
          <p:nvPr/>
        </p:nvSpPr>
        <p:spPr>
          <a:xfrm>
            <a:off x="2663701" y="575928"/>
            <a:ext cx="3024335" cy="21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ОТЛИЧИЕ: 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ОБОЛОЧКА КЛЕТКИ МЯГКАЯ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ГЕТЕРОТРОФНОЕ ПИТАНИЕ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ОГРАНИЧЕННЫЙ РОСТ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АКТИВНОЕ ДВИЖЕНИЕ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РАЗДРАЖИМОСТЬ - РЕФЛЕКС </a:t>
            </a:r>
          </a:p>
          <a:p>
            <a:pPr marL="0" marR="0" lvl="0" indent="0" algn="l" defTabSz="575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1C568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DB52C9-256A-408A-A3EB-A52E7064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33" y="2433005"/>
            <a:ext cx="1476164" cy="691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107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50024"/>
            <a:ext cx="5616030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Разнообразие клеток животных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25B7FA-2AC2-4B16-9A11-9E9E56DD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" y="611932"/>
            <a:ext cx="3996443" cy="2493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6D24D9-7881-47C4-970B-FA3AAFF25F96}"/>
              </a:ext>
            </a:extLst>
          </p:cNvPr>
          <p:cNvSpPr txBox="1"/>
          <p:nvPr/>
        </p:nvSpPr>
        <p:spPr>
          <a:xfrm>
            <a:off x="4247877" y="643868"/>
            <a:ext cx="14041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i="0" u="none" strike="noStrike" baseline="0" dirty="0">
                <a:latin typeface="TimesET-Bold"/>
              </a:rPr>
              <a:t>  Рис. 2. Клетки</a:t>
            </a:r>
          </a:p>
          <a:p>
            <a:pPr algn="l"/>
            <a:r>
              <a:rPr lang="ru-RU" sz="1200" b="1" i="0" u="none" strike="noStrike" baseline="0" dirty="0">
                <a:latin typeface="TimesET-Bold"/>
              </a:rPr>
              <a:t>животных: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1 – нервная клетка;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2, 3, 4 – клетки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эпителия;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 5 – клетка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соединительной ткани;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6 – яйцеклетка;</a:t>
            </a:r>
          </a:p>
          <a:p>
            <a:pPr algn="l"/>
            <a:r>
              <a:rPr lang="ru-RU" sz="1200" b="0" i="0" u="none" strike="noStrike" baseline="0" dirty="0">
                <a:latin typeface="TimesET"/>
              </a:rPr>
              <a:t>7 – мышечная клетка.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A85BE-8539-40F3-B20D-B52CA73E804E}"/>
              </a:ext>
            </a:extLst>
          </p:cNvPr>
          <p:cNvSpPr txBox="1"/>
          <p:nvPr/>
        </p:nvSpPr>
        <p:spPr>
          <a:xfrm>
            <a:off x="323441" y="719944"/>
            <a:ext cx="360040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EC3A1-1720-4196-8651-F321874533A3}"/>
              </a:ext>
            </a:extLst>
          </p:cNvPr>
          <p:cNvSpPr txBox="1"/>
          <p:nvPr/>
        </p:nvSpPr>
        <p:spPr>
          <a:xfrm>
            <a:off x="1943621" y="1980084"/>
            <a:ext cx="180020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16301-0039-499B-B827-9C9CB4B702B7}"/>
              </a:ext>
            </a:extLst>
          </p:cNvPr>
          <p:cNvSpPr txBox="1"/>
          <p:nvPr/>
        </p:nvSpPr>
        <p:spPr>
          <a:xfrm>
            <a:off x="2654700" y="2115413"/>
            <a:ext cx="252028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DD632-D8DC-4A43-92B3-9F53D989ED16}"/>
              </a:ext>
            </a:extLst>
          </p:cNvPr>
          <p:cNvSpPr txBox="1"/>
          <p:nvPr/>
        </p:nvSpPr>
        <p:spPr>
          <a:xfrm>
            <a:off x="3959845" y="1980084"/>
            <a:ext cx="180020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9D1BF-0268-4BA7-B9F8-4C73BC7C0A07}"/>
              </a:ext>
            </a:extLst>
          </p:cNvPr>
          <p:cNvSpPr txBox="1"/>
          <p:nvPr/>
        </p:nvSpPr>
        <p:spPr>
          <a:xfrm>
            <a:off x="3635809" y="2844180"/>
            <a:ext cx="288032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1F053-10D4-4533-84CB-F3D4CA1CDF13}"/>
              </a:ext>
            </a:extLst>
          </p:cNvPr>
          <p:cNvSpPr txBox="1"/>
          <p:nvPr/>
        </p:nvSpPr>
        <p:spPr>
          <a:xfrm>
            <a:off x="143421" y="2380386"/>
            <a:ext cx="180020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7CF06-26A6-45AE-A20C-C47514E9A806}"/>
              </a:ext>
            </a:extLst>
          </p:cNvPr>
          <p:cNvSpPr txBox="1"/>
          <p:nvPr/>
        </p:nvSpPr>
        <p:spPr>
          <a:xfrm>
            <a:off x="1511574" y="2838420"/>
            <a:ext cx="288032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3745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6" y="132269"/>
            <a:ext cx="5472609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Ткань это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7416" y="503920"/>
            <a:ext cx="5580621" cy="11633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textus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histós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— совокупность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межклеточного вещества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объединённых общим происхождением, строением и выпол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</a:p>
          <a:p>
            <a:pPr marL="0" indent="0" algn="just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 функциями.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CAE10-21C3-4E45-B316-408EA033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0" t="10104" b="-3719"/>
          <a:stretch/>
        </p:blipFill>
        <p:spPr>
          <a:xfrm>
            <a:off x="4105475" y="1440024"/>
            <a:ext cx="1222018" cy="17508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A472A4-3541-41F9-9479-9CA5BA40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3" t="12685" r="38126" b="2371"/>
          <a:stretch/>
        </p:blipFill>
        <p:spPr>
          <a:xfrm>
            <a:off x="2362802" y="1448025"/>
            <a:ext cx="984976" cy="1670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A1F5FE-8CC4-445E-A9DD-8D5236250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" t="15056" r="68982" b="2608"/>
          <a:stretch/>
        </p:blipFill>
        <p:spPr>
          <a:xfrm>
            <a:off x="512433" y="1622632"/>
            <a:ext cx="858254" cy="14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Ткань это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7417" y="539924"/>
            <a:ext cx="5544616" cy="73866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Строение тканей живых организмов изучает наука 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гистология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Совокупность различных и взаимодействующих тканей образуют 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1F75D-EBB3-4F17-8008-60DA2861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39"/>
          <a:stretch/>
        </p:blipFill>
        <p:spPr>
          <a:xfrm>
            <a:off x="3095751" y="1281504"/>
            <a:ext cx="2448270" cy="1826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85A53D-A5E7-4A7D-9866-E0B7D136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30" y="1323316"/>
            <a:ext cx="2736304" cy="17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08611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Соединительная ткань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7A371-493C-4FF3-B521-0C97AEB5233E}"/>
              </a:ext>
            </a:extLst>
          </p:cNvPr>
          <p:cNvSpPr txBox="1"/>
          <p:nvPr/>
        </p:nvSpPr>
        <p:spPr>
          <a:xfrm>
            <a:off x="145879" y="2304120"/>
            <a:ext cx="5508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клеток, много межклеточного вещества.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Выполняет питательную, опорную и защитную функции.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Виды: кровь, лимфа, кость, хрящи, жир.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F5BF8-B4BA-4EDB-A018-6BA6E98A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3" t="52223" r="5830" b="9017"/>
          <a:stretch/>
        </p:blipFill>
        <p:spPr>
          <a:xfrm>
            <a:off x="2924974" y="617753"/>
            <a:ext cx="2691054" cy="1638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9408DF-D84E-4F75-BFFA-EBC58915D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46"/>
          <a:stretch/>
        </p:blipFill>
        <p:spPr>
          <a:xfrm>
            <a:off x="145878" y="617753"/>
            <a:ext cx="2771190" cy="16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5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3AAD4D5-0D50-41D8-8045-DE3708A1641A}"/>
              </a:ext>
            </a:extLst>
          </p:cNvPr>
          <p:cNvSpPr txBox="1">
            <a:spLocks/>
          </p:cNvSpPr>
          <p:nvPr/>
        </p:nvSpPr>
        <p:spPr>
          <a:xfrm>
            <a:off x="143421" y="143880"/>
            <a:ext cx="5544615" cy="386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dirty="0"/>
              <a:t>Эпителиальная ткань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E3434C-B26E-4CEC-9D38-4CFFE52D3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7" t="19997" r="3330" b="4440"/>
          <a:stretch/>
        </p:blipFill>
        <p:spPr>
          <a:xfrm>
            <a:off x="791493" y="590386"/>
            <a:ext cx="4284476" cy="2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Нервная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1DAC9-1643-44F4-86A7-C88E2FFD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3" r="876"/>
          <a:stretch/>
        </p:blipFill>
        <p:spPr>
          <a:xfrm>
            <a:off x="503461" y="601868"/>
            <a:ext cx="4788531" cy="25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4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3000" dirty="0"/>
              <a:t>Мышечная ткань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20E04E-343C-4580-9BF4-F89AC1A6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6" t="17776" r="3330" b="4082"/>
          <a:stretch/>
        </p:blipFill>
        <p:spPr>
          <a:xfrm>
            <a:off x="395449" y="575928"/>
            <a:ext cx="4968552" cy="25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8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CBA45-E466-4DC6-8921-1D19AD17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BB322-FD5A-4EBC-8CF1-429A91B9E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1" r="1662" b="10176"/>
          <a:stretch/>
        </p:blipFill>
        <p:spPr>
          <a:xfrm>
            <a:off x="701483" y="604516"/>
            <a:ext cx="4356484" cy="2504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2F9B-9566-417C-B64E-C604423B39D0}"/>
              </a:ext>
            </a:extLst>
          </p:cNvPr>
          <p:cNvSpPr txBox="1"/>
          <p:nvPr/>
        </p:nvSpPr>
        <p:spPr>
          <a:xfrm>
            <a:off x="2303661" y="2721650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0A5C50-4AF6-41B9-A881-96E6D8C0BEFA}"/>
              </a:ext>
            </a:extLst>
          </p:cNvPr>
          <p:cNvSpPr/>
          <p:nvPr/>
        </p:nvSpPr>
        <p:spPr>
          <a:xfrm>
            <a:off x="4463901" y="2772172"/>
            <a:ext cx="648072" cy="336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1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A66B-DFBC-4655-B878-123E52EBC6A2}"/>
              </a:ext>
            </a:extLst>
          </p:cNvPr>
          <p:cNvSpPr txBox="1"/>
          <p:nvPr/>
        </p:nvSpPr>
        <p:spPr>
          <a:xfrm>
            <a:off x="2483680" y="503920"/>
            <a:ext cx="327576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Карл Линней: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 создал эволюционную теорию на основе изучения животных;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б) предложил изучение животных, разделив их на виды, роды, отряды и классы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в) изучал эмбриональное развитие животных.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CE7FE-2C62-46F5-8442-90CD23E1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1" y="572116"/>
            <a:ext cx="2314858" cy="255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52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14D04-B294-417E-A8DF-12FFAA0D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48331"/>
            <a:ext cx="5544615" cy="370198"/>
          </a:xfrm>
        </p:spPr>
        <p:txBody>
          <a:bodyPr>
            <a:noAutofit/>
          </a:bodyPr>
          <a:lstStyle/>
          <a:p>
            <a:r>
              <a:rPr lang="ru-RU" sz="3000" dirty="0"/>
              <a:t>Органы → система органов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B1903-2D8B-4D74-A2A9-840A2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" t="26723" r="11268" b="923"/>
          <a:stretch/>
        </p:blipFill>
        <p:spPr>
          <a:xfrm>
            <a:off x="494677" y="559817"/>
            <a:ext cx="4770094" cy="223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8BF90-F278-4739-8366-D4685FE6AFC8}"/>
              </a:ext>
            </a:extLst>
          </p:cNvPr>
          <p:cNvSpPr txBox="1"/>
          <p:nvPr/>
        </p:nvSpPr>
        <p:spPr>
          <a:xfrm>
            <a:off x="971513" y="2844180"/>
            <a:ext cx="385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Пищеварительная система рыб</a:t>
            </a:r>
          </a:p>
        </p:txBody>
      </p:sp>
    </p:spTree>
    <p:extLst>
      <p:ext uri="{BB962C8B-B14F-4D97-AF65-F5344CB8AC3E}">
        <p14:creationId xmlns:p14="http://schemas.microsoft.com/office/powerpoint/2010/main" val="379013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0749D-5770-4F18-83A6-E440A9C3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Организм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82C16-BA63-405A-A95A-4AEE62CA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59" y="575928"/>
            <a:ext cx="4746792" cy="25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2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39CF1-C30F-4765-8F0D-DB7F6454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508612" cy="386260"/>
          </a:xfrm>
        </p:spPr>
        <p:txBody>
          <a:bodyPr>
            <a:normAutofit/>
          </a:bodyPr>
          <a:lstStyle/>
          <a:p>
            <a:r>
              <a:rPr lang="ru-RU" sz="2800" dirty="0"/>
              <a:t>Одна клетка – целый организм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2F0D9-2DC2-478A-934E-7D9A9FA57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11"/>
          <a:stretch/>
        </p:blipFill>
        <p:spPr>
          <a:xfrm>
            <a:off x="143421" y="585141"/>
            <a:ext cx="3029820" cy="2567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5E18-774D-4282-B2F3-60BDEABC6EDD}"/>
              </a:ext>
            </a:extLst>
          </p:cNvPr>
          <p:cNvSpPr txBox="1"/>
          <p:nvPr/>
        </p:nvSpPr>
        <p:spPr>
          <a:xfrm>
            <a:off x="3101962" y="755948"/>
            <a:ext cx="2621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Простейшие тканей и настоящих органов не имеют, а все важнейшие функции выполняют  органоиды или органеллы.</a:t>
            </a:r>
          </a:p>
        </p:txBody>
      </p:sp>
    </p:spTree>
    <p:extLst>
      <p:ext uri="{BB962C8B-B14F-4D97-AF65-F5344CB8AC3E}">
        <p14:creationId xmlns:p14="http://schemas.microsoft.com/office/powerpoint/2010/main" val="243618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33C29-C3ED-4FFF-88EB-E46A7C0B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08611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Классификация Аристотеля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C582F-0AD1-4001-91B8-4D1466222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3" t="17775" r="1662" b="4083"/>
          <a:stretch/>
        </p:blipFill>
        <p:spPr>
          <a:xfrm>
            <a:off x="791493" y="575928"/>
            <a:ext cx="4122458" cy="25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4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C27ED-DF75-40DE-8C71-EA306365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Классификация  К. Линнея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90271-72CA-4809-BCA3-BE2AD4E59678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879725" y="611932"/>
            <a:ext cx="2591753" cy="338554"/>
          </a:xfrm>
        </p:spPr>
        <p:txBody>
          <a:bodyPr/>
          <a:lstStyle/>
          <a:p>
            <a:pPr marL="0" indent="0" algn="ctr">
              <a:buNone/>
            </a:pPr>
            <a:r>
              <a:rPr lang="ru-RU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Ввел бинарную номенклатуру, которая востребована до сих пор.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70174D-AD25-46F3-B80F-F5414519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4" t="36992" r="58325" b="11108"/>
          <a:stretch/>
        </p:blipFill>
        <p:spPr>
          <a:xfrm>
            <a:off x="418246" y="611932"/>
            <a:ext cx="1870344" cy="24958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A77E11-5503-405C-8D8B-8B7CFE9E0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3514" r="13332" b="9986"/>
          <a:stretch/>
        </p:blipFill>
        <p:spPr>
          <a:xfrm>
            <a:off x="2856832" y="991774"/>
            <a:ext cx="2484276" cy="1780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B7975-2E7C-4C38-96F1-19A58DC5FA3D}"/>
              </a:ext>
            </a:extLst>
          </p:cNvPr>
          <p:cNvSpPr txBox="1"/>
          <p:nvPr/>
        </p:nvSpPr>
        <p:spPr>
          <a:xfrm>
            <a:off x="2664345" y="2819209"/>
            <a:ext cx="2879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Бурый медведь.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arctos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38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F033D-E479-4101-965B-31EE7D1D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80619" cy="386260"/>
          </a:xfrm>
        </p:spPr>
        <p:txBody>
          <a:bodyPr>
            <a:normAutofit/>
          </a:bodyPr>
          <a:lstStyle/>
          <a:p>
            <a:r>
              <a:rPr lang="ru-RU" sz="2800" dirty="0"/>
              <a:t>По температуре тела животные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B584972-ED5D-4037-8E0B-22C590AEFEBD}"/>
              </a:ext>
            </a:extLst>
          </p:cNvPr>
          <p:cNvCxnSpPr>
            <a:cxnSpLocks/>
          </p:cNvCxnSpPr>
          <p:nvPr/>
        </p:nvCxnSpPr>
        <p:spPr>
          <a:xfrm flipH="1">
            <a:off x="1439565" y="611932"/>
            <a:ext cx="828092" cy="281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E2F3102-7969-4DB5-9548-10EF4013F595}"/>
              </a:ext>
            </a:extLst>
          </p:cNvPr>
          <p:cNvCxnSpPr>
            <a:cxnSpLocks/>
          </p:cNvCxnSpPr>
          <p:nvPr/>
        </p:nvCxnSpPr>
        <p:spPr>
          <a:xfrm>
            <a:off x="2987737" y="611932"/>
            <a:ext cx="792088" cy="281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53E1DC-8773-40CE-B3FC-DAE77EFBB859}"/>
              </a:ext>
            </a:extLst>
          </p:cNvPr>
          <p:cNvSpPr txBox="1"/>
          <p:nvPr/>
        </p:nvSpPr>
        <p:spPr>
          <a:xfrm>
            <a:off x="143421" y="81924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Холоднокровные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 хладнокровные)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2612C-0AB9-4827-AEFD-0B44BD0CD505}"/>
              </a:ext>
            </a:extLst>
          </p:cNvPr>
          <p:cNvSpPr txBox="1"/>
          <p:nvPr/>
        </p:nvSpPr>
        <p:spPr>
          <a:xfrm>
            <a:off x="3455789" y="863960"/>
            <a:ext cx="1764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Теплокровные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DFAA1F-1CFA-4EAF-AFDD-D9EE2FD7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" y="1380326"/>
            <a:ext cx="1314898" cy="8750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6D647D-4979-4D26-96AD-E602D62C0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65" y="1391493"/>
            <a:ext cx="1378499" cy="8750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5BBF00-F572-4E7D-8676-1F079805B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6" t="20354" r="257"/>
          <a:stretch/>
        </p:blipFill>
        <p:spPr>
          <a:xfrm>
            <a:off x="564073" y="2277665"/>
            <a:ext cx="1592276" cy="8545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34DA6F-EC87-46C2-8D6D-AB3E17590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533" y="1151992"/>
            <a:ext cx="1381428" cy="10347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9047F8-09BC-436F-BEE5-4D9E46896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97" y="2212770"/>
            <a:ext cx="1227502" cy="9194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9D2A3B-EE22-41D9-91E8-6F3977CC2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388" y="2212770"/>
            <a:ext cx="1445224" cy="9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9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46914-AB7B-45C8-AF6E-811E3ABD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Царство животные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95998-9F96-4CC6-BF68-E70BE334F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5" r="3226"/>
          <a:stretch/>
        </p:blipFill>
        <p:spPr>
          <a:xfrm>
            <a:off x="791493" y="598262"/>
            <a:ext cx="4140460" cy="25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86782-CE2D-45AA-A2AD-AB121C5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724040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Систематика наука классификации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9CE44A-C075-4AF2-8F8F-C271AB5F1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2" r="1726" b="4082"/>
          <a:stretch/>
        </p:blipFill>
        <p:spPr>
          <a:xfrm>
            <a:off x="827497" y="588812"/>
            <a:ext cx="4104456" cy="25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4D928-2795-4E01-8476-BEAD04CA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44615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Систематические единицы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8DD8D9-F7F4-48BA-BE86-93B1ED122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" t="9996"/>
          <a:stretch/>
        </p:blipFill>
        <p:spPr>
          <a:xfrm>
            <a:off x="593471" y="572704"/>
            <a:ext cx="4482498" cy="25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4D1DF-B73C-4594-A90A-9086ADA9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Основные таксоны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85B68-F748-4211-A3AC-07FE0B665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8" b="5050"/>
          <a:stretch/>
        </p:blipFill>
        <p:spPr>
          <a:xfrm>
            <a:off x="1818364" y="675872"/>
            <a:ext cx="3851472" cy="2315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0B7B43-4052-4444-85C4-2019EB1A7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5" y="1904959"/>
            <a:ext cx="1537757" cy="1191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217AA-201C-43E7-B1F9-C717E4DD9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8" r="11051"/>
          <a:stretch/>
        </p:blipFill>
        <p:spPr>
          <a:xfrm>
            <a:off x="205728" y="575928"/>
            <a:ext cx="1511454" cy="126793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040E09-7290-43F4-BD2A-DB81DE090494}"/>
              </a:ext>
            </a:extLst>
          </p:cNvPr>
          <p:cNvSpPr/>
          <p:nvPr/>
        </p:nvSpPr>
        <p:spPr>
          <a:xfrm>
            <a:off x="2375669" y="1224000"/>
            <a:ext cx="972108" cy="180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DA4DC1-823E-4D15-9462-06A44D9F765B}"/>
              </a:ext>
            </a:extLst>
          </p:cNvPr>
          <p:cNvSpPr/>
          <p:nvPr/>
        </p:nvSpPr>
        <p:spPr>
          <a:xfrm>
            <a:off x="4895949" y="2935322"/>
            <a:ext cx="684076" cy="160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A66B-DFBC-4655-B878-123E52EBC6A2}"/>
              </a:ext>
            </a:extLst>
          </p:cNvPr>
          <p:cNvSpPr txBox="1"/>
          <p:nvPr/>
        </p:nvSpPr>
        <p:spPr>
          <a:xfrm>
            <a:off x="2483680" y="503920"/>
            <a:ext cx="327576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Карл Линней: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 создал эволюционную теорию на основе изучения животных;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sng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б) предложил изучение животных, разделив их на виды, роды, отряды и классы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в) изучал эмбриональное развитие животных.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CE7FE-2C62-46F5-8442-90CD23E1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1" y="572116"/>
            <a:ext cx="2314858" cy="255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43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C75B3-FB91-48EF-9DC6-801A78A7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4" y="132269"/>
            <a:ext cx="5616622" cy="386260"/>
          </a:xfrm>
        </p:spPr>
        <p:txBody>
          <a:bodyPr>
            <a:normAutofit/>
          </a:bodyPr>
          <a:lstStyle/>
          <a:p>
            <a:r>
              <a:rPr lang="ru-RU" sz="2400" dirty="0"/>
              <a:t>Глава </a:t>
            </a:r>
            <a:r>
              <a:rPr lang="en-US" sz="2400" dirty="0"/>
              <a:t>I</a:t>
            </a:r>
            <a:r>
              <a:rPr lang="ru-RU" sz="2400" dirty="0"/>
              <a:t>. Общие сведения о животных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664FA-1965-4965-89E0-3487B6696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r="27260" b="3585"/>
          <a:stretch/>
        </p:blipFill>
        <p:spPr>
          <a:xfrm>
            <a:off x="119347" y="585920"/>
            <a:ext cx="1692188" cy="1313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1C895C-CDB1-4E80-9553-095CDDED4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1" r="10846" b="1712"/>
          <a:stretch/>
        </p:blipFill>
        <p:spPr>
          <a:xfrm>
            <a:off x="1871613" y="573064"/>
            <a:ext cx="1692188" cy="1313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5000E-A8B5-4ED9-B61E-BBD846B9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" r="8689" b="5936"/>
          <a:stretch/>
        </p:blipFill>
        <p:spPr>
          <a:xfrm>
            <a:off x="3611884" y="573064"/>
            <a:ext cx="2069500" cy="1326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94175C-71E8-4CB4-B7D0-A7D03C8BDA46}"/>
              </a:ext>
            </a:extLst>
          </p:cNvPr>
          <p:cNvSpPr txBox="1"/>
          <p:nvPr/>
        </p:nvSpPr>
        <p:spPr>
          <a:xfrm>
            <a:off x="107417" y="2054994"/>
            <a:ext cx="55806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u="none" strike="noStrike" baseline="0" dirty="0">
                <a:latin typeface="TimesET-Italic"/>
              </a:rPr>
              <a:t>              Вы получили общие представления о строении</a:t>
            </a:r>
          </a:p>
          <a:p>
            <a:pPr algn="just"/>
            <a:r>
              <a:rPr lang="ru-RU" sz="1600" b="1" u="none" strike="noStrike" baseline="0" dirty="0">
                <a:latin typeface="TimesET-Italic"/>
              </a:rPr>
              <a:t>и образе жизни животных, об их значении в природе и жизни человека, о принципах классификации животного мира.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57074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3729404" y="828344"/>
            <a:ext cx="1415796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47577" y="1656048"/>
            <a:ext cx="1387488" cy="102220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575756"/>
            <a:r>
              <a:rPr lang="en-US" sz="1196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 письменно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10).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143421" y="1656048"/>
            <a:ext cx="1586845" cy="1487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§2 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(стр.7- 10).</a:t>
            </a:r>
          </a:p>
          <a:p>
            <a:pPr algn="ctr" defTabSz="575756"/>
            <a:r>
              <a:rPr lang="ru-RU" sz="1511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§3 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Опережающее чтение.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4CE92-79B5-4D99-83DA-A7E0F8B87FC9}"/>
              </a:ext>
            </a:extLst>
          </p:cNvPr>
          <p:cNvSpPr txBox="1"/>
          <p:nvPr/>
        </p:nvSpPr>
        <p:spPr>
          <a:xfrm>
            <a:off x="2807717" y="1694308"/>
            <a:ext cx="1387487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(стр. 10)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0B014-01D6-42B4-B9F6-B29703FF54FD}"/>
              </a:ext>
            </a:extLst>
          </p:cNvPr>
          <p:cNvSpPr txBox="1"/>
          <p:nvPr/>
        </p:nvSpPr>
        <p:spPr>
          <a:xfrm>
            <a:off x="3995849" y="1692052"/>
            <a:ext cx="1623718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Выписать таксоны кошки домашней, дельфина,</a:t>
            </a:r>
          </a:p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бабочки- белянки.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A66B-DFBC-4655-B878-123E52EBC6A2}"/>
              </a:ext>
            </a:extLst>
          </p:cNvPr>
          <p:cNvSpPr txBox="1"/>
          <p:nvPr/>
        </p:nvSpPr>
        <p:spPr>
          <a:xfrm>
            <a:off x="2519685" y="575928"/>
            <a:ext cx="31683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2. Теша </a:t>
            </a:r>
            <a:r>
              <a:rPr lang="ru-RU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Захидович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Захидов и Олег П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авлович 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Богданов: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а) изучали позвоночных животных;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б) создали основу изучения экологии животных;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в) изучали беспозвоночных животных.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E99B8-DA7B-47C3-8DF3-3EB7DD25E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5" r="565" b="6599"/>
          <a:stretch/>
        </p:blipFill>
        <p:spPr>
          <a:xfrm>
            <a:off x="647477" y="660154"/>
            <a:ext cx="1428693" cy="2082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060C9-8D6D-4FA5-8353-EF3266403A17}"/>
              </a:ext>
            </a:extLst>
          </p:cNvPr>
          <p:cNvSpPr txBox="1"/>
          <p:nvPr/>
        </p:nvSpPr>
        <p:spPr>
          <a:xfrm>
            <a:off x="71414" y="2736168"/>
            <a:ext cx="2484275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Теша </a:t>
            </a:r>
            <a:r>
              <a:rPr lang="ru-RU" sz="1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Захидович</a:t>
            </a:r>
            <a:r>
              <a:rPr lang="ru-RU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Захидов</a:t>
            </a:r>
          </a:p>
          <a:p>
            <a:pPr algn="ctr"/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(1906-1981)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9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A66B-DFBC-4655-B878-123E52EBC6A2}"/>
              </a:ext>
            </a:extLst>
          </p:cNvPr>
          <p:cNvSpPr txBox="1"/>
          <p:nvPr/>
        </p:nvSpPr>
        <p:spPr>
          <a:xfrm>
            <a:off x="2519685" y="575928"/>
            <a:ext cx="31683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2. Теша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Захидович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Захидов и Олег Павлович Богданов: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 изучали позвоночных животных;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б) создали основу изучения экологии животных;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в) изучали беспозвоночных животных.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E99B8-DA7B-47C3-8DF3-3EB7DD25E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5" r="565" b="6599"/>
          <a:stretch/>
        </p:blipFill>
        <p:spPr>
          <a:xfrm>
            <a:off x="647477" y="660154"/>
            <a:ext cx="1428693" cy="2082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060C9-8D6D-4FA5-8353-EF3266403A17}"/>
              </a:ext>
            </a:extLst>
          </p:cNvPr>
          <p:cNvSpPr txBox="1"/>
          <p:nvPr/>
        </p:nvSpPr>
        <p:spPr>
          <a:xfrm>
            <a:off x="71414" y="2736168"/>
            <a:ext cx="2484275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Теша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Захидович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Захидов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(1906-1981)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47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Проверим вашу работу!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688BE-09D2-4E9E-9C03-9466ED09DD2B}"/>
              </a:ext>
            </a:extLst>
          </p:cNvPr>
          <p:cNvSpPr txBox="1"/>
          <p:nvPr/>
        </p:nvSpPr>
        <p:spPr>
          <a:xfrm>
            <a:off x="143421" y="611932"/>
            <a:ext cx="55440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названий групп или видов животных и их значений:</a:t>
            </a:r>
          </a:p>
          <a:p>
            <a:pPr algn="l"/>
            <a:r>
              <a:rPr lang="ru-RU" sz="200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естественные санитары; 1) переносчики возбудителей   болезней;</a:t>
            </a:r>
          </a:p>
          <a:p>
            <a:pPr algn="l"/>
            <a:r>
              <a:rPr lang="ru-RU" sz="200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кровососущие; 2) опылители растений;</a:t>
            </a:r>
          </a:p>
          <a:p>
            <a:pPr algn="l"/>
            <a:r>
              <a:rPr lang="ru-RU" sz="200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пчелы, бабочки. 3) потребители остатков.</a:t>
            </a:r>
          </a:p>
        </p:txBody>
      </p:sp>
    </p:spTree>
    <p:extLst>
      <p:ext uri="{BB962C8B-B14F-4D97-AF65-F5344CB8AC3E}">
        <p14:creationId xmlns:p14="http://schemas.microsoft.com/office/powerpoint/2010/main" val="211849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Проверим вашу работу!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688BE-09D2-4E9E-9C03-9466ED09DD2B}"/>
              </a:ext>
            </a:extLst>
          </p:cNvPr>
          <p:cNvSpPr txBox="1"/>
          <p:nvPr/>
        </p:nvSpPr>
        <p:spPr>
          <a:xfrm>
            <a:off x="143421" y="539924"/>
            <a:ext cx="55800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Из названий групп или видов животных и их значений:</a:t>
            </a:r>
          </a:p>
          <a:p>
            <a:pPr algn="l"/>
            <a:r>
              <a:rPr lang="ru-RU" sz="2000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естественные </a:t>
            </a: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2000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потребители 	 	санитары 			остатков;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кровососущие		1) переносчики 					  возбудителей  болезней;</a:t>
            </a:r>
          </a:p>
          <a:p>
            <a:r>
              <a:rPr lang="ru-RU" sz="20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пчелы, бабочки         </a:t>
            </a:r>
            <a:r>
              <a:rPr lang="ru-RU" sz="18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опылители растений.</a:t>
            </a:r>
            <a:endParaRPr lang="ru-RU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2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: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647477" y="467916"/>
            <a:ext cx="4970919" cy="71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Сходства животных </a:t>
            </a:r>
          </a:p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с растениями и отличия от них.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529" y="1220383"/>
            <a:ext cx="3816424" cy="39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Ткани и органы.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0734" y="1664798"/>
            <a:ext cx="3319291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Органы и системы органов.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3701" y="2455059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84022" y="2376396"/>
            <a:ext cx="2575428" cy="71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Классификация животных.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Строение клеток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DF5493-0C2C-46B0-B1EC-A5CAE9453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1" t="6386" r="6241" b="5103"/>
          <a:stretch/>
        </p:blipFill>
        <p:spPr>
          <a:xfrm>
            <a:off x="287437" y="576958"/>
            <a:ext cx="5184576" cy="25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151976</TotalTime>
  <Words>701</Words>
  <Application>Microsoft Office PowerPoint</Application>
  <PresentationFormat>Произвольный</PresentationFormat>
  <Paragraphs>142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</vt:lpstr>
      <vt:lpstr>Arial Black</vt:lpstr>
      <vt:lpstr>Calibri</vt:lpstr>
      <vt:lpstr>Open Sans</vt:lpstr>
      <vt:lpstr>Open Sans Light</vt:lpstr>
      <vt:lpstr>TimesET</vt:lpstr>
      <vt:lpstr>TimesET-Bold</vt:lpstr>
      <vt:lpstr>TimesET-Italic</vt:lpstr>
      <vt:lpstr>1_Office Theme</vt:lpstr>
      <vt:lpstr>2_Office Theme</vt:lpstr>
      <vt:lpstr>4_Office Theme</vt:lpstr>
      <vt:lpstr>Тема Office</vt:lpstr>
      <vt:lpstr>Презентация PowerPoint</vt:lpstr>
      <vt:lpstr>  </vt:lpstr>
      <vt:lpstr>  </vt:lpstr>
      <vt:lpstr>  </vt:lpstr>
      <vt:lpstr>  </vt:lpstr>
      <vt:lpstr>Проверим вашу работу!</vt:lpstr>
      <vt:lpstr>Проверим вашу работу!</vt:lpstr>
      <vt:lpstr>СЕГОДНЯ НА УРОКЕ :</vt:lpstr>
      <vt:lpstr>Строение клеток </vt:lpstr>
      <vt:lpstr>Тип питания</vt:lpstr>
      <vt:lpstr> Животные  и  растения</vt:lpstr>
      <vt:lpstr>Разнообразие клеток животных</vt:lpstr>
      <vt:lpstr>Ткань это</vt:lpstr>
      <vt:lpstr>Ткань это</vt:lpstr>
      <vt:lpstr>Соединительная ткань </vt:lpstr>
      <vt:lpstr>Презентация PowerPoint</vt:lpstr>
      <vt:lpstr>Нервная ткань </vt:lpstr>
      <vt:lpstr>Мышечная ткань </vt:lpstr>
      <vt:lpstr>Орган </vt:lpstr>
      <vt:lpstr>Органы → система органов</vt:lpstr>
      <vt:lpstr>Организм </vt:lpstr>
      <vt:lpstr>Одна клетка – целый организм</vt:lpstr>
      <vt:lpstr>Классификация Аристотеля</vt:lpstr>
      <vt:lpstr>Классификация  К. Линнея</vt:lpstr>
      <vt:lpstr>По температуре тела животные</vt:lpstr>
      <vt:lpstr>Царство животные </vt:lpstr>
      <vt:lpstr>Систематика наука классификации </vt:lpstr>
      <vt:lpstr>Систематические единицы</vt:lpstr>
      <vt:lpstr>Основные таксоны</vt:lpstr>
      <vt:lpstr>Глава I. Общие сведения о животных</vt:lpstr>
      <vt:lpstr> 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1549</cp:revision>
  <dcterms:created xsi:type="dcterms:W3CDTF">2014-10-08T23:03:32Z</dcterms:created>
  <dcterms:modified xsi:type="dcterms:W3CDTF">2020-09-02T12:09:50Z</dcterms:modified>
</cp:coreProperties>
</file>