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theme/theme4.xml" ContentType="application/vnd.openxmlformats-officedocument.theme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5.xml" ContentType="application/vnd.openxmlformats-officedocument.theme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4438" r:id="rId4"/>
    <p:sldMasterId id="2147484506" r:id="rId5"/>
    <p:sldMasterId id="2147484513" r:id="rId6"/>
  </p:sldMasterIdLst>
  <p:notesMasterIdLst>
    <p:notesMasterId r:id="rId43"/>
  </p:notesMasterIdLst>
  <p:sldIdLst>
    <p:sldId id="1414" r:id="rId7"/>
    <p:sldId id="1423" r:id="rId8"/>
    <p:sldId id="1363" r:id="rId9"/>
    <p:sldId id="1468" r:id="rId10"/>
    <p:sldId id="1466" r:id="rId11"/>
    <p:sldId id="1469" r:id="rId12"/>
    <p:sldId id="1467" r:id="rId13"/>
    <p:sldId id="1470" r:id="rId14"/>
    <p:sldId id="1416" r:id="rId15"/>
    <p:sldId id="1443" r:id="rId16"/>
    <p:sldId id="1442" r:id="rId17"/>
    <p:sldId id="1418" r:id="rId18"/>
    <p:sldId id="1471" r:id="rId19"/>
    <p:sldId id="1419" r:id="rId20"/>
    <p:sldId id="1450" r:id="rId21"/>
    <p:sldId id="1474" r:id="rId22"/>
    <p:sldId id="1472" r:id="rId23"/>
    <p:sldId id="1461" r:id="rId24"/>
    <p:sldId id="1473" r:id="rId25"/>
    <p:sldId id="1447" r:id="rId26"/>
    <p:sldId id="1475" r:id="rId27"/>
    <p:sldId id="1486" r:id="rId28"/>
    <p:sldId id="1402" r:id="rId29"/>
    <p:sldId id="1487" r:id="rId30"/>
    <p:sldId id="1476" r:id="rId31"/>
    <p:sldId id="1488" r:id="rId32"/>
    <p:sldId id="1480" r:id="rId33"/>
    <p:sldId id="1483" r:id="rId34"/>
    <p:sldId id="1448" r:id="rId35"/>
    <p:sldId id="392" r:id="rId36"/>
    <p:sldId id="393" r:id="rId37"/>
    <p:sldId id="1481" r:id="rId38"/>
    <p:sldId id="1485" r:id="rId39"/>
    <p:sldId id="1484" r:id="rId40"/>
    <p:sldId id="1433" r:id="rId41"/>
    <p:sldId id="354" r:id="rId4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423"/>
            <p14:sldId id="1363"/>
            <p14:sldId id="1468"/>
            <p14:sldId id="1466"/>
            <p14:sldId id="1469"/>
            <p14:sldId id="1467"/>
            <p14:sldId id="1470"/>
            <p14:sldId id="1416"/>
            <p14:sldId id="1443"/>
            <p14:sldId id="1442"/>
            <p14:sldId id="1418"/>
            <p14:sldId id="1471"/>
            <p14:sldId id="1419"/>
            <p14:sldId id="1450"/>
            <p14:sldId id="1474"/>
            <p14:sldId id="1472"/>
            <p14:sldId id="1461"/>
            <p14:sldId id="1473"/>
            <p14:sldId id="1447"/>
            <p14:sldId id="1475"/>
            <p14:sldId id="1486"/>
            <p14:sldId id="1402"/>
            <p14:sldId id="1487"/>
            <p14:sldId id="1476"/>
            <p14:sldId id="1488"/>
            <p14:sldId id="1480"/>
            <p14:sldId id="1483"/>
            <p14:sldId id="1448"/>
            <p14:sldId id="392"/>
            <p14:sldId id="393"/>
            <p14:sldId id="1481"/>
            <p14:sldId id="1485"/>
            <p14:sldId id="1484"/>
            <p14:sldId id="1433"/>
            <p14:sldId id="35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0000"/>
    <a:srgbClr val="FFFFFF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40" d="100"/>
          <a:sy n="140" d="100"/>
        </p:scale>
        <p:origin x="870" y="12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bigenc.ru/agriculture/text/3146549" TargetMode="External"/><Relationship Id="rId3" Type="http://schemas.openxmlformats.org/officeDocument/2006/relationships/hyperlink" Target="https://bigenc.ru/agriculture/text/2637548" TargetMode="External"/><Relationship Id="rId7" Type="http://schemas.openxmlformats.org/officeDocument/2006/relationships/hyperlink" Target="https://bigenc.ru/agriculture/text/1963215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igenc.ru/agriculture/text/1991246" TargetMode="External"/><Relationship Id="rId5" Type="http://schemas.openxmlformats.org/officeDocument/2006/relationships/hyperlink" Target="https://bigenc.ru/biology/text/1908324" TargetMode="External"/><Relationship Id="rId4" Type="http://schemas.openxmlformats.org/officeDocument/2006/relationships/hyperlink" Target="https://bigenc.ru/%D0%BE%D1%81%D0%BB%D1%8B" TargetMode="External"/><Relationship Id="rId9" Type="http://schemas.openxmlformats.org/officeDocument/2006/relationships/hyperlink" Target="https://bigenc.ru/ethnology/text/2104532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8%D0%BE%D0%BB%D0%BE%D0%B3%D0%B8%D1%87%D0%B5%D1%81%D0%BA%D0%B0%D1%8F_%D1%81%D0%B8%D1%81%D1%82%D0%B5%D0%BC%D0%B0%D1%82%D0%B8%D0%BA%D0%B0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1%D0%B8%D0%BE%D0%BB%D0%BE%D0%B3%D0%B8%D1%87%D0%B5%D1%81%D0%BA%D0%B8%D0%B9_%D0%B2%D0%B8%D0%B4" TargetMode="External"/><Relationship Id="rId5" Type="http://schemas.openxmlformats.org/officeDocument/2006/relationships/hyperlink" Target="https://ru.wikipedia.org/wiki/%D0%91%D0%B8%D0%BD%D0%BE%D0%BC%D0%B8%D0%BD%D0%B0%D0%BB%D1%8C%D0%BD%D0%B0%D1%8F_%D0%BD%D0%BE%D0%BC%D0%B5%D0%BD%D0%BA%D0%BB%D0%B0%D1%82%D1%83%D1%80%D0%B0" TargetMode="External"/><Relationship Id="rId4" Type="http://schemas.openxmlformats.org/officeDocument/2006/relationships/hyperlink" Target="https://ru.wikipedia.org/wiki/%D0%91%D0%B8%D0%BE%D0%BB%D0%BE%D0%B3%D0%B8%D1%8F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8%D0%BE%D0%BB%D0%BE%D0%B3%D0%B8%D1%87%D0%B5%D1%81%D0%BA%D0%B0%D1%8F_%D1%81%D0%B8%D1%81%D1%82%D0%B5%D0%BC%D0%B0%D1%82%D0%B8%D0%BA%D0%B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1%D0%B8%D0%BE%D0%BB%D0%BE%D0%B3%D0%B8%D1%87%D0%B5%D1%81%D0%BA%D0%B8%D0%B9_%D0%B2%D0%B8%D0%B4" TargetMode="External"/><Relationship Id="rId5" Type="http://schemas.openxmlformats.org/officeDocument/2006/relationships/hyperlink" Target="https://ru.wikipedia.org/wiki/%D0%91%D0%B8%D0%BD%D0%BE%D0%BC%D0%B8%D0%BD%D0%B0%D0%BB%D1%8C%D0%BD%D0%B0%D1%8F_%D0%BD%D0%BE%D0%BC%D0%B5%D0%BD%D0%BA%D0%BB%D0%B0%D1%82%D1%83%D1%80%D0%B0" TargetMode="External"/><Relationship Id="rId4" Type="http://schemas.openxmlformats.org/officeDocument/2006/relationships/hyperlink" Target="https://ru.wikipedia.org/wiki/%D0%91%D0%B8%D0%BE%D0%BB%D0%BE%D0%B3%D0%B8%D1%8F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097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D88CE-FA18-45D7-B527-6FD7184D875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327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Пер­вое до­маш­нее жи­вот­ное – со­ба­ка, одо­маш­нен­ная на ши­ро­кой тер­ри­то­рии Ев­ра­зии в кон­це па­лео­ли­та, пер­во­на­чаль­но ис­поль­зо­ва­лась, ве­ро­ят­но, для охо­ты, ох­ра­ны или про­сто со­дер­жа­лась как ком­пань­он. До­ме­сти­ка­ция др. жи­вот­ных име­ла оча­го­вый ха­рак­тер: Пе­ред­няя Азия (ко­зы, ов­цы, 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круп­ный ро­га­тый скот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сви­ньи, 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ослы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верб­лю­ды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дро­ме­да­ры), Иран и Бе­луд­жи­стан (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зе­бу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сте­пи Ев­ра­зии (ло­ша­ди),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Турк­ме­но-Иран­ское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по­гра­ни­чье (верб­люды бак­три­аны), К 4-му тыс. до н. э. бы­ло ос­вое­но 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дое­ние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ско­та и тка­че­ст­во из козь­его во­ло­са и овечь­ей шер­сти. С 4-го тыс. до н. э. че­ло­век на­чал ис­поль­зо­вать мус­куль­ную си­лу жи­вот­ных (во­лов, ос­лов, за­тем – ло­ша­дей, верб­лю­дов, позд­нее – се­вер­ных оле­ней): вна­ча­ле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втап­ты­ва­ния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се­мян в зем­лю, об­мо­ло­та зер­на, пе­ре­воз­ки вью­ков и за­пряж­ки в са­ни-во­ло­ку­ши, позд­нее – как тяг­ло­вую си­лу для 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плу­гов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сан­но­го и ко­лёс­но­го транс­пор­та. С раз­ве­де­ни­ем стад­ных ко­пыт­ных жи­вот­ных свя­за­но вы­де­ле­ние ско­то­вод­ст­ва в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спе­циа­ли­зир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от­расль Ж., при­во­див­шую в оп­ре­де­лён­ных ус­ло­ви­ях к фор­ми­ро­ва­нию под­виж­но­го об­раза жиз­ни (см. 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/>
              </a:rPr>
              <a:t>Ко­чев­ни­че­ст­во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Мес­та­ми при­ру­че­ние жи­вот­ных в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тра­диц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ус­ло­ви­ях на­блю­да­лось вплоть до 19–20 вв. (сви­ньи у па­пуа­сов, ку­ры у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се­но­ев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D88CE-FA18-45D7-B527-6FD7184D875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336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Карл Линней — создатель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Биологическая систематика"/>
              </a:rPr>
              <a:t>единой системы классификации растительного и животного мира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в которой были обобщены и в значительной степени упорядочены знания всего предыдущего периода развития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Биология"/>
              </a:rPr>
              <a:t>биологической науки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Среди главных заслуг Линнея — введение точной терминологии при описании биологических объектов, внедрение в активное употребление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5" tooltip="Биноминальная номенклатура"/>
              </a:rPr>
              <a:t>биноминальной (бинарной) номенклатуры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установление чёткого соподчинения между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Биологическая систематика"/>
              </a:rPr>
              <a:t>систематическими (таксономическими) категориями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Ещё одним достижением Линнея стало выделение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6" tooltip="Биологический вид"/>
              </a:rPr>
              <a:t>биологического вида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в качестве исходной категории в систематике, а также определение критериев отнесения природных объектов к одному виду.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42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Карл Линней — создатель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Биологическая систематика"/>
              </a:rPr>
              <a:t>единой системы классификации растительного и животного мира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в которой были обобщены и в значительной степени упорядочены знания всего предыдущего периода развития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Биология"/>
              </a:rPr>
              <a:t>биологической науки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Среди главных заслуг Линнея — введение точной терминологии при описании биологических объектов, внедрение в активное употребление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5" tooltip="Биноминальная номенклатура"/>
              </a:rPr>
              <a:t>биноминальной (бинарной) номенклатуры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установление чёткого соподчинения между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Биологическая систематика"/>
              </a:rPr>
              <a:t>систематическими (таксономическими) категориями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Ещё одним достижением Линнея стало выделение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6" tooltip="Биологический вид"/>
              </a:rPr>
              <a:t>биологического вида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в качестве исходной категории в систематике, а также определение критериев отнесения природных объектов к одному виду.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377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ВСЕГО ОКОЛО 2 МЛН ЖИВОТНЫХ, ИЗ НИХ 70 ТЫСЯЧ ОДНОКЛЕТОЧНЫЕ.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14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937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00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Как среда обитания животных почва сильно отличается от воды и воздуха. Попробуйте взмахнуть рукой в воздухе — вы не заметите почти никакого сопротивления. Проделайте то же в воде — вы почувствуете значительное сопротивление среды. А если опустить руку в яму и засыпать землей, то обратно вытащить ее будет трудно. Вот так и некоторым обитателям почвы трудно передвигаться, но всё таки не всем.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214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497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831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09711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40482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17341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24869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67544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05948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85422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004975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50176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1207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45528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29" indent="-11696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88242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32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157245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56632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934635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617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648210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660199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076539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82088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0940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0332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5723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9858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8189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3392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1150657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50051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628126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386324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52992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186097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47026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198884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917940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40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7420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3960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555436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1546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064372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950629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28269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410977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41802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3003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127185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99508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54707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1234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87667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19226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850806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518813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43619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8399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077179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86226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382448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829401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29144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754920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374513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64078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758200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42816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969281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1959" y="1004427"/>
            <a:ext cx="489553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3918" y="1814449"/>
            <a:ext cx="403161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2018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39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0302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7973" y="745220"/>
            <a:ext cx="25053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9144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75" y="71059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2793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0776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407306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9"/>
            <a:ext cx="1572329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5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1" y="660019"/>
            <a:ext cx="1572329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5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2" y="660019"/>
            <a:ext cx="1572329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5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9"/>
            <a:ext cx="1572329" cy="453013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599"/>
            </a:lvl1pPr>
            <a:lvl2pPr marL="71961" indent="-71961">
              <a:buFont typeface="Arial" panose="020B0604020202020204" pitchFamily="34" charset="0"/>
              <a:buChar char="•"/>
              <a:defRPr sz="599"/>
            </a:lvl2pPr>
            <a:lvl3pPr marL="143923" indent="-71961">
              <a:defRPr sz="599"/>
            </a:lvl3pPr>
            <a:lvl4pPr marL="251866" indent="-107942">
              <a:defRPr sz="599"/>
            </a:lvl4pPr>
            <a:lvl5pPr marL="359807" indent="-107942">
              <a:defRPr sz="5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1" y="2353089"/>
            <a:ext cx="1572329" cy="453013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599"/>
            </a:lvl1pPr>
            <a:lvl2pPr marL="71961" indent="-71961">
              <a:buFont typeface="Arial" panose="020B0604020202020204" pitchFamily="34" charset="0"/>
              <a:buChar char="•"/>
              <a:defRPr sz="599"/>
            </a:lvl2pPr>
            <a:lvl3pPr marL="143923" indent="-71961">
              <a:defRPr sz="599"/>
            </a:lvl3pPr>
            <a:lvl4pPr marL="251866" indent="-107942">
              <a:defRPr sz="599"/>
            </a:lvl4pPr>
            <a:lvl5pPr marL="359807" indent="-107942">
              <a:defRPr sz="5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2" y="2353089"/>
            <a:ext cx="1572329" cy="453013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599"/>
            </a:lvl1pPr>
            <a:lvl2pPr marL="71961" indent="-71961">
              <a:buFont typeface="Arial" panose="020B0604020202020204" pitchFamily="34" charset="0"/>
              <a:buChar char="•"/>
              <a:defRPr sz="599"/>
            </a:lvl2pPr>
            <a:lvl3pPr marL="143923" indent="-71961">
              <a:defRPr sz="599"/>
            </a:lvl3pPr>
            <a:lvl4pPr marL="251866" indent="-107942">
              <a:defRPr sz="599"/>
            </a:lvl4pPr>
            <a:lvl5pPr marL="359807" indent="-107942">
              <a:defRPr sz="5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6848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p:transition>
    <p:dissolv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p:transition>
    <p:dissolv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p:transition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p:transition>
    <p:dissolv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p:transition>
    <p:dissolv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p:transition>
    <p:dissolv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p:transition>
    <p:dissolv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p:transition>
    <p:dissolv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p:transition>
    <p:dissolv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p:transition>
    <p:dissolv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p:transition>
    <p:dissolv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9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09.xml"/><Relationship Id="rId21" Type="http://schemas.openxmlformats.org/officeDocument/2006/relationships/slideLayout" Target="../slideLayouts/slideLayout204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63" Type="http://schemas.openxmlformats.org/officeDocument/2006/relationships/slideLayout" Target="../slideLayouts/slideLayout246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90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9" Type="http://schemas.openxmlformats.org/officeDocument/2006/relationships/slideLayout" Target="../slideLayouts/slideLayout212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66" Type="http://schemas.openxmlformats.org/officeDocument/2006/relationships/slideLayout" Target="../slideLayouts/slideLayout249.xml"/><Relationship Id="rId5" Type="http://schemas.openxmlformats.org/officeDocument/2006/relationships/slideLayout" Target="../slideLayouts/slideLayout188.xml"/><Relationship Id="rId61" Type="http://schemas.openxmlformats.org/officeDocument/2006/relationships/slideLayout" Target="../slideLayouts/slideLayout244.xml"/><Relationship Id="rId19" Type="http://schemas.openxmlformats.org/officeDocument/2006/relationships/slideLayout" Target="../slideLayouts/slideLayout20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64" Type="http://schemas.openxmlformats.org/officeDocument/2006/relationships/slideLayout" Target="../slideLayouts/slideLayout247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slideLayout" Target="../slideLayouts/slideLayout242.xml"/><Relationship Id="rId67" Type="http://schemas.openxmlformats.org/officeDocument/2006/relationships/slideLayout" Target="../slideLayouts/slideLayout250.xml"/><Relationship Id="rId20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slideLayout" Target="../slideLayouts/slideLayout245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slideLayout" Target="../slideLayouts/slideLayout243.xml"/><Relationship Id="rId65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22.xml"/><Relationship Id="rId34" Type="http://schemas.openxmlformats.org/officeDocument/2006/relationships/slideLayout" Target="../slideLayouts/slideLayout217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52.xml"/><Relationship Id="rId1" Type="http://schemas.openxmlformats.org/officeDocument/2006/relationships/slideLayout" Target="../slideLayouts/slideLayout251.xml"/><Relationship Id="rId6" Type="http://schemas.openxmlformats.org/officeDocument/2006/relationships/slideLayout" Target="../slideLayouts/slideLayout256.xml"/><Relationship Id="rId5" Type="http://schemas.openxmlformats.org/officeDocument/2006/relationships/slideLayout" Target="../slideLayouts/slideLayout255.xml"/><Relationship Id="rId4" Type="http://schemas.openxmlformats.org/officeDocument/2006/relationships/slideLayout" Target="../slideLayouts/slideLayout2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63.xml"/><Relationship Id="rId12" Type="http://schemas.openxmlformats.org/officeDocument/2006/relationships/slideLayout" Target="../slideLayouts/slideLayout268.xml"/><Relationship Id="rId2" Type="http://schemas.openxmlformats.org/officeDocument/2006/relationships/slideLayout" Target="../slideLayouts/slideLayout258.xml"/><Relationship Id="rId1" Type="http://schemas.openxmlformats.org/officeDocument/2006/relationships/slideLayout" Target="../slideLayouts/slideLayout257.xml"/><Relationship Id="rId6" Type="http://schemas.openxmlformats.org/officeDocument/2006/relationships/slideLayout" Target="../slideLayouts/slideLayout262.xml"/><Relationship Id="rId11" Type="http://schemas.openxmlformats.org/officeDocument/2006/relationships/slideLayout" Target="../slideLayouts/slideLayout267.xml"/><Relationship Id="rId5" Type="http://schemas.openxmlformats.org/officeDocument/2006/relationships/slideLayout" Target="../slideLayouts/slideLayout261.xml"/><Relationship Id="rId10" Type="http://schemas.openxmlformats.org/officeDocument/2006/relationships/slideLayout" Target="../slideLayouts/slideLayout266.xml"/><Relationship Id="rId4" Type="http://schemas.openxmlformats.org/officeDocument/2006/relationships/slideLayout" Target="../slideLayouts/slideLayout260.xml"/><Relationship Id="rId9" Type="http://schemas.openxmlformats.org/officeDocument/2006/relationships/slideLayout" Target="../slideLayouts/slideLayout2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85" tIns="28791" rIns="57585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85" tIns="28791" rIns="57585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321487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  <p:sldLayoutId id="2147484450" r:id="rId12"/>
    <p:sldLayoutId id="2147484451" r:id="rId13"/>
    <p:sldLayoutId id="2147484452" r:id="rId14"/>
    <p:sldLayoutId id="2147484453" r:id="rId15"/>
    <p:sldLayoutId id="2147484454" r:id="rId16"/>
    <p:sldLayoutId id="2147484455" r:id="rId17"/>
    <p:sldLayoutId id="2147484456" r:id="rId18"/>
    <p:sldLayoutId id="2147484457" r:id="rId19"/>
    <p:sldLayoutId id="2147484458" r:id="rId20"/>
    <p:sldLayoutId id="2147484459" r:id="rId21"/>
    <p:sldLayoutId id="2147484460" r:id="rId22"/>
    <p:sldLayoutId id="2147484461" r:id="rId23"/>
    <p:sldLayoutId id="2147484462" r:id="rId24"/>
    <p:sldLayoutId id="2147484463" r:id="rId25"/>
    <p:sldLayoutId id="2147484464" r:id="rId26"/>
    <p:sldLayoutId id="2147484465" r:id="rId27"/>
    <p:sldLayoutId id="2147484466" r:id="rId28"/>
    <p:sldLayoutId id="2147484467" r:id="rId29"/>
    <p:sldLayoutId id="2147484468" r:id="rId30"/>
    <p:sldLayoutId id="2147484469" r:id="rId31"/>
    <p:sldLayoutId id="2147484470" r:id="rId32"/>
    <p:sldLayoutId id="2147484471" r:id="rId33"/>
    <p:sldLayoutId id="2147484472" r:id="rId34"/>
    <p:sldLayoutId id="2147484473" r:id="rId35"/>
    <p:sldLayoutId id="2147484474" r:id="rId36"/>
    <p:sldLayoutId id="2147484475" r:id="rId37"/>
    <p:sldLayoutId id="2147484476" r:id="rId38"/>
    <p:sldLayoutId id="2147484477" r:id="rId39"/>
    <p:sldLayoutId id="2147484478" r:id="rId40"/>
    <p:sldLayoutId id="2147484479" r:id="rId41"/>
    <p:sldLayoutId id="2147484480" r:id="rId42"/>
    <p:sldLayoutId id="2147484481" r:id="rId43"/>
    <p:sldLayoutId id="2147484482" r:id="rId44"/>
    <p:sldLayoutId id="2147484483" r:id="rId45"/>
    <p:sldLayoutId id="2147484484" r:id="rId46"/>
    <p:sldLayoutId id="2147484485" r:id="rId47"/>
    <p:sldLayoutId id="2147484486" r:id="rId48"/>
    <p:sldLayoutId id="2147484487" r:id="rId49"/>
    <p:sldLayoutId id="2147484488" r:id="rId50"/>
    <p:sldLayoutId id="2147484489" r:id="rId51"/>
    <p:sldLayoutId id="2147484490" r:id="rId52"/>
    <p:sldLayoutId id="2147484491" r:id="rId53"/>
    <p:sldLayoutId id="2147484492" r:id="rId54"/>
    <p:sldLayoutId id="2147484493" r:id="rId55"/>
    <p:sldLayoutId id="2147484494" r:id="rId56"/>
    <p:sldLayoutId id="2147484495" r:id="rId57"/>
    <p:sldLayoutId id="2147484496" r:id="rId58"/>
    <p:sldLayoutId id="2147484497" r:id="rId59"/>
    <p:sldLayoutId id="2147484498" r:id="rId60"/>
    <p:sldLayoutId id="2147484499" r:id="rId61"/>
    <p:sldLayoutId id="2147484500" r:id="rId62"/>
    <p:sldLayoutId id="2147484501" r:id="rId63"/>
    <p:sldLayoutId id="2147484502" r:id="rId64"/>
    <p:sldLayoutId id="2147484503" r:id="rId65"/>
    <p:sldLayoutId id="2147484504" r:id="rId66"/>
    <p:sldLayoutId id="2147484505" r:id="rId67"/>
  </p:sldLayoutIdLst>
  <p:txStyles>
    <p:titleStyle>
      <a:lvl1pPr algn="ctr" defTabSz="575819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6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4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2" indent="-108965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898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864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830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50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1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2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31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1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819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72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63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54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45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36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27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9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408" y="102273"/>
            <a:ext cx="515863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625" y="980599"/>
            <a:ext cx="48882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8213" y="3013281"/>
            <a:ext cx="1843024" cy="17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7972" y="3013281"/>
            <a:ext cx="1324674" cy="17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46804" y="3013281"/>
            <a:ext cx="1324674" cy="17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6660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7" r:id="rId1"/>
    <p:sldLayoutId id="2147484508" r:id="rId2"/>
    <p:sldLayoutId id="2147484509" r:id="rId3"/>
    <p:sldLayoutId id="2147484510" r:id="rId4"/>
    <p:sldLayoutId id="2147484511" r:id="rId5"/>
    <p:sldLayoutId id="2147484512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514">
        <a:defRPr>
          <a:latin typeface="+mn-lt"/>
          <a:ea typeface="+mn-ea"/>
          <a:cs typeface="+mn-cs"/>
        </a:defRPr>
      </a:lvl2pPr>
      <a:lvl3pPr marL="913028">
        <a:defRPr>
          <a:latin typeface="+mn-lt"/>
          <a:ea typeface="+mn-ea"/>
          <a:cs typeface="+mn-cs"/>
        </a:defRPr>
      </a:lvl3pPr>
      <a:lvl4pPr marL="1369543">
        <a:defRPr>
          <a:latin typeface="+mn-lt"/>
          <a:ea typeface="+mn-ea"/>
          <a:cs typeface="+mn-cs"/>
        </a:defRPr>
      </a:lvl4pPr>
      <a:lvl5pPr marL="1826057">
        <a:defRPr>
          <a:latin typeface="+mn-lt"/>
          <a:ea typeface="+mn-ea"/>
          <a:cs typeface="+mn-cs"/>
        </a:defRPr>
      </a:lvl5pPr>
      <a:lvl6pPr marL="2282571">
        <a:defRPr>
          <a:latin typeface="+mn-lt"/>
          <a:ea typeface="+mn-ea"/>
          <a:cs typeface="+mn-cs"/>
        </a:defRPr>
      </a:lvl6pPr>
      <a:lvl7pPr marL="2739085">
        <a:defRPr>
          <a:latin typeface="+mn-lt"/>
          <a:ea typeface="+mn-ea"/>
          <a:cs typeface="+mn-cs"/>
        </a:defRPr>
      </a:lvl7pPr>
      <a:lvl8pPr marL="3195599">
        <a:defRPr>
          <a:latin typeface="+mn-lt"/>
          <a:ea typeface="+mn-ea"/>
          <a:cs typeface="+mn-cs"/>
        </a:defRPr>
      </a:lvl8pPr>
      <a:lvl9pPr marL="36521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514">
        <a:defRPr>
          <a:latin typeface="+mn-lt"/>
          <a:ea typeface="+mn-ea"/>
          <a:cs typeface="+mn-cs"/>
        </a:defRPr>
      </a:lvl2pPr>
      <a:lvl3pPr marL="913028">
        <a:defRPr>
          <a:latin typeface="+mn-lt"/>
          <a:ea typeface="+mn-ea"/>
          <a:cs typeface="+mn-cs"/>
        </a:defRPr>
      </a:lvl3pPr>
      <a:lvl4pPr marL="1369543">
        <a:defRPr>
          <a:latin typeface="+mn-lt"/>
          <a:ea typeface="+mn-ea"/>
          <a:cs typeface="+mn-cs"/>
        </a:defRPr>
      </a:lvl4pPr>
      <a:lvl5pPr marL="1826057">
        <a:defRPr>
          <a:latin typeface="+mn-lt"/>
          <a:ea typeface="+mn-ea"/>
          <a:cs typeface="+mn-cs"/>
        </a:defRPr>
      </a:lvl5pPr>
      <a:lvl6pPr marL="2282571">
        <a:defRPr>
          <a:latin typeface="+mn-lt"/>
          <a:ea typeface="+mn-ea"/>
          <a:cs typeface="+mn-cs"/>
        </a:defRPr>
      </a:lvl6pPr>
      <a:lvl7pPr marL="2739085">
        <a:defRPr>
          <a:latin typeface="+mn-lt"/>
          <a:ea typeface="+mn-ea"/>
          <a:cs typeface="+mn-cs"/>
        </a:defRPr>
      </a:lvl7pPr>
      <a:lvl8pPr marL="3195599">
        <a:defRPr>
          <a:latin typeface="+mn-lt"/>
          <a:ea typeface="+mn-ea"/>
          <a:cs typeface="+mn-cs"/>
        </a:defRPr>
      </a:lvl8pPr>
      <a:lvl9pPr marL="3652114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p:transition>
    <p:dissolve/>
  </p:transition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2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68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7437" y="1143288"/>
            <a:ext cx="343665" cy="8727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87437" y="2096800"/>
            <a:ext cx="343665" cy="7465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937" y="541152"/>
            <a:ext cx="511213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F2D34-E7EF-40AD-8E6B-3A38D4D90753}"/>
              </a:ext>
            </a:extLst>
          </p:cNvPr>
          <p:cNvSpPr txBox="1"/>
          <p:nvPr/>
        </p:nvSpPr>
        <p:spPr>
          <a:xfrm>
            <a:off x="719485" y="1115988"/>
            <a:ext cx="3420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Наука зоология и ее задачи.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0C41DF-D7CA-4B68-970B-A349EB9B690B}"/>
              </a:ext>
            </a:extLst>
          </p:cNvPr>
          <p:cNvSpPr txBox="1"/>
          <p:nvPr/>
        </p:nvSpPr>
        <p:spPr>
          <a:xfrm>
            <a:off x="631102" y="2196108"/>
            <a:ext cx="3724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Преподаватель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Расулова Джамила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Ибрагимовна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17F9511-1F12-479A-A591-AA3997B7F9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574" t="9996" r="6816" b="24443"/>
          <a:stretch/>
        </p:blipFill>
        <p:spPr>
          <a:xfrm>
            <a:off x="4310991" y="1123265"/>
            <a:ext cx="1307668" cy="1720045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50" t="-522" r="6687" b="6479"/>
          <a:stretch/>
        </p:blipFill>
        <p:spPr>
          <a:xfrm>
            <a:off x="215429" y="215737"/>
            <a:ext cx="534071" cy="6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F208C4-7C0B-4355-91FF-625ABD1D6BA3}"/>
              </a:ext>
            </a:extLst>
          </p:cNvPr>
          <p:cNvSpPr txBox="1"/>
          <p:nvPr/>
        </p:nvSpPr>
        <p:spPr>
          <a:xfrm>
            <a:off x="1151533" y="215737"/>
            <a:ext cx="286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0806B-1B05-488B-A70F-F3F406761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2000" dirty="0"/>
              <a:t>ЗНАНИЯ ПЕРЕДАВАЛИСЬ ПИСЬМЕННО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DDDFC5-51B7-4154-BFAF-999189F9B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489" y="575225"/>
            <a:ext cx="4068452" cy="253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0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07955"/>
            <a:ext cx="5508612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dirty="0"/>
              <a:t>АНТОНИ ВАН ЛЕВЕНГУК  (1632 – 1723)</a:t>
            </a:r>
            <a:endParaRPr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F6914F-FDBE-4183-B47B-174212716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29" y="575985"/>
            <a:ext cx="1859768" cy="25561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D21A86-15C1-4A6B-8C5D-EE2D1EA61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370" y="575985"/>
            <a:ext cx="3412641" cy="255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6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556A73-90FD-4CBC-BBAD-0E84C8938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25" y="572116"/>
            <a:ext cx="2314858" cy="25599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AECE2B-9603-4751-86F4-31A31E6E1EB3}"/>
              </a:ext>
            </a:extLst>
          </p:cNvPr>
          <p:cNvSpPr txBox="1"/>
          <p:nvPr/>
        </p:nvSpPr>
        <p:spPr>
          <a:xfrm>
            <a:off x="107417" y="107876"/>
            <a:ext cx="55446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КАРЛ ЛИННЕЙ   (1707-1778)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1FD92C-0923-4728-AE1C-60D152B5FB08}"/>
              </a:ext>
            </a:extLst>
          </p:cNvPr>
          <p:cNvSpPr txBox="1"/>
          <p:nvPr/>
        </p:nvSpPr>
        <p:spPr>
          <a:xfrm>
            <a:off x="2591693" y="643868"/>
            <a:ext cx="306034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Создатель единой системы классификации растительного и животного мира, в которой были обобщены и в значительной степени упорядочены знания всего предыдущего периода развития биологической науки.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342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AECE2B-9603-4751-86F4-31A31E6E1EB3}"/>
              </a:ext>
            </a:extLst>
          </p:cNvPr>
          <p:cNvSpPr txBox="1"/>
          <p:nvPr/>
        </p:nvSpPr>
        <p:spPr>
          <a:xfrm>
            <a:off x="107417" y="107876"/>
            <a:ext cx="554461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kern="800" spc="-25" dirty="0">
                <a:solidFill>
                  <a:srgbClr val="FEFEFE"/>
                </a:solidFill>
                <a:latin typeface="Arial"/>
                <a:cs typeface="Arial"/>
              </a:rPr>
              <a:t>ОСНОВОПОЛОЖНИК СИСТЕМАТИКИ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1FD92C-0923-4728-AE1C-60D152B5FB08}"/>
              </a:ext>
            </a:extLst>
          </p:cNvPr>
          <p:cNvSpPr txBox="1"/>
          <p:nvPr/>
        </p:nvSpPr>
        <p:spPr>
          <a:xfrm>
            <a:off x="2915729" y="539924"/>
            <a:ext cx="280831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Среди главных заслуг Линнея — введение точной терминологии при описании биологических объектов, внедрение в активное употребление биноминальной (бинарной) номенклатуры, установление чёткого соподчинения между систематическими (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таксономи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ческими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 категориями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EFC3BB-6F63-49C4-B469-BDF4DB0B3B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78" t="26948" r="14392" b="11237"/>
          <a:stretch/>
        </p:blipFill>
        <p:spPr>
          <a:xfrm>
            <a:off x="117353" y="611932"/>
            <a:ext cx="2870383" cy="246221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E5DE45-577C-449D-B114-1583090A9609}"/>
              </a:ext>
            </a:extLst>
          </p:cNvPr>
          <p:cNvSpPr/>
          <p:nvPr/>
        </p:nvSpPr>
        <p:spPr>
          <a:xfrm>
            <a:off x="2555689" y="2916188"/>
            <a:ext cx="432047" cy="157957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167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02D039-70CA-4DD9-8D70-60AE52106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ЧАРЛЗ ДАРВИН (1809 - 1882)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01A2B3-56B5-4642-9061-EEC4F9795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455" y="705423"/>
            <a:ext cx="3840129" cy="21242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384653-BEBD-4565-8361-F412F9089AEA}"/>
              </a:ext>
            </a:extLst>
          </p:cNvPr>
          <p:cNvSpPr txBox="1"/>
          <p:nvPr/>
        </p:nvSpPr>
        <p:spPr>
          <a:xfrm>
            <a:off x="143421" y="575928"/>
            <a:ext cx="16201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своей теории о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происхожде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/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нии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видов, основным механизмом эволюции  назвал естественный отбор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286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/>
              <a:t>РАЗНООБРАЗИЕ ЖИВОТНЫХ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C5C98B-2267-4651-AD93-7B45CCDEA5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08" r="14243" b="8388"/>
          <a:stretch/>
        </p:blipFill>
        <p:spPr>
          <a:xfrm>
            <a:off x="143421" y="608568"/>
            <a:ext cx="3168352" cy="24992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56FB07-600F-417A-A579-6442C1C0B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082" y="2013069"/>
            <a:ext cx="1539650" cy="10947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7F0737-E6BD-46F2-BCF1-F1DE7A24F7BE}"/>
              </a:ext>
            </a:extLst>
          </p:cNvPr>
          <p:cNvSpPr txBox="1"/>
          <p:nvPr/>
        </p:nvSpPr>
        <p:spPr>
          <a:xfrm>
            <a:off x="3419785" y="608568"/>
            <a:ext cx="2196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ВСЕГО НА ПЛАНЕТЕ ОКОЛО 2 МЛН. ВИДОВ ЖИВОТНЫХ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533FE5-DE30-4410-88C1-9D3DFF1146C9}"/>
              </a:ext>
            </a:extLst>
          </p:cNvPr>
          <p:cNvSpPr txBox="1"/>
          <p:nvPr/>
        </p:nvSpPr>
        <p:spPr>
          <a:xfrm>
            <a:off x="3491793" y="1456864"/>
            <a:ext cx="2052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РАЗМЕРЫ АМЕБЫ ОТ 0,2-0,5 ММ</a:t>
            </a:r>
          </a:p>
        </p:txBody>
      </p:sp>
    </p:spTree>
    <p:extLst>
      <p:ext uri="{BB962C8B-B14F-4D97-AF65-F5344CB8AC3E}">
        <p14:creationId xmlns:p14="http://schemas.microsoft.com/office/powerpoint/2010/main" val="2113253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17006"/>
            <a:ext cx="5616625" cy="401523"/>
          </a:xfrm>
        </p:spPr>
        <p:txBody>
          <a:bodyPr>
            <a:normAutofit/>
          </a:bodyPr>
          <a:lstStyle/>
          <a:p>
            <a:r>
              <a:rPr lang="ru-RU" sz="2000" dirty="0"/>
              <a:t>РАЗМЕРЫ САМОГО КРУПНОГО ЖИВОТНОГО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79ED61-CEDC-4EF7-BB43-75D1AF7B0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55" y="555378"/>
            <a:ext cx="3995940" cy="25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92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381481-FA87-47C4-B864-A1CD4C7FDD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4" t="16078" r="1658" b="5477"/>
          <a:stretch/>
        </p:blipFill>
        <p:spPr>
          <a:xfrm>
            <a:off x="766712" y="571501"/>
            <a:ext cx="4226025" cy="2524707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3AAD4D5-0D50-41D8-8045-DE3708A1641A}"/>
              </a:ext>
            </a:extLst>
          </p:cNvPr>
          <p:cNvSpPr txBox="1">
            <a:spLocks/>
          </p:cNvSpPr>
          <p:nvPr/>
        </p:nvSpPr>
        <p:spPr>
          <a:xfrm>
            <a:off x="143421" y="143880"/>
            <a:ext cx="5544615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2800" dirty="0"/>
              <a:t>РАЗНООБРАЗИЕ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3479885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4" y="132269"/>
            <a:ext cx="5616624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ГРУППЫ  ЖИВОТНОГО МИРА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5F05D1-03AA-4069-95B6-77E3BB204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196" b="7320"/>
          <a:stretch/>
        </p:blipFill>
        <p:spPr>
          <a:xfrm>
            <a:off x="444547" y="575928"/>
            <a:ext cx="4749621" cy="258202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15FE9C0-A7EC-40B8-A377-71AC0CC2E23C}"/>
              </a:ext>
            </a:extLst>
          </p:cNvPr>
          <p:cNvSpPr/>
          <p:nvPr/>
        </p:nvSpPr>
        <p:spPr>
          <a:xfrm>
            <a:off x="3959845" y="3024201"/>
            <a:ext cx="756084" cy="133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12099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/>
              <a:t>ПОДРАЗДЕЛЕНИЯ   ЗООЛОГИИ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75FA9C-6716-41E6-BE4D-F2AC3871B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" y="-136"/>
            <a:ext cx="5759450" cy="323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98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80801"/>
            <a:ext cx="568803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ПРАВИЛА ПОЛЬЗОВАНИЯ КНИГОЙ</a:t>
            </a:r>
            <a:endParaRPr sz="2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957F2D7-760D-4FB3-A506-E3BC055AA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29" y="683940"/>
            <a:ext cx="5328592" cy="219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85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49" cy="386260"/>
          </a:xfrm>
        </p:spPr>
        <p:txBody>
          <a:bodyPr>
            <a:normAutofit/>
          </a:bodyPr>
          <a:lstStyle/>
          <a:p>
            <a:r>
              <a:rPr lang="ru-RU" sz="2800" dirty="0"/>
              <a:t>СРЕДА ОБИТАНИЯ ЖИВОТНЫХ</a:t>
            </a:r>
          </a:p>
        </p:txBody>
      </p:sp>
      <p:pic>
        <p:nvPicPr>
          <p:cNvPr id="1026" name="Picture 2" descr="Среды жизни и адаптации к ним организмов - online presentation">
            <a:extLst>
              <a:ext uri="{FF2B5EF4-FFF2-40B4-BE49-F238E27FC236}">
                <a16:creationId xmlns:a16="http://schemas.microsoft.com/office/drawing/2014/main" id="{91ABF631-0AFB-4379-BB57-6F9BD012A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0" b="4793"/>
          <a:stretch/>
        </p:blipFill>
        <p:spPr bwMode="auto">
          <a:xfrm>
            <a:off x="35409" y="-136"/>
            <a:ext cx="5688036" cy="32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326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ПРИСПОСОБЛЕНИЯ  ЖИВОТНЫХ</a:t>
            </a:r>
            <a:endParaRPr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99B37A-4E16-4B7F-AE96-DFE52A6D9E78}"/>
              </a:ext>
            </a:extLst>
          </p:cNvPr>
          <p:cNvSpPr txBox="1"/>
          <p:nvPr/>
        </p:nvSpPr>
        <p:spPr>
          <a:xfrm>
            <a:off x="35409" y="1034105"/>
            <a:ext cx="18326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ХОРОШО РАЗВИТЫ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КОНЕЧНОСТИ,  ОРГАНЫ ЧУВСТВ.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ПОЛЕТА У ПТИЦ ПЕРЕДНИЕ КОНЕЧНОСТИ ПРЕВРАЩЕНЫ В </a:t>
            </a:r>
            <a:r>
              <a:rPr lang="ru-RU" sz="16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КРЫЛЬЯ.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BC693D-C2F2-4573-885C-148A1EE0CF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012" b="4703"/>
          <a:stretch/>
        </p:blipFill>
        <p:spPr>
          <a:xfrm>
            <a:off x="1813799" y="1201693"/>
            <a:ext cx="3874237" cy="18945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C56FE5-91D5-4677-8D2C-5DEA2E0ADC93}"/>
              </a:ext>
            </a:extLst>
          </p:cNvPr>
          <p:cNvSpPr txBox="1"/>
          <p:nvPr/>
        </p:nvSpPr>
        <p:spPr>
          <a:xfrm>
            <a:off x="684076" y="628191"/>
            <a:ext cx="4535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НАЗЕМНО- ВОЗДУШНОЙ СРЕДЕ ОБИТАНИЯ:</a:t>
            </a:r>
          </a:p>
        </p:txBody>
      </p:sp>
    </p:spTree>
    <p:extLst>
      <p:ext uri="{BB962C8B-B14F-4D97-AF65-F5344CB8AC3E}">
        <p14:creationId xmlns:p14="http://schemas.microsoft.com/office/powerpoint/2010/main" val="282211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49" cy="386260"/>
          </a:xfrm>
        </p:spPr>
        <p:txBody>
          <a:bodyPr>
            <a:normAutofit/>
          </a:bodyPr>
          <a:lstStyle/>
          <a:p>
            <a:r>
              <a:rPr lang="ru-RU" sz="2800" dirty="0"/>
              <a:t>СРЕДА ОБИТАНИЯ ЖИВОТНЫХ</a:t>
            </a:r>
          </a:p>
        </p:txBody>
      </p:sp>
      <p:pic>
        <p:nvPicPr>
          <p:cNvPr id="1026" name="Picture 2" descr="Среды жизни и адаптации к ним организмов - online presentation">
            <a:extLst>
              <a:ext uri="{FF2B5EF4-FFF2-40B4-BE49-F238E27FC236}">
                <a16:creationId xmlns:a16="http://schemas.microsoft.com/office/drawing/2014/main" id="{91ABF631-0AFB-4379-BB57-6F9BD012A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0" b="4793"/>
          <a:stretch/>
        </p:blipFill>
        <p:spPr bwMode="auto">
          <a:xfrm>
            <a:off x="35409" y="-136"/>
            <a:ext cx="5688036" cy="32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069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ПРИСПОСОБЛЕНИЯ  ЖИВОТНЫХ</a:t>
            </a:r>
            <a:endParaRPr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F3A6AE-C5E1-4599-9CA8-EB12ED4EA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605" y="577667"/>
            <a:ext cx="3869175" cy="2554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99B37A-4E16-4B7F-AE96-DFE52A6D9E78}"/>
              </a:ext>
            </a:extLst>
          </p:cNvPr>
          <p:cNvSpPr txBox="1"/>
          <p:nvPr/>
        </p:nvSpPr>
        <p:spPr>
          <a:xfrm>
            <a:off x="35409" y="710649"/>
            <a:ext cx="183620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ОБТЕКАЕМАЯ ФОРМА ТЕЛА,</a:t>
            </a:r>
          </a:p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КОНЕЧНОСТИ ЛАСТООБРАЗ-</a:t>
            </a:r>
          </a:p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НЫЕ, ОРГАНЫ ДЫХАНИЯ ПРИСПОСОБ-</a:t>
            </a:r>
          </a:p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ЛЕНЫ К ВОДНОЙ СРЕДЕ ОБИТАНИЯ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49" cy="386260"/>
          </a:xfrm>
        </p:spPr>
        <p:txBody>
          <a:bodyPr>
            <a:normAutofit/>
          </a:bodyPr>
          <a:lstStyle/>
          <a:p>
            <a:r>
              <a:rPr lang="ru-RU" sz="2800" dirty="0"/>
              <a:t>СРЕДА ОБИТАНИЯ ЖИВОТНЫХ</a:t>
            </a:r>
          </a:p>
        </p:txBody>
      </p:sp>
      <p:pic>
        <p:nvPicPr>
          <p:cNvPr id="1026" name="Picture 2" descr="Среды жизни и адаптации к ним организмов - online presentation">
            <a:extLst>
              <a:ext uri="{FF2B5EF4-FFF2-40B4-BE49-F238E27FC236}">
                <a16:creationId xmlns:a16="http://schemas.microsoft.com/office/drawing/2014/main" id="{91ABF631-0AFB-4379-BB57-6F9BD012A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0" b="4793"/>
          <a:stretch/>
        </p:blipFill>
        <p:spPr bwMode="auto">
          <a:xfrm>
            <a:off x="35409" y="-136"/>
            <a:ext cx="5688036" cy="32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840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ПРИСПОСОБЛЕНИЯ  ЖИВОТНЫХ</a:t>
            </a:r>
            <a:endParaRPr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99B37A-4E16-4B7F-AE96-DFE52A6D9E78}"/>
              </a:ext>
            </a:extLst>
          </p:cNvPr>
          <p:cNvSpPr txBox="1"/>
          <p:nvPr/>
        </p:nvSpPr>
        <p:spPr>
          <a:xfrm>
            <a:off x="35409" y="1104372"/>
            <a:ext cx="22051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ПЕРЕДНИЕ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КОНЕЧНОСТИ -  КОПАТЕЛЬНЫЕ, ОРГАНЫ ЗРЕНИЯ РЕДУЦИРОВАНЫ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(КРОТ), ЧЕРВИ И ЛИЧИНКИ НАСЕКОМЫХ ИМЕЮТ ОКРУГЛУЮ ФОРМУ.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56FE5-91D5-4677-8D2C-5DEA2E0ADC93}"/>
              </a:ext>
            </a:extLst>
          </p:cNvPr>
          <p:cNvSpPr txBox="1"/>
          <p:nvPr/>
        </p:nvSpPr>
        <p:spPr>
          <a:xfrm>
            <a:off x="35409" y="575928"/>
            <a:ext cx="2340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ПОЧВЕННОЙ СРЕДЕ ОБИТАНИЯ: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460CB9-098F-4D20-9B1D-1B8B736190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97" t="4440" r="6663" b="4442"/>
          <a:stretch/>
        </p:blipFill>
        <p:spPr>
          <a:xfrm>
            <a:off x="2312568" y="575928"/>
            <a:ext cx="3339465" cy="258335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2D41A21-21CB-41E1-894C-754F87AA34E8}"/>
              </a:ext>
            </a:extLst>
          </p:cNvPr>
          <p:cNvSpPr/>
          <p:nvPr/>
        </p:nvSpPr>
        <p:spPr>
          <a:xfrm>
            <a:off x="5039226" y="2988196"/>
            <a:ext cx="612068" cy="17109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343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49" cy="386260"/>
          </a:xfrm>
        </p:spPr>
        <p:txBody>
          <a:bodyPr>
            <a:normAutofit/>
          </a:bodyPr>
          <a:lstStyle/>
          <a:p>
            <a:r>
              <a:rPr lang="ru-RU" sz="2800" dirty="0"/>
              <a:t>СРЕДА ОБИТАНИЯ ЖИВОТНЫХ</a:t>
            </a:r>
          </a:p>
        </p:txBody>
      </p:sp>
      <p:pic>
        <p:nvPicPr>
          <p:cNvPr id="1026" name="Picture 2" descr="Среды жизни и адаптации к ним организмов - online presentation">
            <a:extLst>
              <a:ext uri="{FF2B5EF4-FFF2-40B4-BE49-F238E27FC236}">
                <a16:creationId xmlns:a16="http://schemas.microsoft.com/office/drawing/2014/main" id="{91ABF631-0AFB-4379-BB57-6F9BD012A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0" b="4793"/>
          <a:stretch/>
        </p:blipFill>
        <p:spPr bwMode="auto">
          <a:xfrm>
            <a:off x="35409" y="-136"/>
            <a:ext cx="5688036" cy="32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956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ПРИСПОСОБЛЕНИЯ  ЖИВОТНЫХ</a:t>
            </a:r>
            <a:endParaRPr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56FE5-91D5-4677-8D2C-5DEA2E0ADC93}"/>
              </a:ext>
            </a:extLst>
          </p:cNvPr>
          <p:cNvSpPr txBox="1"/>
          <p:nvPr/>
        </p:nvSpPr>
        <p:spPr>
          <a:xfrm>
            <a:off x="35410" y="575928"/>
            <a:ext cx="2088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ОРГАНИЗМЕННОЙ  СРЕДЕ ОБИТАНИЯ: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99B37A-4E16-4B7F-AE96-DFE52A6D9E78}"/>
              </a:ext>
            </a:extLst>
          </p:cNvPr>
          <p:cNvSpPr txBox="1"/>
          <p:nvPr/>
        </p:nvSpPr>
        <p:spPr>
          <a:xfrm>
            <a:off x="35409" y="1104372"/>
            <a:ext cx="2160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</a:t>
            </a:r>
            <a:r>
              <a:rPr kumimoji="0" lang="ru-RU" sz="1400" b="1" i="0" u="none" strike="noStrike" kern="1200" cap="none" spc="0" normalizeH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ПРАВИЛО, ПАРАЗИТЫ, НЕ ИМЕЮТ СЛОЖНОГО СТРОЕНИЯ ПИЩЕВАРИТЕЛЬНОЙ И НЕРВНЫХ СИСТЕМ, А ОРГАНЫ РАЗМНОЖЕНИЯ ХОРОШО РАЗВИТЫ.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8A18FB-9B65-48DA-BCED-01CD041F88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0" t="23330" r="6663" b="4441"/>
          <a:stretch/>
        </p:blipFill>
        <p:spPr>
          <a:xfrm>
            <a:off x="2123641" y="683940"/>
            <a:ext cx="3536668" cy="226825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2D41A21-21CB-41E1-894C-754F87AA34E8}"/>
              </a:ext>
            </a:extLst>
          </p:cNvPr>
          <p:cNvSpPr/>
          <p:nvPr/>
        </p:nvSpPr>
        <p:spPr>
          <a:xfrm>
            <a:off x="5039226" y="2988196"/>
            <a:ext cx="612068" cy="17109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286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ЖИВОТНЫЕ ПО ТИПУ ПИТАНИЯ</a:t>
            </a:r>
            <a:endParaRPr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56FE5-91D5-4677-8D2C-5DEA2E0ADC93}"/>
              </a:ext>
            </a:extLst>
          </p:cNvPr>
          <p:cNvSpPr txBox="1"/>
          <p:nvPr/>
        </p:nvSpPr>
        <p:spPr>
          <a:xfrm>
            <a:off x="143421" y="575928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ТРАВОЯДНЫЕ                                   ХИЩНИКИ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2D41A21-21CB-41E1-894C-754F87AA34E8}"/>
              </a:ext>
            </a:extLst>
          </p:cNvPr>
          <p:cNvSpPr/>
          <p:nvPr/>
        </p:nvSpPr>
        <p:spPr>
          <a:xfrm>
            <a:off x="5039226" y="2988196"/>
            <a:ext cx="612068" cy="17109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9D9998-5FC3-4FEE-8E3C-ED5EB2FF9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725" y="1063053"/>
            <a:ext cx="2735767" cy="2017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B0F30E-436B-4FE7-9F1D-089E1513EF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0" y="1063053"/>
            <a:ext cx="2689657" cy="2017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96520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C86CCC-B045-4349-AE63-70EF77169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2400" dirty="0"/>
              <a:t>ЗНАЧЕНИЕ ЖИВОТНЫХ В ПРИРОДЕ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18736AD-95D7-4C2C-A1AA-E776B570F7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5" t="3889" r="7830" b="3220"/>
          <a:stretch/>
        </p:blipFill>
        <p:spPr>
          <a:xfrm>
            <a:off x="601265" y="571048"/>
            <a:ext cx="4510708" cy="256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87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50629"/>
            <a:ext cx="5200542" cy="446819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2795" dirty="0"/>
              <a:t>РЕКОМЕНДАЦИИ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141054" y="1467896"/>
            <a:ext cx="1198891" cy="1584609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76" tIns="86376" rIns="86376" bIns="86376">
            <a:spAutoFit/>
          </a:bodyPr>
          <a:lstStyle/>
          <a:p>
            <a:pPr algn="ctr" defTabSz="575779">
              <a:lnSpc>
                <a:spcPct val="94000"/>
              </a:lnSpc>
              <a:spcAft>
                <a:spcPts val="378"/>
              </a:spcAft>
              <a:buClr>
                <a:srgbClr val="51C3CA"/>
              </a:buClr>
            </a:pPr>
            <a:endParaRPr lang="uz-Cyrl-UZ" sz="1597" dirty="0">
              <a:solidFill>
                <a:srgbClr val="2B2B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575779">
              <a:lnSpc>
                <a:spcPct val="94000"/>
              </a:lnSpc>
              <a:spcAft>
                <a:spcPts val="378"/>
              </a:spcAft>
              <a:buClr>
                <a:srgbClr val="51C3CA"/>
              </a:buClr>
            </a:pPr>
            <a:r>
              <a:rPr lang="uz-Cyrl-UZ" sz="1597" dirty="0">
                <a:solidFill>
                  <a:srgbClr val="2B2B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терминоло-</a:t>
            </a:r>
          </a:p>
          <a:p>
            <a:pPr algn="ctr" defTabSz="575779">
              <a:lnSpc>
                <a:spcPct val="94000"/>
              </a:lnSpc>
              <a:spcAft>
                <a:spcPts val="378"/>
              </a:spcAft>
              <a:buClr>
                <a:srgbClr val="51C3CA"/>
              </a:buClr>
            </a:pPr>
            <a:r>
              <a:rPr lang="uz-Cyrl-UZ" sz="1597" dirty="0">
                <a:solidFill>
                  <a:srgbClr val="2B2B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гического словаря</a:t>
            </a:r>
          </a:p>
          <a:p>
            <a:pPr algn="ctr" defTabSz="575779">
              <a:lnSpc>
                <a:spcPct val="94000"/>
              </a:lnSpc>
              <a:spcAft>
                <a:spcPts val="378"/>
              </a:spcAft>
              <a:buClr>
                <a:srgbClr val="51C3CA"/>
              </a:buClr>
            </a:pPr>
            <a:endParaRPr lang="uz-Cyrl-UZ" sz="699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135683F4-93B0-4D5F-B27E-E6B39FC25BDE}"/>
              </a:ext>
            </a:extLst>
          </p:cNvPr>
          <p:cNvSpPr/>
          <p:nvPr/>
        </p:nvSpPr>
        <p:spPr>
          <a:xfrm>
            <a:off x="1403561" y="1517460"/>
            <a:ext cx="1286547" cy="1547994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76" tIns="86376" rIns="86376" bIns="86376">
            <a:spAutoFit/>
          </a:bodyPr>
          <a:lstStyle/>
          <a:p>
            <a:pPr marL="80976" indent="-80976" defTabSz="575779">
              <a:lnSpc>
                <a:spcPct val="94000"/>
              </a:lnSpc>
              <a:spcAft>
                <a:spcPts val="378"/>
              </a:spcAft>
              <a:buClr>
                <a:srgbClr val="1AA5BD"/>
              </a:buClr>
              <a:buFont typeface="Arial" panose="020B0604020202020204" pitchFamily="34" charset="0"/>
              <a:buChar char="•"/>
            </a:pPr>
            <a:endParaRPr lang="uz-Cyrl-UZ" sz="8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575779">
              <a:lnSpc>
                <a:spcPct val="94000"/>
              </a:lnSpc>
              <a:spcAft>
                <a:spcPts val="378"/>
              </a:spcAft>
              <a:buClr>
                <a:srgbClr val="1AA5BD"/>
              </a:buClr>
            </a:pPr>
            <a:r>
              <a:rPr lang="uz-Cyrl-UZ" sz="1597" dirty="0">
                <a:solidFill>
                  <a:srgbClr val="2B2B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Тетрадь 48 или 96 листов.</a:t>
            </a:r>
          </a:p>
          <a:p>
            <a:pPr algn="ctr" defTabSz="575779">
              <a:lnSpc>
                <a:spcPct val="94000"/>
              </a:lnSpc>
              <a:spcAft>
                <a:spcPts val="378"/>
              </a:spcAft>
              <a:buClr>
                <a:srgbClr val="1AA5BD"/>
              </a:buClr>
            </a:pPr>
            <a:r>
              <a:rPr lang="uz-Cyrl-UZ" sz="1597" dirty="0">
                <a:solidFill>
                  <a:srgbClr val="2B2B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 для рисунков</a:t>
            </a:r>
            <a:endParaRPr lang="uz-Cyrl-UZ" sz="8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7B6758E0-DE6A-46E0-900C-4FBC8DDFAF26}"/>
              </a:ext>
            </a:extLst>
          </p:cNvPr>
          <p:cNvSpPr/>
          <p:nvPr/>
        </p:nvSpPr>
        <p:spPr>
          <a:xfrm>
            <a:off x="2735709" y="1620044"/>
            <a:ext cx="1326039" cy="143257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76" tIns="86376" rIns="86376" bIns="86376">
            <a:spAutoFit/>
          </a:bodyPr>
          <a:lstStyle/>
          <a:p>
            <a:pPr marL="80976" indent="-80976" defTabSz="575779">
              <a:lnSpc>
                <a:spcPct val="94000"/>
              </a:lnSpc>
              <a:spcAft>
                <a:spcPts val="378"/>
              </a:spcAft>
              <a:buClr>
                <a:srgbClr val="0086AC"/>
              </a:buClr>
              <a:buFont typeface="Arial" panose="020B0604020202020204" pitchFamily="34" charset="0"/>
              <a:buChar char="•"/>
            </a:pPr>
            <a:endParaRPr lang="uz-Cyrl-UZ" sz="8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575779">
              <a:lnSpc>
                <a:spcPct val="94000"/>
              </a:lnSpc>
              <a:spcAft>
                <a:spcPts val="378"/>
              </a:spcAft>
              <a:buClr>
                <a:srgbClr val="0086AC"/>
              </a:buClr>
            </a:pPr>
            <a:r>
              <a:rPr lang="ru-RU" sz="1597" dirty="0">
                <a:solidFill>
                  <a:srgbClr val="2B2B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Файловую папку для листов формата А4</a:t>
            </a:r>
            <a:endParaRPr lang="uz-Cyrl-UZ" sz="8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76" indent="-80976" defTabSz="575779">
              <a:lnSpc>
                <a:spcPct val="94000"/>
              </a:lnSpc>
              <a:spcAft>
                <a:spcPts val="378"/>
              </a:spcAft>
              <a:buClr>
                <a:srgbClr val="0086AC"/>
              </a:buClr>
              <a:buFont typeface="Arial" panose="020B0604020202020204" pitchFamily="34" charset="0"/>
              <a:buChar char="•"/>
            </a:pPr>
            <a:endParaRPr lang="uz-Cyrl-UZ" sz="8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D0222413-460B-45A5-9D51-20B7D6C7836A}"/>
              </a:ext>
            </a:extLst>
          </p:cNvPr>
          <p:cNvSpPr/>
          <p:nvPr/>
        </p:nvSpPr>
        <p:spPr>
          <a:xfrm>
            <a:off x="4127333" y="1581667"/>
            <a:ext cx="1488696" cy="1483787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76" tIns="86376" rIns="86376" bIns="86376">
            <a:spAutoFit/>
          </a:bodyPr>
          <a:lstStyle/>
          <a:p>
            <a:pPr defTabSz="575779">
              <a:lnSpc>
                <a:spcPct val="94000"/>
              </a:lnSpc>
              <a:spcAft>
                <a:spcPts val="378"/>
              </a:spcAft>
              <a:buClr>
                <a:srgbClr val="176490"/>
              </a:buClr>
            </a:pPr>
            <a:r>
              <a:rPr lang="uz-Cyrl-UZ" sz="8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endParaRPr lang="uz-Cyrl-UZ" sz="1597" dirty="0">
              <a:solidFill>
                <a:srgbClr val="2B2B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575779">
              <a:lnSpc>
                <a:spcPct val="94000"/>
              </a:lnSpc>
              <a:spcAft>
                <a:spcPts val="378"/>
              </a:spcAft>
              <a:buClr>
                <a:srgbClr val="176490"/>
              </a:buClr>
            </a:pPr>
            <a:endParaRPr lang="uz-Cyrl-UZ" sz="1597" dirty="0">
              <a:solidFill>
                <a:srgbClr val="2B2B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575779">
              <a:lnSpc>
                <a:spcPct val="94000"/>
              </a:lnSpc>
              <a:spcAft>
                <a:spcPts val="378"/>
              </a:spcAft>
              <a:buClr>
                <a:srgbClr val="176490"/>
              </a:buClr>
            </a:pPr>
            <a:r>
              <a:rPr lang="uz-Cyrl-UZ" sz="1597" dirty="0">
                <a:solidFill>
                  <a:srgbClr val="2B2B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Листы формата А3, А2, А1</a:t>
            </a:r>
            <a:endParaRPr lang="uz-Cyrl-UZ" sz="8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76" indent="-80976" defTabSz="575779">
              <a:lnSpc>
                <a:spcPct val="94000"/>
              </a:lnSpc>
              <a:spcAft>
                <a:spcPts val="378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8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141054" y="877356"/>
            <a:ext cx="1198891" cy="730950"/>
          </a:xfrm>
          <a:prstGeom prst="rect">
            <a:avLst/>
          </a:prstGeom>
          <a:solidFill>
            <a:srgbClr val="0070C0"/>
          </a:solidFill>
        </p:spPr>
        <p:txBody>
          <a:bodyPr wrap="square" lIns="115168" tIns="57585" rIns="115168" bIns="57585" rtlCol="0">
            <a:spAutoFit/>
          </a:bodyPr>
          <a:lstStyle/>
          <a:p>
            <a:pPr algn="ctr" defTabSz="575779"/>
            <a:r>
              <a:rPr lang="ru-RU" sz="1997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Зоо</a:t>
            </a:r>
            <a:r>
              <a:rPr lang="ru-RU" sz="199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-логия</a:t>
            </a:r>
            <a:r>
              <a:rPr lang="ru-RU" sz="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1403561" y="877356"/>
            <a:ext cx="1286547" cy="731848"/>
          </a:xfrm>
          <a:prstGeom prst="rect">
            <a:avLst/>
          </a:prstGeom>
          <a:solidFill>
            <a:srgbClr val="0070C0"/>
          </a:solidFill>
        </p:spPr>
        <p:txBody>
          <a:bodyPr wrap="square" lIns="115168" tIns="57585" rIns="115168" bIns="57585" rtlCol="0">
            <a:spAutoFit/>
          </a:bodyPr>
          <a:lstStyle/>
          <a:p>
            <a:pPr algn="ctr" defTabSz="575779"/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</a:p>
          <a:p>
            <a:pPr algn="ctr" defTabSz="575779"/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цели </a:t>
            </a:r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2735709" y="863960"/>
            <a:ext cx="1351024" cy="762625"/>
          </a:xfrm>
          <a:prstGeom prst="rect">
            <a:avLst/>
          </a:prstGeom>
          <a:solidFill>
            <a:srgbClr val="0070C0"/>
          </a:solidFill>
        </p:spPr>
        <p:txBody>
          <a:bodyPr wrap="square" lIns="115168" tIns="57585" rIns="115168" bIns="57585" rtlCol="0">
            <a:spAutoFit/>
          </a:bodyPr>
          <a:lstStyle/>
          <a:p>
            <a:pPr algn="ctr" defTabSz="575779"/>
            <a:r>
              <a:rPr lang="ru-RU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Дополни-</a:t>
            </a:r>
          </a:p>
          <a:p>
            <a:pPr algn="ctr" defTabSz="575779"/>
            <a:r>
              <a:rPr lang="ru-RU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тельную информацию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C936FA-4BDA-48AC-8709-2A902877F7A1}"/>
              </a:ext>
            </a:extLst>
          </p:cNvPr>
          <p:cNvSpPr txBox="1"/>
          <p:nvPr/>
        </p:nvSpPr>
        <p:spPr>
          <a:xfrm>
            <a:off x="4112796" y="811542"/>
            <a:ext cx="1539237" cy="916514"/>
          </a:xfrm>
          <a:prstGeom prst="rect">
            <a:avLst/>
          </a:prstGeom>
          <a:solidFill>
            <a:srgbClr val="0070C0"/>
          </a:solidFill>
        </p:spPr>
        <p:txBody>
          <a:bodyPr wrap="square" lIns="115168" tIns="57585" rIns="115168" bIns="57585" rtlCol="0">
            <a:spAutoFit/>
          </a:bodyPr>
          <a:lstStyle/>
          <a:p>
            <a:pPr lvl="0" algn="ctr" defTabSz="575779"/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Проектная </a:t>
            </a:r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</a:p>
          <a:p>
            <a:pPr lvl="0" algn="ctr" defTabSz="575779"/>
            <a:endParaRPr lang="ru-RU" sz="1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41054" y="555006"/>
            <a:ext cx="315640" cy="300143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575779"/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Oval 8">
            <a:extLst>
              <a:ext uri="{FF2B5EF4-FFF2-40B4-BE49-F238E27FC236}">
                <a16:creationId xmlns:a16="http://schemas.microsoft.com/office/drawing/2014/main" id="{6AF11CA5-8BC0-49CF-820F-CDDCFDFC34C7}"/>
              </a:ext>
            </a:extLst>
          </p:cNvPr>
          <p:cNvSpPr/>
          <p:nvPr/>
        </p:nvSpPr>
        <p:spPr>
          <a:xfrm>
            <a:off x="1434315" y="555006"/>
            <a:ext cx="315640" cy="300143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575779"/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Oval 9">
            <a:extLst>
              <a:ext uri="{FF2B5EF4-FFF2-40B4-BE49-F238E27FC236}">
                <a16:creationId xmlns:a16="http://schemas.microsoft.com/office/drawing/2014/main" id="{80555281-3962-440A-B030-40E99B547A5D}"/>
              </a:ext>
            </a:extLst>
          </p:cNvPr>
          <p:cNvSpPr/>
          <p:nvPr/>
        </p:nvSpPr>
        <p:spPr>
          <a:xfrm>
            <a:off x="2803651" y="555006"/>
            <a:ext cx="315640" cy="300143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575779"/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10DF83E0-5202-43A7-B1A4-3B8CAE271C51}"/>
              </a:ext>
            </a:extLst>
          </p:cNvPr>
          <p:cNvSpPr/>
          <p:nvPr/>
        </p:nvSpPr>
        <p:spPr>
          <a:xfrm>
            <a:off x="4147971" y="555006"/>
            <a:ext cx="315640" cy="300143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575779"/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354" y="102274"/>
            <a:ext cx="5156740" cy="368790"/>
          </a:xfrm>
        </p:spPr>
        <p:txBody>
          <a:bodyPr/>
          <a:lstStyle/>
          <a:p>
            <a:pPr algn="ctr"/>
            <a:r>
              <a:rPr lang="ru-RU" sz="2396" dirty="0"/>
              <a:t>ИСТОРИЯ  ЖИВОТНОВОДСТВА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22932" b="16842"/>
          <a:stretch/>
        </p:blipFill>
        <p:spPr>
          <a:xfrm>
            <a:off x="1205786" y="630898"/>
            <a:ext cx="3174004" cy="16739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63" y="2304838"/>
            <a:ext cx="5693931" cy="82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028"/>
            <a:r>
              <a:rPr lang="ru-RU" sz="1198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Появлению животноводства предшествовал процесс </a:t>
            </a:r>
          </a:p>
          <a:p>
            <a:pPr algn="just" defTabSz="913028"/>
            <a:r>
              <a:rPr lang="ru-RU" sz="1198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одомашнивания определённых видов диких зверей, которые могли жить рядом с человеком, принося при этом ему определённую пользу — как источник пищи (мясо, молоко).</a:t>
            </a:r>
          </a:p>
        </p:txBody>
      </p:sp>
    </p:spTree>
    <p:extLst>
      <p:ext uri="{BB962C8B-B14F-4D97-AF65-F5344CB8AC3E}">
        <p14:creationId xmlns:p14="http://schemas.microsoft.com/office/powerpoint/2010/main" val="3340865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13" y="102274"/>
            <a:ext cx="5630524" cy="738664"/>
          </a:xfrm>
        </p:spPr>
        <p:txBody>
          <a:bodyPr/>
          <a:lstStyle/>
          <a:p>
            <a:pPr algn="ctr"/>
            <a:r>
              <a:rPr lang="ru-RU" sz="2400" dirty="0"/>
              <a:t>ПЕРВЫЕ ОДОМАШНЕННЫЕ  ЗВЕРИ</a:t>
            </a:r>
          </a:p>
        </p:txBody>
      </p:sp>
      <p:pic>
        <p:nvPicPr>
          <p:cNvPr id="2050" name="Picture 2" descr="Одомашнивание животных. Кратко - Наука и Техника - Каталог статей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30" y="607554"/>
            <a:ext cx="1935976" cy="162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" t="4132" r="1842" b="827"/>
          <a:stretch/>
        </p:blipFill>
        <p:spPr>
          <a:xfrm>
            <a:off x="3167756" y="607554"/>
            <a:ext cx="2300673" cy="16536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463" y="2228749"/>
            <a:ext cx="5630524" cy="122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3028"/>
            <a:r>
              <a:rPr lang="ru-RU" sz="1398" dirty="0">
                <a:solidFill>
                  <a:prstClr val="black"/>
                </a:solidFill>
                <a:latin typeface="Arial"/>
                <a:cs typeface="Arial"/>
              </a:rPr>
              <a:t>      </a:t>
            </a:r>
            <a:r>
              <a:rPr lang="ru-RU" sz="1398" b="1" dirty="0">
                <a:solidFill>
                  <a:prstClr val="black"/>
                </a:solidFill>
                <a:latin typeface="Arial"/>
                <a:cs typeface="Arial"/>
              </a:rPr>
              <a:t>Это</a:t>
            </a:r>
            <a:r>
              <a:rPr lang="ru-RU" sz="139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ru-RU" sz="1398" b="1" dirty="0">
                <a:solidFill>
                  <a:prstClr val="black"/>
                </a:solidFill>
                <a:latin typeface="Arial"/>
                <a:cs typeface="Arial"/>
              </a:rPr>
              <a:t>источник еще и  сырья для изготовления одежды или строительства хижин (например, шкуры), как рабочие (например, тянущие плуг) или ездовые животные, как животные для охраны имущества (собака, кошка).</a:t>
            </a:r>
            <a:endParaRPr lang="ru-RU" sz="1398" b="1" i="1" kern="0" dirty="0">
              <a:solidFill>
                <a:srgbClr val="231F20"/>
              </a:solidFill>
              <a:latin typeface="Arial"/>
              <a:cs typeface="Arial"/>
            </a:endParaRPr>
          </a:p>
          <a:p>
            <a:pPr defTabSz="913028"/>
            <a:endParaRPr lang="ru-RU" sz="1797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523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C86CCC-B045-4349-AE63-70EF77169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52627" cy="386260"/>
          </a:xfrm>
        </p:spPr>
        <p:txBody>
          <a:bodyPr>
            <a:noAutofit/>
          </a:bodyPr>
          <a:lstStyle/>
          <a:p>
            <a:r>
              <a:rPr lang="ru-RU" sz="1900" dirty="0"/>
              <a:t>ЗНАЧЕНИЕ ЖИВОТНЫХ В ЖИЗНИ ЧЕЛОВЕКА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AEF2BD-8713-442E-8037-256C0FC860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82"/>
          <a:stretch/>
        </p:blipFill>
        <p:spPr>
          <a:xfrm>
            <a:off x="539465" y="574098"/>
            <a:ext cx="4536504" cy="255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03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E14787-468C-40E6-9D20-230EC181E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580619" cy="386260"/>
          </a:xfrm>
        </p:spPr>
        <p:txBody>
          <a:bodyPr>
            <a:noAutofit/>
          </a:bodyPr>
          <a:lstStyle/>
          <a:p>
            <a:r>
              <a:rPr lang="ru-RU" sz="2000" dirty="0"/>
              <a:t>НУЖДАЮТСЯ ЛИ ЖИВОТНЫЕ В ЗАЩИТЕ?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6F39AC-FD16-4305-A73A-DBB043D8B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493" y="827956"/>
            <a:ext cx="1476164" cy="1476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676AC3C-77F9-464B-84E9-1194EC812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5428" y="2393548"/>
            <a:ext cx="5364597" cy="738664"/>
          </a:xfrm>
        </p:spPr>
        <p:txBody>
          <a:bodyPr/>
          <a:lstStyle/>
          <a:p>
            <a:pPr marL="0" indent="0" algn="l">
              <a:buNone/>
            </a:pPr>
            <a:r>
              <a:rPr lang="ru-RU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последнем издании Красной книги Узбекистана, выпущенной еще в 2016 г., включены 205 вида редких и численно сокращаемых животных.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7EAAFA-67E8-41F7-9EE6-81A8A68A7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753" y="842245"/>
            <a:ext cx="2075358" cy="29161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84B38B-523C-4C02-94D0-07299D72953C}"/>
              </a:ext>
            </a:extLst>
          </p:cNvPr>
          <p:cNvSpPr txBox="1"/>
          <p:nvPr/>
        </p:nvSpPr>
        <p:spPr>
          <a:xfrm>
            <a:off x="575469" y="520179"/>
            <a:ext cx="1980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СУРОК МЕНЗБИРА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2EE873-A9F9-4ABB-B404-A1E370FACEDC}"/>
              </a:ext>
            </a:extLst>
          </p:cNvPr>
          <p:cNvSpPr txBox="1"/>
          <p:nvPr/>
        </p:nvSpPr>
        <p:spPr>
          <a:xfrm>
            <a:off x="3131753" y="539924"/>
            <a:ext cx="2124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СНЕЖНЫЙ БАРС</a:t>
            </a:r>
          </a:p>
        </p:txBody>
      </p:sp>
    </p:spTree>
    <p:extLst>
      <p:ext uri="{BB962C8B-B14F-4D97-AF65-F5344CB8AC3E}">
        <p14:creationId xmlns:p14="http://schemas.microsoft.com/office/powerpoint/2010/main" val="3906852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F4DF8-54BD-4575-B9BF-F0304026B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ОХРАНА ЖИВОТНЫХ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2A52C7-753E-4566-8199-D24AAF4F8AE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43421" y="680801"/>
            <a:ext cx="5328592" cy="2271391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   Для охраны растительного и животного мира, сохранения редких и исчезающих видов и увеличения их численности в нашей Республике созданы </a:t>
            </a:r>
            <a:r>
              <a:rPr lang="ru-RU" sz="18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Бадай-тугайский</a:t>
            </a:r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Кызылкумский, Зеравшанский, </a:t>
            </a:r>
            <a:r>
              <a:rPr lang="ru-RU" sz="18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Сурханский</a:t>
            </a:r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Гиссарский</a:t>
            </a:r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государственные заповедники, </a:t>
            </a:r>
            <a:r>
              <a:rPr lang="ru-RU" sz="18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Чаткальский</a:t>
            </a:r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биосферный заповедник, национальные парки,</a:t>
            </a:r>
          </a:p>
          <a:p>
            <a:pPr marL="0" indent="0" algn="ctr">
              <a:buNone/>
            </a:pPr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а также ряд заказников.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37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5C75B3-FB91-48EF-9DC6-801A78A78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КТО ТАКИЕ ЖИВОТНЫЕ ?</a:t>
            </a:r>
            <a:endParaRPr lang="ru-RU" sz="3200" dirty="0"/>
          </a:p>
        </p:txBody>
      </p:sp>
      <p:pic>
        <p:nvPicPr>
          <p:cNvPr id="1026" name="Picture 2" descr="Шпаргалка - Зоология - наука о животных">
            <a:extLst>
              <a:ext uri="{FF2B5EF4-FFF2-40B4-BE49-F238E27FC236}">
                <a16:creationId xmlns:a16="http://schemas.microsoft.com/office/drawing/2014/main" id="{A999D2C5-3235-4821-BBDB-1B27ADF0C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" t="3742" r="3574" b="3325"/>
          <a:stretch/>
        </p:blipFill>
        <p:spPr bwMode="auto">
          <a:xfrm>
            <a:off x="827497" y="575928"/>
            <a:ext cx="4140459" cy="256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074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3" y="19910"/>
            <a:ext cx="4753656" cy="509082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15" dirty="0"/>
              <a:t>  </a:t>
            </a:r>
            <a:r>
              <a:rPr lang="ru-RU" sz="3200" dirty="0"/>
              <a:t>ЗАДАНИЕ</a:t>
            </a:r>
            <a:endParaRPr sz="2015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3729404" y="828344"/>
            <a:ext cx="1415796" cy="811569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5581" y="988135"/>
            <a:ext cx="463810" cy="463752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4379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0900" y="1000244"/>
            <a:ext cx="555723" cy="42188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79356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47577" y="1696132"/>
            <a:ext cx="1387488" cy="1022203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defTabSz="575756"/>
            <a:r>
              <a:rPr lang="en-US" sz="1196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Ответить на вопросы письменно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7).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504333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143421" y="1692052"/>
            <a:ext cx="1586845" cy="789726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5756"/>
            <a:r>
              <a:rPr lang="ru-RU" sz="1511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§1 </a:t>
            </a:r>
            <a:endParaRPr lang="ru-RU" sz="1511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4 - 7).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2213" y="1068204"/>
            <a:ext cx="608107" cy="270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4CE92-79B5-4D99-83DA-A7E0F8B87FC9}"/>
              </a:ext>
            </a:extLst>
          </p:cNvPr>
          <p:cNvSpPr txBox="1"/>
          <p:nvPr/>
        </p:nvSpPr>
        <p:spPr>
          <a:xfrm>
            <a:off x="2807717" y="1730312"/>
            <a:ext cx="1387487" cy="78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(стр. 7).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A0B014-01D6-42B4-B9F6-B29703FF54FD}"/>
              </a:ext>
            </a:extLst>
          </p:cNvPr>
          <p:cNvSpPr txBox="1"/>
          <p:nvPr/>
        </p:nvSpPr>
        <p:spPr>
          <a:xfrm>
            <a:off x="3995849" y="1716890"/>
            <a:ext cx="1623718" cy="1487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Проект </a:t>
            </a:r>
          </a:p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«Вклад в зоологию наших </a:t>
            </a:r>
            <a:r>
              <a:rPr lang="ru-RU" sz="1511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соотечествен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ников».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50272"/>
            <a:ext cx="5164407" cy="447531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2800" dirty="0"/>
              <a:t>СЕГОДНЯ НА УРОКЕ: </a:t>
            </a:r>
            <a:endParaRPr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749647" y="631080"/>
            <a:ext cx="4758369" cy="399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Зоология – древнейшая наука.</a:t>
            </a:r>
            <a:endParaRPr lang="en-US" sz="1997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83581" y="1057072"/>
            <a:ext cx="3816424" cy="70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Разнообразие и среда обитания.</a:t>
            </a:r>
            <a:endParaRPr lang="en-US" sz="1997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32742" y="1796447"/>
            <a:ext cx="3319291" cy="399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Значение животных.</a:t>
            </a:r>
            <a:endParaRPr lang="en-US" sz="1997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054" y="662400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7870" y="123967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35609" y="1836068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3701" y="2455059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184022" y="2376396"/>
            <a:ext cx="2468011" cy="719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Охрана флоры</a:t>
            </a:r>
          </a:p>
          <a:p>
            <a:pPr algn="ctr"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 и фауны.</a:t>
            </a:r>
            <a:endParaRPr lang="en-US" sz="1997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27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80801"/>
            <a:ext cx="568803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ЗООЛОГИЯ – НАУКА О ЖИВОТНЫХ</a:t>
            </a:r>
          </a:p>
        </p:txBody>
      </p:sp>
      <p:pic>
        <p:nvPicPr>
          <p:cNvPr id="2050" name="Picture 2" descr="Многообразие животных&quot;. Презентация к уроку биологии.">
            <a:extLst>
              <a:ext uri="{FF2B5EF4-FFF2-40B4-BE49-F238E27FC236}">
                <a16:creationId xmlns:a16="http://schemas.microsoft.com/office/drawing/2014/main" id="{79B37F75-8DDD-4D38-87B9-1ECB62841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77" y="591526"/>
            <a:ext cx="4356484" cy="254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413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C6007D-6325-43AA-B066-424037FC12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" t="22220" r="15043" b="13330"/>
          <a:stretch/>
        </p:blipFill>
        <p:spPr>
          <a:xfrm>
            <a:off x="719485" y="576629"/>
            <a:ext cx="4320480" cy="253119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5379F773-F868-4506-838F-A1623E2E06C5}"/>
              </a:ext>
            </a:extLst>
          </p:cNvPr>
          <p:cNvSpPr txBox="1">
            <a:spLocks/>
          </p:cNvSpPr>
          <p:nvPr/>
        </p:nvSpPr>
        <p:spPr>
          <a:xfrm>
            <a:off x="71414" y="80801"/>
            <a:ext cx="568803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ЗООЛОГИЯ - КОМПЛЕКСНАЯ НАУКА</a:t>
            </a:r>
          </a:p>
        </p:txBody>
      </p:sp>
    </p:spTree>
    <p:extLst>
      <p:ext uri="{BB962C8B-B14F-4D97-AF65-F5344CB8AC3E}">
        <p14:creationId xmlns:p14="http://schemas.microsoft.com/office/powerpoint/2010/main" val="4057238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ПЕРВОБЫТНЫЕ ЛЮДИ О ЖИВОТНЫХ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3AF033-C15C-4CAD-A95C-764FCD3B1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565" y="594376"/>
            <a:ext cx="4176464" cy="2537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188877-1440-4C2B-B7AA-18544A2B0B37}"/>
              </a:ext>
            </a:extLst>
          </p:cNvPr>
          <p:cNvSpPr txBox="1"/>
          <p:nvPr/>
        </p:nvSpPr>
        <p:spPr>
          <a:xfrm>
            <a:off x="107417" y="2340124"/>
            <a:ext cx="1296144" cy="790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НАСКАЛЬНЫЕ РИСУНКИ ЭПОХИ ПАЛЕОЛИТА</a:t>
            </a:r>
          </a:p>
        </p:txBody>
      </p:sp>
    </p:spTree>
    <p:extLst>
      <p:ext uri="{BB962C8B-B14F-4D97-AF65-F5344CB8AC3E}">
        <p14:creationId xmlns:p14="http://schemas.microsoft.com/office/powerpoint/2010/main" val="1454480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07955"/>
            <a:ext cx="5508612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dirty="0"/>
              <a:t>АРИСТОТЕЛЬ ОСНОВАТЕЛЬ ЗООЛОГИИ</a:t>
            </a:r>
            <a:endParaRPr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1532C9-7DB5-4BEE-9034-961ADBF1228C}"/>
              </a:ext>
            </a:extLst>
          </p:cNvPr>
          <p:cNvSpPr txBox="1"/>
          <p:nvPr/>
        </p:nvSpPr>
        <p:spPr>
          <a:xfrm>
            <a:off x="107418" y="467916"/>
            <a:ext cx="32043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8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Блестящий философ, ученик Платона, учитель сына покорителя Греции Филиппа II Македонского, сам македонец по происхождению Аристотель основал в центре античной учености Афинах свою собственную школу </a:t>
            </a:r>
            <a:r>
              <a:rPr lang="en-US" sz="18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8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Ликей</a:t>
            </a:r>
            <a:r>
              <a:rPr lang="ru-RU" sz="18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Задание 1. - Удивительный мир логики">
            <a:extLst>
              <a:ext uri="{FF2B5EF4-FFF2-40B4-BE49-F238E27FC236}">
                <a16:creationId xmlns:a16="http://schemas.microsoft.com/office/drawing/2014/main" id="{08B71D6C-8E17-4D12-9C69-EDF578BEB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800" y="611931"/>
            <a:ext cx="2295225" cy="252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920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80801"/>
            <a:ext cx="550861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335 г.  ДО Н.Э. В АФИНАХ</a:t>
            </a:r>
            <a:endParaRPr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EF601B-7820-4D1B-8C73-45835D9C4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01" y="606651"/>
            <a:ext cx="4078922" cy="18687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620875-4061-4484-B821-2CFC39468C45}"/>
              </a:ext>
            </a:extLst>
          </p:cNvPr>
          <p:cNvSpPr txBox="1"/>
          <p:nvPr/>
        </p:nvSpPr>
        <p:spPr>
          <a:xfrm>
            <a:off x="107418" y="2475429"/>
            <a:ext cx="5436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 время обучения ученики прогуливались с учителем, поэтому их называли перипатетиками.</a:t>
            </a:r>
            <a:endParaRPr lang="ru-RU" sz="1100" b="1" i="0" dirty="0">
              <a:solidFill>
                <a:srgbClr val="3A3A3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220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151706</TotalTime>
  <Words>1528</Words>
  <Application>Microsoft Office PowerPoint</Application>
  <PresentationFormat>Произвольный</PresentationFormat>
  <Paragraphs>133</Paragraphs>
  <Slides>36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36</vt:i4>
      </vt:variant>
    </vt:vector>
  </HeadingPairs>
  <TitlesOfParts>
    <vt:vector size="48" baseType="lpstr">
      <vt:lpstr>Arial</vt:lpstr>
      <vt:lpstr>Arial Black</vt:lpstr>
      <vt:lpstr>Calibri</vt:lpstr>
      <vt:lpstr>Open Sans</vt:lpstr>
      <vt:lpstr>Open Sans Light</vt:lpstr>
      <vt:lpstr>Times New Roman</vt:lpstr>
      <vt:lpstr>Office Theme</vt:lpstr>
      <vt:lpstr>1_Office Theme</vt:lpstr>
      <vt:lpstr>2_Office Theme</vt:lpstr>
      <vt:lpstr>4_Office Theme</vt:lpstr>
      <vt:lpstr>3_Office Theme</vt:lpstr>
      <vt:lpstr>Тема Office</vt:lpstr>
      <vt:lpstr>Презентация PowerPoint</vt:lpstr>
      <vt:lpstr>ПРАВИЛА ПОЛЬЗОВАНИЯ КНИГОЙ</vt:lpstr>
      <vt:lpstr>РЕКОМЕНДАЦИИ </vt:lpstr>
      <vt:lpstr>СЕГОДНЯ НА УРОКЕ: </vt:lpstr>
      <vt:lpstr>  </vt:lpstr>
      <vt:lpstr> </vt:lpstr>
      <vt:lpstr>ПЕРВОБЫТНЫЕ ЛЮДИ О ЖИВОТНЫХ</vt:lpstr>
      <vt:lpstr>АРИСТОТЕЛЬ ОСНОВАТЕЛЬ ЗООЛОГИИ</vt:lpstr>
      <vt:lpstr>335 г.  ДО Н.Э. В АФИНАХ</vt:lpstr>
      <vt:lpstr>ЗНАНИЯ ПЕРЕДАВАЛИСЬ ПИСЬМЕННО </vt:lpstr>
      <vt:lpstr>АНТОНИ ВАН ЛЕВЕНГУК  (1632 – 1723)</vt:lpstr>
      <vt:lpstr>Презентация PowerPoint</vt:lpstr>
      <vt:lpstr>Презентация PowerPoint</vt:lpstr>
      <vt:lpstr>ЧАРЛЗ ДАРВИН (1809 - 1882) </vt:lpstr>
      <vt:lpstr>РАЗНООБРАЗИЕ ЖИВОТНЫХ</vt:lpstr>
      <vt:lpstr>РАЗМЕРЫ САМОГО КРУПНОГО ЖИВОТНОГО</vt:lpstr>
      <vt:lpstr>Презентация PowerPoint</vt:lpstr>
      <vt:lpstr>ГРУППЫ  ЖИВОТНОГО МИРА</vt:lpstr>
      <vt:lpstr>ПОДРАЗДЕЛЕНИЯ   ЗООЛОГИИ</vt:lpstr>
      <vt:lpstr>СРЕДА ОБИТАНИЯ ЖИВОТНЫХ</vt:lpstr>
      <vt:lpstr>ПРИСПОСОБЛЕНИЯ  ЖИВОТНЫХ</vt:lpstr>
      <vt:lpstr>СРЕДА ОБИТАНИЯ ЖИВОТНЫХ</vt:lpstr>
      <vt:lpstr>ПРИСПОСОБЛЕНИЯ  ЖИВОТНЫХ</vt:lpstr>
      <vt:lpstr>СРЕДА ОБИТАНИЯ ЖИВОТНЫХ</vt:lpstr>
      <vt:lpstr>ПРИСПОСОБЛЕНИЯ  ЖИВОТНЫХ</vt:lpstr>
      <vt:lpstr>СРЕДА ОБИТАНИЯ ЖИВОТНЫХ</vt:lpstr>
      <vt:lpstr>ПРИСПОСОБЛЕНИЯ  ЖИВОТНЫХ</vt:lpstr>
      <vt:lpstr>ЖИВОТНЫЕ ПО ТИПУ ПИТАНИЯ</vt:lpstr>
      <vt:lpstr>ЗНАЧЕНИЕ ЖИВОТНЫХ В ПРИРОДЕ</vt:lpstr>
      <vt:lpstr>ИСТОРИЯ  ЖИВОТНОВОДСТВА</vt:lpstr>
      <vt:lpstr>ПЕРВЫЕ ОДОМАШНЕННЫЕ  ЗВЕРИ</vt:lpstr>
      <vt:lpstr>ЗНАЧЕНИЕ ЖИВОТНЫХ В ЖИЗНИ ЧЕЛОВЕКА</vt:lpstr>
      <vt:lpstr>НУЖДАЮТСЯ ЛИ ЖИВОТНЫЕ В ЗАЩИТЕ?</vt:lpstr>
      <vt:lpstr>ОХРАНА ЖИВОТНЫХ</vt:lpstr>
      <vt:lpstr>КТО ТАКИЕ ЖИВОТНЫЕ ?</vt:lpstr>
      <vt:lpstr> 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1528</cp:revision>
  <dcterms:created xsi:type="dcterms:W3CDTF">2014-10-08T23:03:32Z</dcterms:created>
  <dcterms:modified xsi:type="dcterms:W3CDTF">2020-09-02T13:07:39Z</dcterms:modified>
</cp:coreProperties>
</file>