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30"/>
  </p:notesMasterIdLst>
  <p:sldIdLst>
    <p:sldId id="1518" r:id="rId6"/>
    <p:sldId id="2098" r:id="rId7"/>
    <p:sldId id="2099" r:id="rId8"/>
    <p:sldId id="1826" r:id="rId9"/>
    <p:sldId id="1524" r:id="rId10"/>
    <p:sldId id="2069" r:id="rId11"/>
    <p:sldId id="2095" r:id="rId12"/>
    <p:sldId id="2065" r:id="rId13"/>
    <p:sldId id="2070" r:id="rId14"/>
    <p:sldId id="2100" r:id="rId15"/>
    <p:sldId id="2101" r:id="rId16"/>
    <p:sldId id="2102" r:id="rId17"/>
    <p:sldId id="2103" r:id="rId18"/>
    <p:sldId id="2104" r:id="rId19"/>
    <p:sldId id="2110" r:id="rId20"/>
    <p:sldId id="2105" r:id="rId21"/>
    <p:sldId id="2107" r:id="rId22"/>
    <p:sldId id="2109" r:id="rId23"/>
    <p:sldId id="2112" r:id="rId24"/>
    <p:sldId id="2108" r:id="rId25"/>
    <p:sldId id="2113" r:id="rId26"/>
    <p:sldId id="2111" r:id="rId27"/>
    <p:sldId id="2094" r:id="rId28"/>
    <p:sldId id="354" r:id="rId29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2634" autoAdjust="0"/>
  </p:normalViewPr>
  <p:slideViewPr>
    <p:cSldViewPr>
      <p:cViewPr varScale="1">
        <p:scale>
          <a:sx n="137" d="100"/>
          <a:sy n="137" d="100"/>
        </p:scale>
        <p:origin x="690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Желудок способен сокращаться благодаря наличию в его стенки мышечного компонента, эти сокращения приводят к перемешиванию пищи с желудочным соком - образуется химус.</a:t>
            </a:r>
          </a:p>
          <a:p>
            <a:pPr algn="l"/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Место перехода пищевода в желудок называется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кардиа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 ней прилежит кардиальный отдел желудка. Верхняя часть желудка называется дном (вот такие сюрпризы иногда случаются в анатомии)).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9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В желудке белки перевариваются под действием активного фермента - пепсина, который расщепляет огромные молекулы белков до полипептидов - крупных частей белков. Пепсин активен в кислой среде, которую в желудке создает соляная кислота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HCl</a:t>
            </a:r>
            <a:r>
              <a:rPr lang="ru-RU" b="0" i="0" dirty="0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 (при ее участии происходит активация пепсина из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пепсиногена</a:t>
            </a:r>
            <a:r>
              <a:rPr lang="ru-RU" b="0" i="0" dirty="0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).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Соляная кислота имеет и свои минусы - она создает агрессивную кислую среду, которая может повредить клетки желудка. С целью предотвращения такого явления в желудке выделяется муцин - он образует слизь на поверхности желудка и препятствует повреждающему действию соляной кислоты на эпителий желудка.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egoe Print" panose="02000600000000000000" pitchFamily="2" charset="0"/>
              </a:rPr>
              <a:t>Переваренная в желудке масса, химус, далее направляется в тонкий кишечник.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3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36062" y="1553798"/>
            <a:ext cx="272162" cy="107673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08224" y="1307098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2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ru-RU" sz="2000" b="1" spc="-2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algn="ctr"/>
            <a:r>
              <a:rPr lang="ru-RU" sz="2000" b="1" spc="-20" dirty="0">
                <a:solidFill>
                  <a:srgbClr val="002060"/>
                </a:solidFill>
                <a:latin typeface="Arial"/>
                <a:cs typeface="Arial"/>
              </a:rPr>
              <a:t> Строение и функции органов  пищеварительной системы.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84B7C8-352A-4930-A97A-73004A57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604" y="1249189"/>
            <a:ext cx="1261850" cy="1621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АТЛАС ТЕЛА-ПИЩЕВАРЕНИЕ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6DE74-5E6C-494C-B34B-3DCEDAC5EA68}"/>
              </a:ext>
            </a:extLst>
          </p:cNvPr>
          <p:cNvSpPr txBox="1"/>
          <p:nvPr/>
        </p:nvSpPr>
        <p:spPr>
          <a:xfrm>
            <a:off x="652239" y="1118369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9:58 ПО 12: 54 ПИЩЕВАРЕНИЕ В ЖЕЛУДКЕ</a:t>
            </a:r>
          </a:p>
        </p:txBody>
      </p:sp>
    </p:spTree>
    <p:extLst>
      <p:ext uri="{BB962C8B-B14F-4D97-AF65-F5344CB8AC3E}">
        <p14:creationId xmlns:p14="http://schemas.microsoft.com/office/powerpoint/2010/main" val="26936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ПЕЧЕНЬ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9F34CA-0064-4357-8E54-B011D96E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7" r="3907"/>
          <a:stretch/>
        </p:blipFill>
        <p:spPr>
          <a:xfrm>
            <a:off x="2740471" y="614313"/>
            <a:ext cx="2952328" cy="250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84FBD-95C4-4071-B192-BD615B2AFB8C}"/>
              </a:ext>
            </a:extLst>
          </p:cNvPr>
          <p:cNvSpPr txBox="1"/>
          <p:nvPr/>
        </p:nvSpPr>
        <p:spPr>
          <a:xfrm>
            <a:off x="4167" y="549270"/>
            <a:ext cx="29523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Печень расположена в верхней правой части брюшной полости ниже правого ребра. Печень вырабатывает желчь. Эта жидкость со­бирается в желчном пузыре и выводится в двенадцатиперстную кишку по особому протоку.</a:t>
            </a: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ФУНКЦИИ ПЕЧЕНИ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79162F-7735-45A8-957A-6A31C613F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07" y="588615"/>
            <a:ext cx="5332760" cy="25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ПОДЖЕЛУДОЧНАЯ ЖЕЛЕЗА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698F2-E788-4958-90F2-8D3942B3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9" y="588281"/>
            <a:ext cx="474309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4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ПОДЖЕЛУДОЧНАЯ ЖЕЛЕЗА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15764D-2923-4EC6-A855-D6ECC20F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00" y="579153"/>
            <a:ext cx="5249582" cy="25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4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ПОДЖЕЛУДОЧНАЯ ЖЕЛЕЗА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698F2-E788-4958-90F2-8D3942B3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9" y="588281"/>
            <a:ext cx="4743099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ПИЩЕВАРЕНИЕ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95F56-A016-4912-89F7-B9A2BB2D5AF0}"/>
              </a:ext>
            </a:extLst>
          </p:cNvPr>
          <p:cNvSpPr txBox="1"/>
          <p:nvPr/>
        </p:nvSpPr>
        <p:spPr>
          <a:xfrm>
            <a:off x="724247" y="974353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ТЕЛА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14:18 ПО 17:12</a:t>
            </a:r>
          </a:p>
        </p:txBody>
      </p:sp>
    </p:spTree>
    <p:extLst>
      <p:ext uri="{BB962C8B-B14F-4D97-AF65-F5344CB8AC3E}">
        <p14:creationId xmlns:p14="http://schemas.microsoft.com/office/powerpoint/2010/main" val="3501137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ОТДЕЛЫ ТОНКОГО КИШЕЧНИКА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B4653D-DE48-4EA8-B3AA-21207E9D1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6" r="957"/>
          <a:stretch/>
        </p:blipFill>
        <p:spPr>
          <a:xfrm>
            <a:off x="2524447" y="583898"/>
            <a:ext cx="3110299" cy="2558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CC49F-B675-41E1-9679-892EB7ABE304}"/>
              </a:ext>
            </a:extLst>
          </p:cNvPr>
          <p:cNvSpPr txBox="1"/>
          <p:nvPr/>
        </p:nvSpPr>
        <p:spPr>
          <a:xfrm>
            <a:off x="4167" y="583898"/>
            <a:ext cx="25922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Тонкая кишка в 3-4 раза длиннее человеческого тела. Ее передний отдел называется двенадцатиперстной киш­кой. Длина этого отдела тонкой кишки составляет 25-30 см, что равняется ширине 12 пальцев рук.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7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СОСТАВ КИШЕЧНОГО СОКА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0A97D10-BA1D-4C37-9A78-F83F91106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83" y="593989"/>
            <a:ext cx="5544616" cy="24342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2" rIns="0" bIns="8411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     С</a:t>
            </a: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реда  </a:t>
            </a:r>
            <a:r>
              <a:rPr kumimoji="0" lang="ru-RU" altLang="ru-RU" sz="15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pH</a:t>
            </a: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- 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щелочная</a:t>
            </a: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За сутки вырабатывается около 2,5 литра кишечного сока.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Ферменты:</a:t>
            </a:r>
            <a:endParaRPr kumimoji="0" lang="ru-RU" altLang="ru-RU" sz="15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энтерокиназа</a:t>
            </a: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- активизирует фермент трипсиноген;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пептидаза</a:t>
            </a: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- расщепляет белки до аминокислот;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липаза</a:t>
            </a: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- расщепляет жиры до глицерина и жирных кислот;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щелочная </a:t>
            </a:r>
            <a:r>
              <a:rPr kumimoji="0" lang="ru-RU" altLang="ru-RU" sz="15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фосфотаза</a:t>
            </a: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- отщепляет остатки фосфорной кислоты (H3PO4) от ее органических эфирных соединений;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5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ru-RU" altLang="ru-RU" sz="15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сахараза</a:t>
            </a:r>
            <a:r>
              <a:rPr kumimoji="0" lang="ru-RU" altLang="ru-RU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- расщепляет углеводы.</a:t>
            </a:r>
            <a:endParaRPr kumimoji="0" lang="ru-RU" alt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031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17D38-1A1F-41D7-8B1F-7FF291B8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15471"/>
          </a:xfrm>
        </p:spPr>
        <p:txBody>
          <a:bodyPr/>
          <a:lstStyle/>
          <a:p>
            <a:pPr algn="ctr"/>
            <a:r>
              <a:rPr lang="ru-RU" dirty="0"/>
              <a:t>СТРОЕНИЕ ВОРСИНОК ТОНКОЙ КИШКИ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78C62C-0ABC-4690-B7A6-C3A9CECDD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2" y="586091"/>
            <a:ext cx="2093740" cy="2528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132C2C-7FD6-4765-ADC7-1F1691551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" t="12879" r="28256" b="5617"/>
          <a:stretch/>
        </p:blipFill>
        <p:spPr>
          <a:xfrm>
            <a:off x="2668463" y="586091"/>
            <a:ext cx="2897878" cy="25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6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B21F9-7773-4A66-A02F-0AB42F7E31DF}"/>
              </a:ext>
            </a:extLst>
          </p:cNvPr>
          <p:cNvSpPr txBox="1"/>
          <p:nvPr/>
        </p:nvSpPr>
        <p:spPr>
          <a:xfrm>
            <a:off x="76175" y="542305"/>
            <a:ext cx="5616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5400" lvl="0" indent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200"/>
              <a:buFontTx/>
              <a:buNone/>
              <a:tabLst>
                <a:tab pos="15621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1. Расположите названия органов пищеварения по порядку: А - тонкая кишка, Б - желудок, В - прямая кишка, Г - ротовая полость, Д - пищевод, Е - толстая кишка, Ж - глотка.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C6D59-7CD4-46EB-A23E-7FDDE1388BE4}"/>
              </a:ext>
            </a:extLst>
          </p:cNvPr>
          <p:cNvSpPr txBox="1"/>
          <p:nvPr/>
        </p:nvSpPr>
        <p:spPr>
          <a:xfrm>
            <a:off x="76175" y="1838449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Г -</a:t>
            </a:r>
            <a:r>
              <a:rPr kumimoji="0" lang="ru-RU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ротовая полость, Ж – глотка, Д – пищевод,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 – желудок, А - тонкая кишка, Е - толстая кишка, В - прямая кишка.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2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ОТДЕЛЫ ТОЛСТОГО КИШЕЧНИКА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263CA9-AF08-498C-8C9C-224CA338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9" y="614313"/>
            <a:ext cx="4473064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8ED64-3231-4206-A914-D4F96DC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3" cy="315471"/>
          </a:xfrm>
        </p:spPr>
        <p:txBody>
          <a:bodyPr/>
          <a:lstStyle/>
          <a:p>
            <a:pPr algn="ctr"/>
            <a:r>
              <a:rPr lang="ru-RU" dirty="0"/>
              <a:t>МИКРОФЛОРА ТОЛСТОГО КИШЕЧНИКА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39F2D-55F8-4958-B4D2-A8DEF613E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6" b="7836"/>
          <a:stretch/>
        </p:blipFill>
        <p:spPr>
          <a:xfrm>
            <a:off x="940271" y="606713"/>
            <a:ext cx="3997288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8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ФУНКЦИИ ТОЛСТОГО КИШЕЧНИКА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A66042-0715-44AC-8DAE-E5823C150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t="25590" r="5132" b="12275"/>
          <a:stretch/>
        </p:blipFill>
        <p:spPr>
          <a:xfrm>
            <a:off x="364207" y="592141"/>
            <a:ext cx="5112568" cy="25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B0B11-9E44-4A4F-8E88-FA9642CE3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15471"/>
          </a:xfrm>
        </p:spPr>
        <p:txBody>
          <a:bodyPr/>
          <a:lstStyle/>
          <a:p>
            <a:pPr algn="ctr"/>
            <a:r>
              <a:rPr lang="ru-RU" dirty="0"/>
              <a:t>ОБОБЩЕНИЕ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C66-2020-414E-A48E-F54B7252BBFC}"/>
              </a:ext>
            </a:extLst>
          </p:cNvPr>
          <p:cNvSpPr txBox="1"/>
          <p:nvPr/>
        </p:nvSpPr>
        <p:spPr>
          <a:xfrm>
            <a:off x="436215" y="254981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больше интересного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найти здесь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95793ADA-6592-476A-B488-852128B83E6D}"/>
              </a:ext>
            </a:extLst>
          </p:cNvPr>
          <p:cNvSpPr/>
          <p:nvPr/>
        </p:nvSpPr>
        <p:spPr>
          <a:xfrm>
            <a:off x="3244527" y="277455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C98567-F4BE-4D88-881F-070568D7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3" y="639184"/>
            <a:ext cx="3196569" cy="18808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7AB87-DDD7-420C-B0CD-78010F91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607" y="1584852"/>
            <a:ext cx="1562318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2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2834762" y="1478409"/>
            <a:ext cx="1417877" cy="79088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lvl="0" algn="ctr" defTabSz="576621"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рис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lvl="0" algn="ctr" defTabSz="576621">
              <a:defRPr/>
            </a:pP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№ 56. 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85-88) и выписать основные понятия.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092928" y="1478409"/>
            <a:ext cx="1599871" cy="172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модели </a:t>
            </a:r>
            <a:r>
              <a:rPr lang="ru-RU" sz="1513" b="1" noProof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пищевари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тельной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BD1C-9A5D-4A6E-A442-73728F0DFA54}"/>
              </a:ext>
            </a:extLst>
          </p:cNvPr>
          <p:cNvSpPr txBox="1"/>
          <p:nvPr/>
        </p:nvSpPr>
        <p:spPr>
          <a:xfrm>
            <a:off x="1444327" y="1478409"/>
            <a:ext cx="1417877" cy="79088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на стр. 87-88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B21F9-7773-4A66-A02F-0AB42F7E31DF}"/>
              </a:ext>
            </a:extLst>
          </p:cNvPr>
          <p:cNvSpPr txBox="1"/>
          <p:nvPr/>
        </p:nvSpPr>
        <p:spPr>
          <a:xfrm>
            <a:off x="76175" y="542305"/>
            <a:ext cx="56166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5400" lvl="0" indent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200"/>
              <a:buFontTx/>
              <a:buNone/>
              <a:tabLst>
                <a:tab pos="15621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3. Составьте пары из названий частей зубов и соответствующих им свойств: А - корень,   Б - шейка, В - коронка, Г - эмаль, Д - пульпа:    1 - выступающая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десной часть, 2 - полость, 3 - находящаяся в альвеолах часть, 4 - часть, окруженная десной, 5 - покрывает коронку.</a:t>
            </a:r>
          </a:p>
        </p:txBody>
      </p:sp>
    </p:spTree>
    <p:extLst>
      <p:ext uri="{BB962C8B-B14F-4D97-AF65-F5344CB8AC3E}">
        <p14:creationId xmlns:p14="http://schemas.microsoft.com/office/powerpoint/2010/main" val="124856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64430"/>
              </p:ext>
            </p:extLst>
          </p:nvPr>
        </p:nvGraphicFramePr>
        <p:xfrm>
          <a:off x="13029" y="1"/>
          <a:ext cx="5768975" cy="3176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354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833621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66643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 ЗУБА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ПОНЯТИЯ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60382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корень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находящаяся в альвеолах часть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41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шейка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часть, окруженная десной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коронка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выступающая над десной часть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41716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эмаль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покрывает коронку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  <a:tr h="372210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- пульпа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полость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37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0230" y="542305"/>
            <a:ext cx="424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Строение и функции желудка;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2319" y="1058555"/>
            <a:ext cx="364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Поджелудочная железа;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04367" y="1798379"/>
            <a:ext cx="3680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Печень;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40271" y="11903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732359" y="1838449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24447" y="2414513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973039" y="2416254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и функции кишечника.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44C43-5D49-4342-8BBC-ABB0D5140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18932" r="125" b="23370"/>
          <a:stretch/>
        </p:blipFill>
        <p:spPr>
          <a:xfrm>
            <a:off x="1228303" y="614313"/>
            <a:ext cx="3168352" cy="1772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6BC85-1007-4B47-842A-D8533961EEDA}"/>
              </a:ext>
            </a:extLst>
          </p:cNvPr>
          <p:cNvSpPr txBox="1"/>
          <p:nvPr/>
        </p:nvSpPr>
        <p:spPr>
          <a:xfrm>
            <a:off x="76175" y="248652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вы знали, что желудок может растягиваться ?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 пища в нем может задерживаться от 2 до 8 часов?</a:t>
            </a:r>
          </a:p>
        </p:txBody>
      </p:sp>
    </p:spTree>
    <p:extLst>
      <p:ext uri="{BB962C8B-B14F-4D97-AF65-F5344CB8AC3E}">
        <p14:creationId xmlns:p14="http://schemas.microsoft.com/office/powerpoint/2010/main" val="195065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ПИЩЕВАРЕНИЕ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402DFC-F554-43E5-ACB7-6B8D8FF07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565954"/>
            <a:ext cx="4414307" cy="25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СТРОЕНИЕ ЖЕЛУДКА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08C9A-1DF8-4A5A-A1BF-C4E799DAF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67" y="788180"/>
            <a:ext cx="3888432" cy="2338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563DC-26FC-49D8-BFC2-94DE659D387A}"/>
              </a:ext>
            </a:extLst>
          </p:cNvPr>
          <p:cNvSpPr txBox="1"/>
          <p:nvPr/>
        </p:nvSpPr>
        <p:spPr>
          <a:xfrm>
            <a:off x="72008" y="614313"/>
            <a:ext cx="18763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Желудок - расширенный отдел пищеварительной трубки, следующий за пищеводом. Здесь пища находится 1,5-2 часа и подвергается химической переработке. </a:t>
            </a:r>
          </a:p>
        </p:txBody>
      </p:sp>
    </p:spTree>
    <p:extLst>
      <p:ext uri="{BB962C8B-B14F-4D97-AF65-F5344CB8AC3E}">
        <p14:creationId xmlns:p14="http://schemas.microsoft.com/office/powerpoint/2010/main" val="85408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СТРОЕНИЕ ЖЕЛУДКА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C3548-3A99-4A67-A89F-97DB1EA7D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7" t="18932" r="1650" b="7836"/>
          <a:stretch/>
        </p:blipFill>
        <p:spPr>
          <a:xfrm>
            <a:off x="940271" y="614313"/>
            <a:ext cx="4366739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9239</TotalTime>
  <Words>675</Words>
  <Application>Microsoft Office PowerPoint</Application>
  <PresentationFormat>Произвольный</PresentationFormat>
  <Paragraphs>92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Open Sans</vt:lpstr>
      <vt:lpstr>Open Sans Light</vt:lpstr>
      <vt:lpstr>Segoe Print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ЗНАНИЯ!</vt:lpstr>
      <vt:lpstr>ПРОВЕРЬТЕ СВОИ ЗНАНИЯ</vt:lpstr>
      <vt:lpstr>СЕГОДНЯ НА УРОКЕ:</vt:lpstr>
      <vt:lpstr>АКТУАЛИЗАЦИЯ ЗНАНИЙ</vt:lpstr>
      <vt:lpstr>ПИЩЕВАРЕНИЕ </vt:lpstr>
      <vt:lpstr>СТРОЕНИЕ ЖЕЛУДКА</vt:lpstr>
      <vt:lpstr>СТРОЕНИЕ ЖЕЛУДКА</vt:lpstr>
      <vt:lpstr>АТЛАС ТЕЛА-ПИЩЕВАРЕНИЕ</vt:lpstr>
      <vt:lpstr>ПЕЧЕНЬ</vt:lpstr>
      <vt:lpstr>ФУНКЦИИ ПЕЧЕНИ</vt:lpstr>
      <vt:lpstr>ПОДЖЕЛУДОЧНАЯ ЖЕЛЕЗА</vt:lpstr>
      <vt:lpstr>ПОДЖЕЛУДОЧНАЯ ЖЕЛЕЗА</vt:lpstr>
      <vt:lpstr>ПОДЖЕЛУДОЧНАЯ ЖЕЛЕЗА</vt:lpstr>
      <vt:lpstr>ПИЩЕВАРЕНИЕ</vt:lpstr>
      <vt:lpstr>ОТДЕЛЫ ТОНКОГО КИШЕЧНИКА</vt:lpstr>
      <vt:lpstr>СОСТАВ КИШЕЧНОГО СОКА</vt:lpstr>
      <vt:lpstr>СТРОЕНИЕ ВОРСИНОК ТОНКОЙ КИШКИ</vt:lpstr>
      <vt:lpstr>ОТДЕЛЫ ТОЛСТОГО КИШЕЧНИКА</vt:lpstr>
      <vt:lpstr>МИКРОФЛОРА ТОЛСТОГО КИШЕЧНИКА</vt:lpstr>
      <vt:lpstr>ФУНКЦИИ ТОЛСТОГО КИШЕЧНИКА</vt:lpstr>
      <vt:lpstr>ОБОБЩЕНИЕ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724</cp:revision>
  <dcterms:created xsi:type="dcterms:W3CDTF">2020-04-13T08:05:42Z</dcterms:created>
  <dcterms:modified xsi:type="dcterms:W3CDTF">2020-11-21T06:52:30Z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