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940" r:id="rId4"/>
    <p:sldMasterId id="2147483948" r:id="rId5"/>
  </p:sldMasterIdLst>
  <p:notesMasterIdLst>
    <p:notesMasterId r:id="rId27"/>
  </p:notesMasterIdLst>
  <p:sldIdLst>
    <p:sldId id="1518" r:id="rId6"/>
    <p:sldId id="1826" r:id="rId7"/>
    <p:sldId id="2058" r:id="rId8"/>
    <p:sldId id="1842" r:id="rId9"/>
    <p:sldId id="2059" r:id="rId10"/>
    <p:sldId id="2048" r:id="rId11"/>
    <p:sldId id="1524" r:id="rId12"/>
    <p:sldId id="2047" r:id="rId13"/>
    <p:sldId id="2064" r:id="rId14"/>
    <p:sldId id="2062" r:id="rId15"/>
    <p:sldId id="2020" r:id="rId16"/>
    <p:sldId id="2065" r:id="rId17"/>
    <p:sldId id="2049" r:id="rId18"/>
    <p:sldId id="2050" r:id="rId19"/>
    <p:sldId id="2053" r:id="rId20"/>
    <p:sldId id="2054" r:id="rId21"/>
    <p:sldId id="2055" r:id="rId22"/>
    <p:sldId id="2066" r:id="rId23"/>
    <p:sldId id="2067" r:id="rId24"/>
    <p:sldId id="2051" r:id="rId25"/>
    <p:sldId id="354" r:id="rId26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59" autoAdjust="0"/>
    <p:restoredTop sz="94364" autoAdjust="0"/>
  </p:normalViewPr>
  <p:slideViewPr>
    <p:cSldViewPr>
      <p:cViewPr varScale="1">
        <p:scale>
          <a:sx n="150" d="100"/>
          <a:sy n="150" d="100"/>
        </p:scale>
        <p:origin x="426" y="12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425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810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6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266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9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6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9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45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15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37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5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9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2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11/18/2020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5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6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36061" y="1334393"/>
            <a:ext cx="272162" cy="12961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363719" y="1112702"/>
            <a:ext cx="54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Лабораторная работа № 3.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Наблюдение за движением грудной клетки.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Определение углекислого газа 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в составе выдыхаемого </a:t>
            </a:r>
            <a:r>
              <a:rPr lang="ru-RU" sz="2400" b="1" spc="-20" dirty="0" smtClean="0">
                <a:solidFill>
                  <a:srgbClr val="002060"/>
                </a:solidFill>
                <a:latin typeface="Arial"/>
                <a:cs typeface="Arial"/>
              </a:rPr>
              <a:t>воздуха. </a:t>
            </a:r>
            <a:endParaRPr lang="ru-RU" sz="2400" b="1" spc="-2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3A36A-A00A-4F97-A1F8-D95F1CC6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ОПРЕДЕЛЕНИЕ СО</a:t>
            </a:r>
            <a:r>
              <a:rPr lang="ru-RU" sz="1800" baseline="-25000" dirty="0"/>
              <a:t>2</a:t>
            </a:r>
            <a:r>
              <a:rPr lang="ru-RU" sz="1800" dirty="0"/>
              <a:t> В ВЫДЫХАЕМОМ ВОЗДУХЕ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A31CE-D9E2-4B46-8291-0C4CAAD6FFDF}"/>
              </a:ext>
            </a:extLst>
          </p:cNvPr>
          <p:cNvSpPr txBox="1"/>
          <p:nvPr/>
        </p:nvSpPr>
        <p:spPr>
          <a:xfrm>
            <a:off x="76175" y="542305"/>
            <a:ext cx="561662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03200" algn="just">
              <a:spcAft>
                <a:spcPts val="35"/>
              </a:spcAft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работы: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опытным путем доказать наличие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</a:t>
            </a:r>
            <a:r>
              <a:rPr lang="ru-RU" sz="14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</a:p>
          <a:p>
            <a:pPr marL="215900" indent="-203200" algn="just">
              <a:spcAft>
                <a:spcPts val="35"/>
              </a:spcAft>
            </a:pPr>
            <a:r>
              <a:rPr lang="ru-RU" sz="1400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выдыхаемом воздухе.</a:t>
            </a:r>
          </a:p>
          <a:p>
            <a:pPr marL="215900" indent="-203200" algn="just">
              <a:spcAft>
                <a:spcPts val="35"/>
              </a:spcAft>
            </a:pPr>
            <a:r>
              <a:rPr lang="ru-RU" sz="1400" b="1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Необходимое оборудование:</a:t>
            </a: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две стеклянные пробирки, вата, дистиллирован­ная вода, известковая вода (готовится добавлением 20-30 г извести на один стакан воды</a:t>
            </a:r>
            <a:r>
              <a:rPr lang="ru-RU" sz="1400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газоотводные </a:t>
            </a: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трубки</a:t>
            </a:r>
            <a:r>
              <a:rPr lang="ru-RU" sz="16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596C77-AEDE-425E-A77C-38D20F45F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6" y="1952789"/>
            <a:ext cx="1232896" cy="11896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F7156D-0C46-455D-B231-AB6EB527D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479" y="1947775"/>
            <a:ext cx="1210723" cy="11946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3154E6-E638-4B32-A3DE-270D74422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343" y="1947775"/>
            <a:ext cx="1592867" cy="11946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B48486-7E80-4D67-84E4-2DC774D25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95" y="1717491"/>
            <a:ext cx="771328" cy="142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28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276999"/>
          </a:xfrm>
        </p:spPr>
        <p:txBody>
          <a:bodyPr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ОПРЕДЕЛЕНИЕ СО2 В ВЫДЫХАЕМОМ ВОЗДУХЕ</a:t>
            </a:r>
            <a:endParaRPr lang="ru-RU" sz="1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27817-05E4-4F75-AE05-281970DC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527" y="962416"/>
            <a:ext cx="2304256" cy="1762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BD3D44-A411-42FC-A056-CD02C72E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82" y="680218"/>
            <a:ext cx="2843127" cy="23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4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276999"/>
          </a:xfrm>
        </p:spPr>
        <p:txBody>
          <a:bodyPr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ОПРЕДЕЛЕНИЕ СО2 В ВЫДЫХАЕМОМ ВОЗДУХЕ</a:t>
            </a:r>
            <a:endParaRPr 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9C367E-2132-4FDB-8A4C-DE649067B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3" t="25590" r="134" b="23370"/>
          <a:stretch/>
        </p:blipFill>
        <p:spPr>
          <a:xfrm>
            <a:off x="342293" y="614313"/>
            <a:ext cx="5084387" cy="2088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462C6B-890F-493B-81C8-E4CECFAB0A7A}"/>
              </a:ext>
            </a:extLst>
          </p:cNvPr>
          <p:cNvSpPr txBox="1"/>
          <p:nvPr/>
        </p:nvSpPr>
        <p:spPr>
          <a:xfrm>
            <a:off x="436215" y="2774553"/>
            <a:ext cx="5184576" cy="36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 запишите в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тетрадь.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8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430887"/>
          </a:xfrm>
        </p:spPr>
        <p:txBody>
          <a:bodyPr/>
          <a:lstStyle/>
          <a:p>
            <a:pPr algn="ctr"/>
            <a:r>
              <a:rPr lang="ru-RU" sz="2800" dirty="0"/>
              <a:t>КУРЕНИЕ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1C09DC-594B-44C3-8E42-AB155910B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87" y="614313"/>
            <a:ext cx="3457156" cy="1946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36B1EE-EE5A-4B64-82FC-5322C4D689C3}"/>
              </a:ext>
            </a:extLst>
          </p:cNvPr>
          <p:cNvSpPr txBox="1"/>
          <p:nvPr/>
        </p:nvSpPr>
        <p:spPr>
          <a:xfrm>
            <a:off x="76175" y="2558529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Вредная привычка человека с тяжелыми последствиями</a:t>
            </a:r>
          </a:p>
        </p:txBody>
      </p:sp>
    </p:spTree>
    <p:extLst>
      <p:ext uri="{BB962C8B-B14F-4D97-AF65-F5344CB8AC3E}">
        <p14:creationId xmlns:p14="http://schemas.microsoft.com/office/powerpoint/2010/main" val="418310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СОСТАВ СИГАРЕТЫ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9BC9E6-7EF6-464E-9BC5-ADCBE09D6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71" y="608129"/>
            <a:ext cx="3792170" cy="25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97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07777"/>
          </a:xfrm>
        </p:spPr>
        <p:txBody>
          <a:bodyPr/>
          <a:lstStyle/>
          <a:p>
            <a:pPr algn="ctr"/>
            <a:r>
              <a:rPr lang="ru-RU" sz="2000" dirty="0"/>
              <a:t>ОПЫТ ПО АНАЛИЗУ СОСТАВА СИГАРЕТ</a:t>
            </a:r>
          </a:p>
        </p:txBody>
      </p:sp>
      <p:pic>
        <p:nvPicPr>
          <p:cNvPr id="3" name="Что происходит в лёгких человека при курении [Vx-IXrFTi5M]">
            <a:hlinkClick r:id="" action="ppaction://media"/>
            <a:extLst>
              <a:ext uri="{FF2B5EF4-FFF2-40B4-BE49-F238E27FC236}">
                <a16:creationId xmlns:a16="http://schemas.microsoft.com/office/drawing/2014/main" id="{9B19073B-CF12-4606-BFA2-BF4E1165F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151" y="554165"/>
            <a:ext cx="4540671" cy="25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44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92800" cy="369332"/>
          </a:xfrm>
        </p:spPr>
        <p:txBody>
          <a:bodyPr/>
          <a:lstStyle/>
          <a:p>
            <a:pPr algn="ctr"/>
            <a:r>
              <a:rPr lang="ru-RU" sz="2400" dirty="0"/>
              <a:t>Здоровое поколение против курения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5D5D6D-A801-4984-8A5F-4D20F6B22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79" y="590579"/>
            <a:ext cx="3555852" cy="252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2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7909"/>
            <a:ext cx="5692799" cy="292388"/>
          </a:xfrm>
        </p:spPr>
        <p:txBody>
          <a:bodyPr/>
          <a:lstStyle/>
          <a:p>
            <a:pPr algn="ctr"/>
            <a:r>
              <a:rPr lang="ru-RU" sz="1900" dirty="0"/>
              <a:t>ЗНАЧЕНИЕ ПРОЦЕССА ДЫХАНИЯ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5E64B1-D9CB-49BA-91F2-C07853EAC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535" y="682253"/>
            <a:ext cx="2280253" cy="1710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A7536B-EE2E-4130-B5DF-A884E1F20DFB}"/>
              </a:ext>
            </a:extLst>
          </p:cNvPr>
          <p:cNvSpPr txBox="1"/>
          <p:nvPr/>
        </p:nvSpPr>
        <p:spPr>
          <a:xfrm>
            <a:off x="76175" y="682253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организма кислородом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Удаление углекислого газа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Окисление органических соединений БЖУ ( белков, жиров, углеводов) с выделением энергии, необходимой для нормальной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5498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7909"/>
            <a:ext cx="5692799" cy="292388"/>
          </a:xfrm>
        </p:spPr>
        <p:txBody>
          <a:bodyPr/>
          <a:lstStyle/>
          <a:p>
            <a:pPr algn="ctr"/>
            <a:r>
              <a:rPr lang="ru-RU" sz="1900" dirty="0"/>
              <a:t>ПРОЦЕСС ДЫХАНИЯ  В РАЗНЫХ УСЛОВИЯХ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FF41FD-B01C-4C37-8465-2CE6AD41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9" y="594709"/>
            <a:ext cx="2905857" cy="1634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C2E3E5-C406-4DA2-8809-F8B4616B6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536" y="1478409"/>
            <a:ext cx="2632128" cy="16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7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7909"/>
            <a:ext cx="5692799" cy="292388"/>
          </a:xfrm>
        </p:spPr>
        <p:txBody>
          <a:bodyPr/>
          <a:lstStyle/>
          <a:p>
            <a:pPr algn="ctr"/>
            <a:r>
              <a:rPr lang="ru-RU" sz="1900" dirty="0"/>
              <a:t>ПРОЦЕСС ДЫХАНИЯ  В РАЗНЫХ УСЛОВИЯХ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4C618-ED2C-43F6-820E-C79076867333}"/>
              </a:ext>
            </a:extLst>
          </p:cNvPr>
          <p:cNvSpPr txBox="1"/>
          <p:nvPr/>
        </p:nvSpPr>
        <p:spPr>
          <a:xfrm>
            <a:off x="364207" y="263053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 17:05 по 20: 24</a:t>
            </a:r>
          </a:p>
        </p:txBody>
      </p:sp>
    </p:spTree>
    <p:extLst>
      <p:ext uri="{BB962C8B-B14F-4D97-AF65-F5344CB8AC3E}">
        <p14:creationId xmlns:p14="http://schemas.microsoft.com/office/powerpoint/2010/main" val="11466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4123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1E0BC-A572-41FD-8B61-3548CE91A074}"/>
              </a:ext>
            </a:extLst>
          </p:cNvPr>
          <p:cNvSpPr txBox="1"/>
          <p:nvPr/>
        </p:nvSpPr>
        <p:spPr>
          <a:xfrm>
            <a:off x="76175" y="542305"/>
            <a:ext cx="5692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Укажите порядок осуществления дыхательных процессов в организме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А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в грудной клетке падает давление, Б - сокращаются наружные межреберные мышцы и мышцы диафрагмы, В - воздух всасывается легкими, Г - поднимаются ребра и диафрагма,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 - грудная клетка расширяется, Е - давление в альвеолах снижается, Ж - в дыхательном центре возникают нервные импульсы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15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МОДЕЛЬ ДЫХАТЕЛЬНОЙ СИСТЕМЫ</a:t>
            </a:r>
          </a:p>
        </p:txBody>
      </p:sp>
      <p:pic>
        <p:nvPicPr>
          <p:cNvPr id="3" name="КАК МЫ ДЫШИМ НА САМОМ ДЕЛЕ. МАКЕТ ДЫХАТЕЛЬНОЙ СИСТЕМЫ. Модель дыхательной системы своими руками [s9uNmY22liw]">
            <a:hlinkClick r:id="" action="ppaction://media"/>
            <a:extLst>
              <a:ext uri="{FF2B5EF4-FFF2-40B4-BE49-F238E27FC236}">
                <a16:creationId xmlns:a16="http://schemas.microsoft.com/office/drawing/2014/main" id="{6E56F163-4682-4013-8616-451CDB37D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263" y="686321"/>
            <a:ext cx="4108623" cy="23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5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91" y="81856"/>
            <a:ext cx="5301373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83033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14313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830337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438285" y="1478409"/>
            <a:ext cx="2886362" cy="79088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лабораторную работу</a:t>
            </a:r>
            <a:r>
              <a:rPr kumimoji="0" lang="ru-RU" sz="151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№ 3 на стр. 81 и оформить в </a:t>
            </a:r>
            <a:r>
              <a:rPr kumimoji="0" lang="ru-RU" sz="151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тетрадь. 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758329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614313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4167" y="1478409"/>
            <a:ext cx="1662211" cy="79088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23-25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(повторение</a:t>
            </a:r>
            <a:r>
              <a:rPr lang="ru-RU" sz="1513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02345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092928" y="1478409"/>
            <a:ext cx="1599871" cy="148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Проектная работа: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Создание  модели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дыхательной системы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4123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1E0BC-A572-41FD-8B61-3548CE91A074}"/>
              </a:ext>
            </a:extLst>
          </p:cNvPr>
          <p:cNvSpPr txBox="1"/>
          <p:nvPr/>
        </p:nvSpPr>
        <p:spPr>
          <a:xfrm>
            <a:off x="0" y="599792"/>
            <a:ext cx="5768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 - давление в альвеолах снижается, Б - сокращаются наружные межреберные мышцы и мышцы диафрагмы, Г - поднимаются ребра и диафрагма, А - в грудной клетке падает давление, Д - грудная клетка расширяется ,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Ж - в дыхательном центре возникают нервные импульсы, В - воздух всасывается легкими.</a:t>
            </a:r>
          </a:p>
        </p:txBody>
      </p:sp>
    </p:spTree>
    <p:extLst>
      <p:ext uri="{BB962C8B-B14F-4D97-AF65-F5344CB8AC3E}">
        <p14:creationId xmlns:p14="http://schemas.microsoft.com/office/powerpoint/2010/main" val="1032437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76175" y="508040"/>
            <a:ext cx="56166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В каком порядке выполняется искусственное дыхание при спасении утопающего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- дают горячий чай и отправляют в клинику, Б - проверяются зрачки и пульс, В - раскрыв его рот, стучат руками по спине, Г - выдыхают воздух через рот или нос, Д - укладывают на бедро лицом вниз, Е - укладывают на спину, Ж - удаляют воду из дыхательных путей, 3 - сужение зрачка и пульс показывают, что утопающий ожил.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76175" y="671220"/>
            <a:ext cx="56166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Д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укладывают на бедро лицом вниз, В - раскрыв его рот, стучат руками по спине, Ж - удаляют воду из дыхательных путей, Е - укладывают на спину,  Б - проверяются зрачки и пульс Г - выдыхают воздух через рот или нос, 3 - сужение зрачка и пульс показывают, что утопающий ожил,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- дают горячий чай и отправляют в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клинику.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15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РЕШЕНИЕ ЗАДАЧ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59FDC-BBBF-4B87-B73B-FC93379136D9}"/>
              </a:ext>
            </a:extLst>
          </p:cNvPr>
          <p:cNvSpPr txBox="1"/>
          <p:nvPr/>
        </p:nvSpPr>
        <p:spPr>
          <a:xfrm>
            <a:off x="76175" y="470297"/>
            <a:ext cx="554461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200"/>
              <a:tabLst>
                <a:tab pos="165735" algn="l"/>
              </a:tabLst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1)    1 г гемоглобина присоединяет 1,34 мл кислорода. Если в 100 мл крови содержит­ся 15 г гемоглобина, то сколько кислорода содержится в 1 л крови?			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EEC61-9B2A-48BC-8C62-310C2A61109A}"/>
              </a:ext>
            </a:extLst>
          </p:cNvPr>
          <p:cNvSpPr txBox="1"/>
          <p:nvPr/>
        </p:nvSpPr>
        <p:spPr>
          <a:xfrm>
            <a:off x="76175" y="1652329"/>
            <a:ext cx="569280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Решение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 Если в 100 мл крови 15 г гемоглобина, то в 1000 мл (1 л) соответственно 150 г гемоглобина.		150г × 1,34мл = 201 мл кислорода</a:t>
            </a:r>
          </a:p>
          <a:p>
            <a:r>
              <a:rPr lang="ru-RU" sz="1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Ответ: 201 мл кислорода в 1 л крови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395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УРОКЕ: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0231" y="482491"/>
            <a:ext cx="4868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Наблюдение за движением грудной клетки при дыхании;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0965" y="1078299"/>
            <a:ext cx="3933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пределение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углекислого газа в выдыхаемом воздухе;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20391" y="1829157"/>
            <a:ext cx="3748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курения;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40271" y="119037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732359" y="1838449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524447" y="2414513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2973039" y="2416254"/>
            <a:ext cx="271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дыхательной системы.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 </a:t>
            </a:r>
            <a:r>
              <a:rPr lang="ru-RU" sz="1600" dirty="0"/>
              <a:t>НАБЛЮДЕНИЕ ЗА ДЫХАТЕЛЬНЫМИ ДВИЖЕНИЯМИ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91783-BCA5-4E1D-92D1-D7C50B7D8215}"/>
              </a:ext>
            </a:extLst>
          </p:cNvPr>
          <p:cNvSpPr txBox="1"/>
          <p:nvPr/>
        </p:nvSpPr>
        <p:spPr>
          <a:xfrm>
            <a:off x="67840" y="477842"/>
            <a:ext cx="56249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03200" algn="just"/>
            <a:r>
              <a:rPr lang="ru-RU" sz="1400" b="1" i="0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Работа </a:t>
            </a:r>
            <a:r>
              <a:rPr lang="ru-RU" sz="1400" b="1" i="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1</a:t>
            </a:r>
          </a:p>
          <a:p>
            <a:pPr marL="215900" indent="-203200" algn="just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Цель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работы: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научиться измерять объем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грудной</a:t>
            </a:r>
          </a:p>
          <a:p>
            <a:pPr marL="215900" indent="-203200"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клетки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количество вдохов в минуту.</a:t>
            </a:r>
            <a:endParaRPr lang="ru-RU" sz="1600" i="0" spc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15900" indent="-203200" algn="just"/>
            <a:r>
              <a:rPr lang="ru-RU" sz="1600" b="1" i="0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Необходимое </a:t>
            </a:r>
            <a:r>
              <a:rPr lang="ru-RU" sz="1600" b="1" i="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оборудование:</a:t>
            </a:r>
            <a:r>
              <a:rPr lang="ru-RU" sz="1600" i="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часы с секундомером</a:t>
            </a:r>
            <a:r>
              <a:rPr lang="ru-RU" sz="1600" i="0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215900" indent="-203200" algn="just"/>
            <a:r>
              <a:rPr lang="ru-RU" sz="1600" i="0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измерительная </a:t>
            </a:r>
            <a:r>
              <a:rPr lang="ru-RU" sz="1600" i="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лента. </a:t>
            </a:r>
          </a:p>
          <a:p>
            <a:pPr marL="215900" indent="-203200" algn="just"/>
            <a:r>
              <a:rPr lang="ru-RU" sz="1600" b="1" i="0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Порядок </a:t>
            </a:r>
            <a:r>
              <a:rPr lang="ru-RU" sz="1600" b="1" i="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выполнения работы:</a:t>
            </a:r>
          </a:p>
          <a:p>
            <a:pPr marL="215900" indent="-203200" algn="just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600" b="1" i="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ученик снимает всю одежду выше пояса и садится на стул;</a:t>
            </a:r>
          </a:p>
          <a:p>
            <a:pPr marL="215900" indent="-203200" algn="just"/>
            <a:r>
              <a:rPr lang="ru-RU" sz="16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определяется состояние грудной клетки, сердца и брюшной полости, коли­чество вдохов в течение одной минуты;</a:t>
            </a:r>
          </a:p>
        </p:txBody>
      </p:sp>
    </p:spTree>
    <p:extLst>
      <p:ext uri="{BB962C8B-B14F-4D97-AF65-F5344CB8AC3E}">
        <p14:creationId xmlns:p14="http://schemas.microsoft.com/office/powerpoint/2010/main" val="90588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 </a:t>
            </a:r>
            <a:r>
              <a:rPr lang="ru-RU" sz="1600" dirty="0"/>
              <a:t>НАБЛЮДЕНИЕ ЗА ДЫХАТЕЛЬНЫМИ ДВИЖЕНИЯМИ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91783-BCA5-4E1D-92D1-D7C50B7D8215}"/>
              </a:ext>
            </a:extLst>
          </p:cNvPr>
          <p:cNvSpPr txBox="1"/>
          <p:nvPr/>
        </p:nvSpPr>
        <p:spPr>
          <a:xfrm>
            <a:off x="76175" y="470297"/>
            <a:ext cx="56166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03200" algn="just"/>
            <a:r>
              <a:rPr lang="ru-RU" sz="16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ученик встает с места, измеряется окружность его грудной клетки сзади (под лопаткой) и спереди (над грудной железой) в моменты спокойного вдоха и выдоха, т.е. при расширенном и суженном состоянии грудной клетки;</a:t>
            </a:r>
          </a:p>
          <a:p>
            <a:pPr marL="215900" indent="-203200" algn="just"/>
            <a:r>
              <a:rPr lang="ru-RU" sz="16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в этих же местах измеряется окружность грудной клетки при глубоком вдохе и выдохе;</a:t>
            </a:r>
          </a:p>
          <a:p>
            <a:pPr marL="12700" algn="just"/>
            <a:r>
              <a:rPr lang="ru-RU" sz="1600" u="none" strike="noStrike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определяется </a:t>
            </a:r>
            <a:r>
              <a:rPr lang="ru-RU" sz="16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разница в размерах окружности </a:t>
            </a:r>
            <a:r>
              <a:rPr lang="ru-RU" sz="1600" u="none" strike="noStrike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грудной</a:t>
            </a:r>
          </a:p>
          <a:p>
            <a:pPr marL="12700" algn="just"/>
            <a:r>
              <a:rPr lang="ru-RU" sz="1600" u="none" strike="noStrike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ru-RU" sz="16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клетки при глубо­ком и спокойном вдохе и выдохе;</a:t>
            </a:r>
          </a:p>
          <a:p>
            <a:pPr marL="12700" algn="just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Вывод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запишите в тетрадь.</a:t>
            </a:r>
            <a:endParaRPr lang="ru-RU" sz="1600" b="1" u="none" strike="noStrike" spc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1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8810</TotalTime>
  <Words>699</Words>
  <Application>Microsoft Office PowerPoint</Application>
  <PresentationFormat>Произвольный</PresentationFormat>
  <Paragraphs>89</Paragraphs>
  <Slides>21</Slides>
  <Notes>12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Calibri</vt:lpstr>
      <vt:lpstr>Open Sans</vt:lpstr>
      <vt:lpstr>Open Sans Light</vt:lpstr>
      <vt:lpstr>Times New Roman</vt:lpstr>
      <vt:lpstr>Wingdings</vt:lpstr>
      <vt:lpstr>Office Theme</vt:lpstr>
      <vt:lpstr>1_Office Theme</vt:lpstr>
      <vt:lpstr>2_Office Theme</vt:lpstr>
      <vt:lpstr>4_Office Theme</vt:lpstr>
      <vt:lpstr>Тема Office</vt:lpstr>
      <vt:lpstr>Биология  Человек и его здоровье</vt:lpstr>
      <vt:lpstr>ПРОВЕРЬТЕ СВОИ ЗНАНИЯ!</vt:lpstr>
      <vt:lpstr>ПРОВЕРЬТЕ СВОИ ЗНАНИЯ!</vt:lpstr>
      <vt:lpstr>ПРОВЕРЬТЕ СВОИ ЗНАНИЯ!</vt:lpstr>
      <vt:lpstr>ПРОВЕРЬТЕ СВОИ ЗНАНИЯ!</vt:lpstr>
      <vt:lpstr>РЕШЕНИЕ ЗАДАЧ</vt:lpstr>
      <vt:lpstr>СЕГОДНЯ НА УРОКЕ:</vt:lpstr>
      <vt:lpstr> НАБЛЮДЕНИЕ ЗА ДЫХАТЕЛЬНЫМИ ДВИЖЕНИЯМИ</vt:lpstr>
      <vt:lpstr> НАБЛЮДЕНИЕ ЗА ДЫХАТЕЛЬНЫМИ ДВИЖЕНИЯМИ</vt:lpstr>
      <vt:lpstr>ОПРЕДЕЛЕНИЕ СО2 В ВЫДЫХАЕМОМ ВОЗДУХЕ</vt:lpstr>
      <vt:lpstr>ОПРЕДЕЛЕНИЕ СО2 В ВЫДЫХАЕМОМ ВОЗДУХЕ</vt:lpstr>
      <vt:lpstr>ОПРЕДЕЛЕНИЕ СО2 В ВЫДЫХАЕМОМ ВОЗДУХЕ</vt:lpstr>
      <vt:lpstr>КУРЕНИЕ</vt:lpstr>
      <vt:lpstr>СОСТАВ СИГАРЕТЫ</vt:lpstr>
      <vt:lpstr>ОПЫТ ПО АНАЛИЗУ СОСТАВА СИГАРЕТ</vt:lpstr>
      <vt:lpstr>Здоровое поколение против курения</vt:lpstr>
      <vt:lpstr>ЗНАЧЕНИЕ ПРОЦЕССА ДЫХАНИЯ</vt:lpstr>
      <vt:lpstr>ПРОЦЕСС ДЫХАНИЯ  В РАЗНЫХ УСЛОВИЯХ</vt:lpstr>
      <vt:lpstr>ПРОЦЕСС ДЫХАНИЯ  В РАЗНЫХ УСЛОВИЯХ</vt:lpstr>
      <vt:lpstr>МОДЕЛЬ ДЫХАТЕЛЬНОЙ СИСТЕМЫ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Lenova 330 pro A6</cp:lastModifiedBy>
  <cp:revision>683</cp:revision>
  <dcterms:created xsi:type="dcterms:W3CDTF">2020-04-13T08:05:42Z</dcterms:created>
  <dcterms:modified xsi:type="dcterms:W3CDTF">2020-11-18T04:03:32Z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