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940" r:id="rId4"/>
    <p:sldMasterId id="2147483948" r:id="rId5"/>
  </p:sldMasterIdLst>
  <p:notesMasterIdLst>
    <p:notesMasterId r:id="rId46"/>
  </p:notesMasterIdLst>
  <p:sldIdLst>
    <p:sldId id="1518" r:id="rId6"/>
    <p:sldId id="1826" r:id="rId7"/>
    <p:sldId id="1842" r:id="rId8"/>
    <p:sldId id="2038" r:id="rId9"/>
    <p:sldId id="2039" r:id="rId10"/>
    <p:sldId id="2040" r:id="rId11"/>
    <p:sldId id="1524" r:id="rId12"/>
    <p:sldId id="2007" r:id="rId13"/>
    <p:sldId id="2020" r:id="rId14"/>
    <p:sldId id="2019" r:id="rId15"/>
    <p:sldId id="2008" r:id="rId16"/>
    <p:sldId id="2041" r:id="rId17"/>
    <p:sldId id="2068" r:id="rId18"/>
    <p:sldId id="2043" r:id="rId19"/>
    <p:sldId id="2023" r:id="rId20"/>
    <p:sldId id="2045" r:id="rId21"/>
    <p:sldId id="2058" r:id="rId22"/>
    <p:sldId id="2046" r:id="rId23"/>
    <p:sldId id="2049" r:id="rId24"/>
    <p:sldId id="2047" r:id="rId25"/>
    <p:sldId id="2059" r:id="rId26"/>
    <p:sldId id="2051" r:id="rId27"/>
    <p:sldId id="2053" r:id="rId28"/>
    <p:sldId id="2055" r:id="rId29"/>
    <p:sldId id="2054" r:id="rId30"/>
    <p:sldId id="2052" r:id="rId31"/>
    <p:sldId id="2062" r:id="rId32"/>
    <p:sldId id="2061" r:id="rId33"/>
    <p:sldId id="2063" r:id="rId34"/>
    <p:sldId id="2050" r:id="rId35"/>
    <p:sldId id="2064" r:id="rId36"/>
    <p:sldId id="2065" r:id="rId37"/>
    <p:sldId id="2066" r:id="rId38"/>
    <p:sldId id="2067" r:id="rId39"/>
    <p:sldId id="2056" r:id="rId40"/>
    <p:sldId id="2060" r:id="rId41"/>
    <p:sldId id="2018" r:id="rId42"/>
    <p:sldId id="2006" r:id="rId43"/>
    <p:sldId id="354" r:id="rId44"/>
    <p:sldId id="2069" r:id="rId45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59" autoAdjust="0"/>
    <p:restoredTop sz="94364" autoAdjust="0"/>
  </p:normalViewPr>
  <p:slideViewPr>
    <p:cSldViewPr>
      <p:cViewPr varScale="1">
        <p:scale>
          <a:sx n="150" d="100"/>
          <a:sy n="150" d="100"/>
        </p:scale>
        <p:origin x="426" y="12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60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798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266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22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7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45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781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896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18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698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93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076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453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748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76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82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245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75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 dirty="0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5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9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2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11/18/2020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5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6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 dirty="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 dirty="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 dirty="0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dirty="0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 dirty="0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 dirty="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 dirty="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 dirty="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 dirty="0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dirty="0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dirty="0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 dirty="0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 dirty="0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 dirty="0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19950" y="1523414"/>
            <a:ext cx="272162" cy="1152128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436215" y="1348909"/>
            <a:ext cx="4267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Тема: Обмен газов 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в легких и тканях. Регуляция дыхания, болезни органов дыхания.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61B4B5-BCBF-44E4-B72E-EC5DBF568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287" y="1379398"/>
            <a:ext cx="1300312" cy="1107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07777"/>
          </a:xfrm>
        </p:spPr>
        <p:txBody>
          <a:bodyPr/>
          <a:lstStyle/>
          <a:p>
            <a:pPr algn="ctr"/>
            <a:r>
              <a:rPr lang="ru-RU" sz="2000" dirty="0"/>
              <a:t>ОБМЕН ГАЗОВ В ЛЕГКИХ </a:t>
            </a:r>
            <a:r>
              <a:rPr lang="ru-RU" sz="2000" dirty="0" smtClean="0"/>
              <a:t>И ТКАНЯХ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5A47A4-1365-43E1-934D-7B0FFFEE9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0" b="2942"/>
          <a:stretch/>
        </p:blipFill>
        <p:spPr>
          <a:xfrm>
            <a:off x="796255" y="585714"/>
            <a:ext cx="3960440" cy="25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60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СОСТАВ ВОЗДУХА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83018D-AC22-4714-A82B-91154876C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5" y="902345"/>
            <a:ext cx="56166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5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50"/>
            <a:ext cx="5768975" cy="492443"/>
          </a:xfrm>
        </p:spPr>
        <p:txBody>
          <a:bodyPr/>
          <a:lstStyle/>
          <a:p>
            <a:pPr algn="ctr"/>
            <a:r>
              <a:rPr lang="ru-RU" sz="1600" dirty="0"/>
              <a:t>СОСТАВ ВОЗДУХА</a:t>
            </a:r>
            <a:br>
              <a:rPr lang="ru-RU" sz="1600" dirty="0"/>
            </a:br>
            <a:r>
              <a:rPr lang="ru-RU" sz="1600" dirty="0"/>
              <a:t>при вдохе                        при выдохе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0BEDA7-14A9-46B5-BABB-E4F732FF3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8" t="21162" r="3398" b="10045"/>
          <a:stretch/>
        </p:blipFill>
        <p:spPr>
          <a:xfrm>
            <a:off x="364206" y="566736"/>
            <a:ext cx="4968553" cy="25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7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BDACC-CF7C-43FF-A2C1-A4D08A05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МИНУТНАЯ ВЕНТИЛЯЦИЯ ЛЕГКИХ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42358-A493-4C3F-A724-3519F2D7C43B}"/>
              </a:ext>
            </a:extLst>
          </p:cNvPr>
          <p:cNvSpPr txBox="1"/>
          <p:nvPr/>
        </p:nvSpPr>
        <p:spPr>
          <a:xfrm>
            <a:off x="76175" y="477842"/>
            <a:ext cx="561662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03200" algn="just">
              <a:spcBef>
                <a:spcPts val="3600"/>
              </a:spcBef>
              <a:spcAft>
                <a:spcPts val="9900"/>
              </a:spcAft>
            </a:pPr>
            <a:r>
              <a:rPr lang="ru-RU" sz="16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Человек в спокойном состоянии делает 16-18 дыхательных движений в ми­нуту. При каждом вдохе в его легкие поступает 500 мл атмосферного воздуха. Если умножить количество дыхательных движений в минуту на количество воздуха, поступающего в легкие при каждом вдохе, то получится минутная вентиляция легких. Например, если человек за 1 мин совершает 16 дыхатель­ных движений и при каждом вдохе в легкие поступает 500 мл воздуха, то получим: 16x500=8000 мл. В спокойном состоянии минутная вентиляция легких равна 8-9 литрам.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37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ЖИЗНЕННАЯ ЁМКОСТЬ ЛЁГКИХ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64C69-6B42-41AC-830C-D2B9BF56A42C}"/>
              </a:ext>
            </a:extLst>
          </p:cNvPr>
          <p:cNvSpPr txBox="1"/>
          <p:nvPr/>
        </p:nvSpPr>
        <p:spPr>
          <a:xfrm>
            <a:off x="76175" y="1491183"/>
            <a:ext cx="56166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При глубоком дыха­нии в легкие поступает еще 1500 мл воздуха. Это называется </a:t>
            </a:r>
            <a:r>
              <a:rPr lang="ru-RU" sz="1600" b="1" i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дополнительным воздухом</a:t>
            </a:r>
            <a:r>
              <a:rPr lang="ru-RU" sz="1800" b="1" i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</a:t>
            </a:r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904F6-05BA-41C4-B14C-B27C9C952331}"/>
              </a:ext>
            </a:extLst>
          </p:cNvPr>
          <p:cNvSpPr txBox="1"/>
          <p:nvPr/>
        </p:nvSpPr>
        <p:spPr>
          <a:xfrm>
            <a:off x="0" y="2283271"/>
            <a:ext cx="5768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после спокойного выдоха может выдыхать еще 1500 мл воздуха. Это называется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запасным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воздухом.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6230D-7C43-4702-A6FB-35FFD0FE6AE4}"/>
              </a:ext>
            </a:extLst>
          </p:cNvPr>
          <p:cNvSpPr txBox="1"/>
          <p:nvPr/>
        </p:nvSpPr>
        <p:spPr>
          <a:xfrm>
            <a:off x="76175" y="470297"/>
            <a:ext cx="56166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в спокойном состоянии при одном вдохе и выдохе получает 500 мл воздуха и выдыхает столько же воздуха. Это количество воздуха называется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дыхательным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воздухом.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1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ЖИЗНЕННАЯ ЁМКОСТЬ ЛЁГКИХ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983AD-5AD5-475B-ABE2-7E7D9A786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6" t="13145" r="12958" b="7343"/>
          <a:stretch/>
        </p:blipFill>
        <p:spPr>
          <a:xfrm>
            <a:off x="2956495" y="884447"/>
            <a:ext cx="2736304" cy="1999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54013-9DC9-4C8B-AC6E-ED2446708DC5}"/>
              </a:ext>
            </a:extLst>
          </p:cNvPr>
          <p:cNvSpPr txBox="1"/>
          <p:nvPr/>
        </p:nvSpPr>
        <p:spPr>
          <a:xfrm>
            <a:off x="1" y="580048"/>
            <a:ext cx="30285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Наибольший объем воздуха, ко­торый человек может выдохнуть после самого глубокого вдоха, равен сум­ме дыхательного, дополнительного и запасного воздуха и составляет около 3500 мл. Этот объем называют жизненной емкостью легких.( ЖЕЛ) </a:t>
            </a:r>
          </a:p>
        </p:txBody>
      </p:sp>
    </p:spTree>
    <p:extLst>
      <p:ext uri="{BB962C8B-B14F-4D97-AF65-F5344CB8AC3E}">
        <p14:creationId xmlns:p14="http://schemas.microsoft.com/office/powerpoint/2010/main" val="193484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ОБЩАЯ ЁМКОСТЬ ЛЁГКИХ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68780-C471-41E7-B756-4E23D9B64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2" t="3135" b="5597"/>
          <a:stretch/>
        </p:blipFill>
        <p:spPr>
          <a:xfrm>
            <a:off x="2668463" y="571033"/>
            <a:ext cx="2972483" cy="257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5B17B-90D5-4586-A1F5-592B3611CD3E}"/>
              </a:ext>
            </a:extLst>
          </p:cNvPr>
          <p:cNvSpPr txBox="1"/>
          <p:nvPr/>
        </p:nvSpPr>
        <p:spPr>
          <a:xfrm>
            <a:off x="76175" y="447065"/>
            <a:ext cx="2736305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Спирометрия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— важнейший способ оценки функции внешнего дыхания. При проведении спирометрии пациент вдыхает и выдыхает с максимальной силой. Измеряют объемную скорость воздушного потока и изменения легочных объемов.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71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ОБЩАЯ ЁМКОСТЬ ЛЁГКИХ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68780-C471-41E7-B756-4E23D9B64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2" t="3135" b="5597"/>
          <a:stretch/>
        </p:blipFill>
        <p:spPr>
          <a:xfrm>
            <a:off x="2668463" y="571033"/>
            <a:ext cx="2972483" cy="257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5B17B-90D5-4586-A1F5-592B3611CD3E}"/>
              </a:ext>
            </a:extLst>
          </p:cNvPr>
          <p:cNvSpPr txBox="1"/>
          <p:nvPr/>
        </p:nvSpPr>
        <p:spPr>
          <a:xfrm>
            <a:off x="56019" y="614313"/>
            <a:ext cx="275646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Наиболее важные клинические данные дает анализ экспираторного маневра— выдоха. </a:t>
            </a:r>
          </a:p>
          <a:p>
            <a:pPr algn="ctr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Легочные объемы и емкости определяются состоянием </a:t>
            </a:r>
          </a:p>
          <a:p>
            <a:pPr algn="ctr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и развитием дыхательного аппарата, степенью физической тренированности обследуемого и называются статическими.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7811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ГАЗООБМЕН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0DED05-C1C5-464A-BE62-0006496F3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479" y="1190377"/>
            <a:ext cx="2706859" cy="1841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AA46B-FAE7-4DA5-A65D-80E6240AC232}"/>
              </a:ext>
            </a:extLst>
          </p:cNvPr>
          <p:cNvSpPr txBox="1"/>
          <p:nvPr/>
        </p:nvSpPr>
        <p:spPr>
          <a:xfrm>
            <a:off x="76175" y="542305"/>
            <a:ext cx="288486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 48. Схема газообмена в легких (а) и тканях (б):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венозная кровь;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артериальная кровь;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клетки;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легочные пузырьки - альвеолы;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5 - капилляр.</a:t>
            </a:r>
          </a:p>
        </p:txBody>
      </p:sp>
    </p:spTree>
    <p:extLst>
      <p:ext uri="{BB962C8B-B14F-4D97-AF65-F5344CB8AC3E}">
        <p14:creationId xmlns:p14="http://schemas.microsoft.com/office/powerpoint/2010/main" val="300025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РЕГУЛЯЦИЯ ПРОЦЕССА ДЫХАНИЯ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1460ED-803B-42F9-9BBE-78ECF9B9C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4" t="27799" r="1941" b="12258"/>
          <a:stretch/>
        </p:blipFill>
        <p:spPr>
          <a:xfrm>
            <a:off x="95377" y="729137"/>
            <a:ext cx="5578220" cy="23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5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4123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1E0BC-A572-41FD-8B61-3548CE91A074}"/>
              </a:ext>
            </a:extLst>
          </p:cNvPr>
          <p:cNvSpPr txBox="1"/>
          <p:nvPr/>
        </p:nvSpPr>
        <p:spPr>
          <a:xfrm>
            <a:off x="76175" y="542305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Расположите в правильном порядке названия органов дыхания: А - носоглотка,  Б - гортань, В - полость носа, Г - альвеолы,  Д - легкие, Е - бронхи, Ж - трахея.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9D5513-6638-43B6-A3C4-CC4B299B983D}"/>
              </a:ext>
            </a:extLst>
          </p:cNvPr>
          <p:cNvSpPr txBox="1"/>
          <p:nvPr/>
        </p:nvSpPr>
        <p:spPr>
          <a:xfrm>
            <a:off x="76175" y="1910457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- полость носа, А - носоглотка , </a:t>
            </a:r>
          </a:p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 - гортань, Ж – трахея, Е – бронхи, </a:t>
            </a:r>
          </a:p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 - легкие Г – альвеолы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5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ИСКУССТВЕННОЕ ДЫХАНИЕ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DDD081-A7C1-4F85-BBF5-9EEE0B5FD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627" y="830337"/>
            <a:ext cx="2631173" cy="2088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F701C-3956-47A0-BE18-56A1A040F3F8}"/>
              </a:ext>
            </a:extLst>
          </p:cNvPr>
          <p:cNvSpPr txBox="1"/>
          <p:nvPr/>
        </p:nvSpPr>
        <p:spPr>
          <a:xfrm>
            <a:off x="76175" y="542305"/>
            <a:ext cx="30243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Типичные ситуации, 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 которых требуется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искусственное дыхание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: несчастные случаи в результате автомобильных аварий, происшествия на воде, поражение электрическим током.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8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ИСКУССТВЕННОЕ ДЫХАНИЕ</a:t>
            </a:r>
          </a:p>
        </p:txBody>
      </p:sp>
      <p:pic>
        <p:nvPicPr>
          <p:cNvPr id="3" name="Первая помощь_ как сделать искусственное дыхание взрослому и младенцу [hHK93xcDrHk]">
            <a:hlinkClick r:id="" action="ppaction://media"/>
            <a:extLst>
              <a:ext uri="{FF2B5EF4-FFF2-40B4-BE49-F238E27FC236}">
                <a16:creationId xmlns:a16="http://schemas.microsoft.com/office/drawing/2014/main" id="{E29E1144-D67B-44B7-BE03-2E8DF4A18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255" y="614313"/>
            <a:ext cx="4324647" cy="24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21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265"/>
            <a:ext cx="5768975" cy="261610"/>
          </a:xfrm>
        </p:spPr>
        <p:txBody>
          <a:bodyPr/>
          <a:lstStyle/>
          <a:p>
            <a:pPr algn="ctr"/>
            <a:r>
              <a:rPr lang="ru-RU" sz="1700" dirty="0"/>
              <a:t>ЗАБОЛЕВАНИЯ ВЕРХНИХ ДЫХАТЕЛЬНЫХ ПУТЕЙ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5A315-7726-4254-A507-813FDB6A4B5D}"/>
              </a:ext>
            </a:extLst>
          </p:cNvPr>
          <p:cNvSpPr txBox="1"/>
          <p:nvPr/>
        </p:nvSpPr>
        <p:spPr>
          <a:xfrm>
            <a:off x="220191" y="686321"/>
            <a:ext cx="5400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 воспалительным заболеваниям </a:t>
            </a:r>
            <a:r>
              <a:rPr lang="ru-RU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верхних дыхательных путей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относятся ринит, синусит,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аденоидит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тонзиллит, ангина, ларингит и фарингит. Данные </a:t>
            </a:r>
            <a:r>
              <a:rPr lang="ru-RU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заболевания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широко распространены: они встречаются у каждого четвертого жителя нашей планеты.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5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РИНИТ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FAC4C-5EB9-4EA6-81CD-AA4DE033486D}"/>
              </a:ext>
            </a:extLst>
          </p:cNvPr>
          <p:cNvSpPr txBox="1"/>
          <p:nvPr/>
        </p:nvSpPr>
        <p:spPr>
          <a:xfrm>
            <a:off x="76175" y="542305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Ринит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насморк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(от 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</a:rPr>
              <a:t>др.греч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ῥινός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«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нос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») —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синдром воспаления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слизистой оболочки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носа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Инфекционный ринит вызывается различными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микробами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вирусами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; развитию ринита способствует переохлаждение, сильная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запылённость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 загазованность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воздуха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Ринит часто является одним из проявлений других заболеваний (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гриппа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дифтерии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кори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44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СИМПТОМЫ РИНИТА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A70B2-242D-4F6A-8077-8C82DBD31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9600" r="-405" b="13601"/>
          <a:stretch/>
        </p:blipFill>
        <p:spPr>
          <a:xfrm>
            <a:off x="202868" y="618550"/>
            <a:ext cx="5363237" cy="25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5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49"/>
            <a:ext cx="5768975" cy="492443"/>
          </a:xfrm>
        </p:spPr>
        <p:txBody>
          <a:bodyPr/>
          <a:lstStyle/>
          <a:p>
            <a:pPr algn="ctr"/>
            <a:r>
              <a:rPr lang="ru-RU" sz="1600" i="0" dirty="0">
                <a:effectLst/>
                <a:latin typeface="arial" panose="020B0604020202020204" pitchFamily="34" charset="0"/>
              </a:rPr>
              <a:t>СИНУСИТ - ВОСПАЛЕНИЕ СЛИЗИСТОЙ ОБОЛОЧКИ ЛЮБОЙ ИЗ ОКОЛОНОСОВЫХ ПАЗУХ НОСА</a:t>
            </a:r>
            <a:endParaRPr 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437FF4-6861-4BAA-AE81-75CA3D7AB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9" y="614313"/>
            <a:ext cx="546293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4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ФАРИНГИТ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DF3FD-8045-4443-8C6E-111614CA2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007" y="635586"/>
            <a:ext cx="3751156" cy="2432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A849A-D126-43BE-B044-F0E690488090}"/>
              </a:ext>
            </a:extLst>
          </p:cNvPr>
          <p:cNvSpPr txBox="1"/>
          <p:nvPr/>
        </p:nvSpPr>
        <p:spPr>
          <a:xfrm>
            <a:off x="0" y="621278"/>
            <a:ext cx="20203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Воспаление слизистой оболочки глотки и миндалин, чаще вирусной или бактериальной природы.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2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25670-8163-4C4A-ABEA-92D9211A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ТОНЗИЛЛИТ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29C70A-63F9-417A-809D-122C46E6D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80" b="7836"/>
          <a:stretch/>
        </p:blipFill>
        <p:spPr>
          <a:xfrm>
            <a:off x="2236415" y="559900"/>
            <a:ext cx="3350236" cy="2574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F4BB5-B515-4917-8D7C-F4CB5DC2069B}"/>
              </a:ext>
            </a:extLst>
          </p:cNvPr>
          <p:cNvSpPr txBox="1"/>
          <p:nvPr/>
        </p:nvSpPr>
        <p:spPr>
          <a:xfrm>
            <a:off x="364207" y="120315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ВОСПАЛЕНИЕ НЕБНЫХ МИНДАЛИН</a:t>
            </a:r>
          </a:p>
        </p:txBody>
      </p:sp>
    </p:spTree>
    <p:extLst>
      <p:ext uri="{BB962C8B-B14F-4D97-AF65-F5344CB8AC3E}">
        <p14:creationId xmlns:p14="http://schemas.microsoft.com/office/powerpoint/2010/main" val="227137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33AFA-5893-42A9-ADB7-A6CB46533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ЛАРИНГИТ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E46A24-6662-44F3-82B8-341E510C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15" y="614313"/>
            <a:ext cx="3160739" cy="243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C0B1BE-2612-467B-A7E8-35F129139CBD}"/>
              </a:ext>
            </a:extLst>
          </p:cNvPr>
          <p:cNvSpPr txBox="1"/>
          <p:nvPr/>
        </p:nvSpPr>
        <p:spPr>
          <a:xfrm>
            <a:off x="253336" y="1059135"/>
            <a:ext cx="1839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ВОСПАЛЕНИЕ ОБОЛОЧКИ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ГОРТАНИ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0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7FC37-7825-4EB2-9AFB-97DBA33C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ПРОФОРИЕНТАЦИЯ - ЛОР ВРАЧ</a:t>
            </a:r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2E797-BC99-4C13-AE09-C49475DC3B16}"/>
              </a:ext>
            </a:extLst>
          </p:cNvPr>
          <p:cNvSpPr txBox="1"/>
          <p:nvPr/>
        </p:nvSpPr>
        <p:spPr>
          <a:xfrm>
            <a:off x="1" y="542305"/>
            <a:ext cx="281247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Отоларинголог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(ЛОР) – это врач, который занимается профилактикой и лечением заболеваний уха, горла и носа. Сокращение ЛОР образовано от слова «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ларингооторинолог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»</a:t>
            </a:r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651353-8CF4-408A-9030-C7C86C0E0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7" r="17523"/>
          <a:stretch/>
        </p:blipFill>
        <p:spPr>
          <a:xfrm>
            <a:off x="2762139" y="758329"/>
            <a:ext cx="2872437" cy="21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4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76175" y="508040"/>
            <a:ext cx="5616624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2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Составьте пары из названий органов дыхания и соответствующего им строения: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- гортань, Б - полость носа, В - легкие, Г - трахея, Д - бронхи, Е - носоглотка; 1 - находятся голосовые связки, 2 - покрыты двухслойной плеврой, 3 - разделена костно-хрящевой перегородкой, 4 - продолжение носовой полости, 5 - многократно ветвятся, 6 - состоят из полуколец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07777"/>
          </a:xfrm>
        </p:spPr>
        <p:txBody>
          <a:bodyPr/>
          <a:lstStyle/>
          <a:p>
            <a:pPr algn="ctr"/>
            <a:r>
              <a:rPr lang="ru-RU" sz="2000" dirty="0"/>
              <a:t>ЗАБОЛЕВАНИЯ ДЫХАТЕЛЬНОЙ СИСТЕМЫ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0C403-7A01-4C21-8B3F-ADFED0EC762B}"/>
              </a:ext>
            </a:extLst>
          </p:cNvPr>
          <p:cNvSpPr txBox="1"/>
          <p:nvPr/>
        </p:nvSpPr>
        <p:spPr>
          <a:xfrm>
            <a:off x="0" y="542305"/>
            <a:ext cx="56927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Основные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заболевания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органов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дыхания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это бронхит, пневмония, бронхиальная астма, хроническая обструктивная болезнь легких (ХОБЛ), бронхоэктатическая болезнь, респираторный дистресс-синдром, тромбоэмболия легочной артерии, интерстициальные 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заболевания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легких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(хронические заболевания легочных тканей) , плеврит, эмфизема легких, рак легких.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97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1BADC-7B38-496A-92CF-DB0FCBEE1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БРОНХИТ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02F8D7-71F2-4FDF-AD5F-D6E263A6B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11" r="748"/>
          <a:stretch/>
        </p:blipFill>
        <p:spPr>
          <a:xfrm>
            <a:off x="1948383" y="614313"/>
            <a:ext cx="3705443" cy="2528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06BE8-41A8-439E-AD72-2A826E717C0F}"/>
              </a:ext>
            </a:extLst>
          </p:cNvPr>
          <p:cNvSpPr txBox="1"/>
          <p:nvPr/>
        </p:nvSpPr>
        <p:spPr>
          <a:xfrm>
            <a:off x="71629" y="549270"/>
            <a:ext cx="245281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Бронхит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– это воспалительное заболевание дыхательной системы, характеризующееся преимущественным поражением бронхов.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1BADC-7B38-496A-92CF-DB0FCBEE1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92800" cy="315471"/>
          </a:xfrm>
        </p:spPr>
        <p:txBody>
          <a:bodyPr/>
          <a:lstStyle/>
          <a:p>
            <a:pPr algn="ctr"/>
            <a:r>
              <a:rPr lang="ru-RU" sz="2000" dirty="0"/>
              <a:t>ПНЕВМОНИЯ – ВОСПАЛЕНИЕ ЛЕГКИХ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C67F69-68F5-44FD-8E10-8E9537C4C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5" r="1105"/>
          <a:stretch/>
        </p:blipFill>
        <p:spPr>
          <a:xfrm>
            <a:off x="1963268" y="552374"/>
            <a:ext cx="3672408" cy="2537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0B974-6D37-4AB8-8200-6A58C16048E4}"/>
              </a:ext>
            </a:extLst>
          </p:cNvPr>
          <p:cNvSpPr txBox="1"/>
          <p:nvPr/>
        </p:nvSpPr>
        <p:spPr>
          <a:xfrm>
            <a:off x="148107" y="1109077"/>
            <a:ext cx="208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СИМПТОМЫ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A5658B-DE39-457E-A111-30D17128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6" y="2291474"/>
            <a:ext cx="2253247" cy="77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2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1BADC-7B38-496A-92CF-DB0FCBEE1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ПРОФОРИЕНТАЦИЯ - ПУЛЬМОНОЛОГ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1EF72-39B5-435D-B137-E82E391B8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03" y="614313"/>
            <a:ext cx="2618707" cy="1745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E5C956-4AC6-4902-8927-E96284420616}"/>
              </a:ext>
            </a:extLst>
          </p:cNvPr>
          <p:cNvSpPr txBox="1"/>
          <p:nvPr/>
        </p:nvSpPr>
        <p:spPr>
          <a:xfrm>
            <a:off x="76175" y="508040"/>
            <a:ext cx="30243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Пульмонология </a:t>
            </a:r>
            <a:r>
              <a:rPr lang="ru-RU" sz="160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или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1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пневмология</a:t>
            </a:r>
            <a:r>
              <a:rPr lang="ru-RU" sz="16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— раздел медицины, занимающийся изучением, диагностикой и лечением заболеваний лёгких и дыхательных путей. В некоторых странах пульмонология называется «грудной медициной» или «респираторной медициной».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6C5A3A-A047-49D5-98FE-BC5FFBFA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67" y="2365410"/>
            <a:ext cx="1381361" cy="77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93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0202C-7030-4C2C-A55E-392475FC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15471"/>
          </a:xfrm>
        </p:spPr>
        <p:txBody>
          <a:bodyPr/>
          <a:lstStyle/>
          <a:p>
            <a:r>
              <a:rPr lang="ru-RU" sz="2000" dirty="0"/>
              <a:t>БЛАГОДАРИТЕ И БЛАГО К ВАМ ВЕРНЕТСЯ!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43494D-0122-42CB-AF96-D8D903305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50" y="592602"/>
            <a:ext cx="3057128" cy="21323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DF78BF-558E-4E1C-AC83-90CA6469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9" y="592602"/>
            <a:ext cx="2484275" cy="1642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9D966C-E5AA-4EF1-BCBD-8E64A6C2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78" y="592602"/>
            <a:ext cx="3557249" cy="25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3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НЕОБЫЧНАЯ ИСТОРИЯ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F1CBA8-226F-49B8-AC84-270362D2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367" y="645023"/>
            <a:ext cx="3582976" cy="2330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39DE77-1196-45CF-9E2A-AD36B5CB5E6F}"/>
              </a:ext>
            </a:extLst>
          </p:cNvPr>
          <p:cNvSpPr txBox="1"/>
          <p:nvPr/>
        </p:nvSpPr>
        <p:spPr>
          <a:xfrm>
            <a:off x="76175" y="876211"/>
            <a:ext cx="20882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PTSans"/>
              </a:rPr>
              <a:t>История Марты Мейсон — женщины, которая прожила 60 лет в 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PTSans"/>
              </a:rPr>
              <a:t>капсуле.</a:t>
            </a:r>
            <a:endParaRPr lang="ru-RU" b="1" i="0" dirty="0">
              <a:solidFill>
                <a:srgbClr val="002060"/>
              </a:solidFill>
              <a:effectLst/>
              <a:latin typeface="PTSans"/>
            </a:endParaRPr>
          </a:p>
        </p:txBody>
      </p:sp>
    </p:spTree>
    <p:extLst>
      <p:ext uri="{BB962C8B-B14F-4D97-AF65-F5344CB8AC3E}">
        <p14:creationId xmlns:p14="http://schemas.microsoft.com/office/powerpoint/2010/main" val="91021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1F31E-877A-4B0F-AF21-CFB1CE364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60 Лет в Барокамере Аппарате ИВЛ _ Аппарат искусственной вентиляции легких [0KYgJNnLA30]">
            <a:hlinkClick r:id="" action="ppaction://media"/>
            <a:extLst>
              <a:ext uri="{FF2B5EF4-FFF2-40B4-BE49-F238E27FC236}">
                <a16:creationId xmlns:a16="http://schemas.microsoft.com/office/drawing/2014/main" id="{83E84820-D3E5-42FB-ABD1-035ADE2A7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141" y="542305"/>
            <a:ext cx="4622720" cy="2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27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ОБОБЩЕНИЕ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9DBF46-5B26-4F8C-B325-24C1D3A3C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83" y="586511"/>
            <a:ext cx="1817355" cy="2555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69BA11-F4CB-4588-BC10-B6220CA999B8}"/>
              </a:ext>
            </a:extLst>
          </p:cNvPr>
          <p:cNvSpPr txBox="1"/>
          <p:nvPr/>
        </p:nvSpPr>
        <p:spPr>
          <a:xfrm>
            <a:off x="1732359" y="620697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Ж.Е.Л. РАВНА В СРЕДНЕМ 3500 МЛ И ЗАВИСИТ ОТ РАЗЛИЧНЫХ ФАКТОРОВ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16-18 ДЫХАТЕЛЬНЫХ ДВИЖЕНИЙ В МИНУТУ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РЕГУЛЯЦИЯ ДЫХАНИЯ: НЕРВНАЯ И ГУМОРАЛЬНАЯ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 ДЫХАТЕЛЬНЫХ ПУТЕЙ И ЛЕГКИХ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ЛОР -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ларингооторинолог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ПУЛЬМОНОЛОГ</a:t>
            </a:r>
          </a:p>
        </p:txBody>
      </p:sp>
    </p:spTree>
    <p:extLst>
      <p:ext uri="{BB962C8B-B14F-4D97-AF65-F5344CB8AC3E}">
        <p14:creationId xmlns:p14="http://schemas.microsoft.com/office/powerpoint/2010/main" val="304673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7" y="38249"/>
            <a:ext cx="5655728" cy="492443"/>
          </a:xfrm>
        </p:spPr>
        <p:txBody>
          <a:bodyPr/>
          <a:lstStyle/>
          <a:p>
            <a:pPr algn="ctr"/>
            <a:r>
              <a:rPr lang="ru-RU" sz="1600" dirty="0"/>
              <a:t>ПРОФИЛАКТИКА ЗАБОЛЕВАНИЙ ДЫХАТЕЛЬНОЙ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B0F3E-1E9A-4B8D-8FEB-D06E8334F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1" y="758329"/>
            <a:ext cx="5114704" cy="1380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AA0336-D3B6-40DC-A452-7E462FF34B55}"/>
              </a:ext>
            </a:extLst>
          </p:cNvPr>
          <p:cNvSpPr txBox="1"/>
          <p:nvPr/>
        </p:nvSpPr>
        <p:spPr>
          <a:xfrm>
            <a:off x="113247" y="2231588"/>
            <a:ext cx="5655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Ваше здоровье в ваших руках!!! Делайте дыхательные упражнения!!!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8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91" y="81856"/>
            <a:ext cx="5301373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7" y="1478409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Нарисовать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рис №</a:t>
            </a: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48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83033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14313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830337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372319" y="1478409"/>
            <a:ext cx="1627765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77,80 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).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758329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614313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4167" y="1478409"/>
            <a:ext cx="1662211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 и 25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74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- 80)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02345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092928" y="1478409"/>
            <a:ext cx="1599871" cy="148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Проектная работа: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Создание  модели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дыхательной системы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3">
            <a:extLst>
              <a:ext uri="{FF2B5EF4-FFF2-40B4-BE49-F238E27FC236}">
                <a16:creationId xmlns:a16="http://schemas.microsoft.com/office/drawing/2014/main" id="{C1A07488-7D8E-4863-B010-325CA1445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737394"/>
              </p:ext>
            </p:extLst>
          </p:nvPr>
        </p:nvGraphicFramePr>
        <p:xfrm>
          <a:off x="0" y="38248"/>
          <a:ext cx="5768975" cy="3206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2888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746087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60322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 ДЫХАНИЯ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349234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гортань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находятся голосовые связки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603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полость носа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3 - разделена костно-хрящевой перегородкой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60322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легкие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покрыты двухслойной плеврой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349234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трахея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6 - состоят из полуколец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543416"/>
                  </a:ext>
                </a:extLst>
              </a:tr>
              <a:tr h="349234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 - бронхи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5 - многократно ветвятся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836177"/>
                  </a:ext>
                </a:extLst>
              </a:tr>
              <a:tr h="349234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 - носоглотка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продолжение носовой полости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920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80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99B2A1-6B69-4AC9-AE26-4829347F3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9" t="20658" r="21292" b="7819"/>
          <a:stretch/>
        </p:blipFill>
        <p:spPr>
          <a:xfrm>
            <a:off x="76176" y="45057"/>
            <a:ext cx="5616624" cy="30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76175" y="508040"/>
            <a:ext cx="5616624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3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Составьте пары из названий органов дыхания и их признаков: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- общая поверхность легких, Б - количество альвеол в одних легких, В - бронхи, Г - трубки бронхов, Д - альвеолы; 1 - 3350 млн, 2 - заканчивается альвеолами, 3 - 100 м</a:t>
            </a:r>
            <a:r>
              <a:rPr kumimoji="0" lang="ru-RU" sz="200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4 - тонкостенные мелкие мешочки, 5 - образуется от трахеи.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6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3">
            <a:extLst>
              <a:ext uri="{FF2B5EF4-FFF2-40B4-BE49-F238E27FC236}">
                <a16:creationId xmlns:a16="http://schemas.microsoft.com/office/drawing/2014/main" id="{C1A07488-7D8E-4863-B010-325CA1445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047501"/>
              </p:ext>
            </p:extLst>
          </p:nvPr>
        </p:nvGraphicFramePr>
        <p:xfrm>
          <a:off x="0" y="38250"/>
          <a:ext cx="5768975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471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028504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4785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 ДЫХАНИЯ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ПРИЗНАКИ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475505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общая поверхность легких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3 - 100 м2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463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количество альвеол в одних легких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1 - 3350 млн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328211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бронхи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5 - образуется от трахеи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494153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трубки бронхов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заканчивается альвеолами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543416"/>
                  </a:ext>
                </a:extLst>
              </a:tr>
              <a:tr h="553626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 - альвеолы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тонкостенные мелкие мешочки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836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35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УРОКЕ: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6869" y="541675"/>
            <a:ext cx="3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Газообмен в легких и тканях;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4941" y="1078299"/>
            <a:ext cx="3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noProof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скусственное</a:t>
            </a:r>
            <a:r>
              <a:rPr lang="ru-RU" sz="20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дыхание;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20391" y="162242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Регуляция процесса дыхания;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40271" y="119037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732359" y="1838449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524447" y="2414513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2973039" y="2283271"/>
            <a:ext cx="271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 органов дыхательной системы.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07777"/>
          </a:xfrm>
        </p:spPr>
        <p:txBody>
          <a:bodyPr/>
          <a:lstStyle/>
          <a:p>
            <a:pPr algn="ctr"/>
            <a:r>
              <a:rPr lang="ru-RU" sz="2000" dirty="0"/>
              <a:t>АКТУАЛИЗАЦИЯ ЗНАНИЙ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7B4468-61B0-4C9D-8E76-DD2C61FC2504}"/>
              </a:ext>
            </a:extLst>
          </p:cNvPr>
          <p:cNvSpPr txBox="1"/>
          <p:nvPr/>
        </p:nvSpPr>
        <p:spPr>
          <a:xfrm>
            <a:off x="76174" y="758329"/>
            <a:ext cx="5616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мл,7000 мл,8-9 л, 16-18 раз, 21%,16%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означают эти данные?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Почему важно знать строение органов дыхания?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заболевания дыхательной системы бывают?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Откуда мы можем знать, к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сохранить здоровье органов дыхания?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140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38554"/>
          </a:xfrm>
        </p:spPr>
        <p:txBody>
          <a:bodyPr/>
          <a:lstStyle/>
          <a:p>
            <a:pPr algn="ctr"/>
            <a:r>
              <a:rPr lang="ru-RU" sz="2200" dirty="0">
                <a:solidFill>
                  <a:prstClr val="white"/>
                </a:solidFill>
              </a:rPr>
              <a:t>ОРГАНЫ ДЫХАНИЯ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>
            <a:off x="1629856" y="714836"/>
            <a:ext cx="707109" cy="681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2243690">
            <a:off x="3458929" y="727163"/>
            <a:ext cx="623487" cy="60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76175" y="965642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ВОЗДУХОНОСНЫЕ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НОСОВАЯ ПОЛОСТЬ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НОСОГЛОТКА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ГОРТАНЬ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ТРАХЕЯ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БРОНХИ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2943993" y="96564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15FDAE-8E37-43A1-9937-3EB81413B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55" y="1262385"/>
            <a:ext cx="1336709" cy="18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4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8959</TotalTime>
  <Words>934</Words>
  <Application>Microsoft Office PowerPoint</Application>
  <PresentationFormat>Произвольный</PresentationFormat>
  <Paragraphs>167</Paragraphs>
  <Slides>40</Slides>
  <Notes>21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40</vt:i4>
      </vt:variant>
    </vt:vector>
  </HeadingPairs>
  <TitlesOfParts>
    <vt:vector size="55" baseType="lpstr">
      <vt:lpstr>Arial</vt:lpstr>
      <vt:lpstr>Arial</vt:lpstr>
      <vt:lpstr>Calibri</vt:lpstr>
      <vt:lpstr>Courier New</vt:lpstr>
      <vt:lpstr>Open Sans</vt:lpstr>
      <vt:lpstr>Open Sans Light</vt:lpstr>
      <vt:lpstr>palatino linotype</vt:lpstr>
      <vt:lpstr>PTSans</vt:lpstr>
      <vt:lpstr>Times New Roman</vt:lpstr>
      <vt:lpstr>Wingdings</vt:lpstr>
      <vt:lpstr>Office Theme</vt:lpstr>
      <vt:lpstr>1_Office Theme</vt:lpstr>
      <vt:lpstr>2_Office Theme</vt:lpstr>
      <vt:lpstr>4_Office Theme</vt:lpstr>
      <vt:lpstr>Тема Office</vt:lpstr>
      <vt:lpstr>Биология  Человек и его здоровье</vt:lpstr>
      <vt:lpstr>ПРОВЕРЬТЕ СВОИ ЗНАНИЯ!</vt:lpstr>
      <vt:lpstr>ПРОВЕРЬТЕ СВОИ ЗНАНИЯ!</vt:lpstr>
      <vt:lpstr>Презентация PowerPoint</vt:lpstr>
      <vt:lpstr>ПРОВЕРЬТЕ СВОИ ЗНАНИЯ!</vt:lpstr>
      <vt:lpstr>Презентация PowerPoint</vt:lpstr>
      <vt:lpstr>СЕГОДНЯ НА УРОКЕ:</vt:lpstr>
      <vt:lpstr>АКТУАЛИЗАЦИЯ ЗНАНИЙ</vt:lpstr>
      <vt:lpstr>ОРГАНЫ ДЫХАНИЯ</vt:lpstr>
      <vt:lpstr>ОБМЕН ГАЗОВ В ЛЕГКИХ И ТКАНЯХ</vt:lpstr>
      <vt:lpstr>СОСТАВ ВОЗДУХА</vt:lpstr>
      <vt:lpstr>СОСТАВ ВОЗДУХА при вдохе                        при выдохе</vt:lpstr>
      <vt:lpstr>МИНУТНАЯ ВЕНТИЛЯЦИЯ ЛЕГКИХ</vt:lpstr>
      <vt:lpstr>ЖИЗНЕННАЯ ЁМКОСТЬ ЛЁГКИХ</vt:lpstr>
      <vt:lpstr>ЖИЗНЕННАЯ ЁМКОСТЬ ЛЁГКИХ</vt:lpstr>
      <vt:lpstr>ОБЩАЯ ЁМКОСТЬ ЛЁГКИХ</vt:lpstr>
      <vt:lpstr>ОБЩАЯ ЁМКОСТЬ ЛЁГКИХ</vt:lpstr>
      <vt:lpstr>ГАЗООБМЕН </vt:lpstr>
      <vt:lpstr>РЕГУЛЯЦИЯ ПРОЦЕССА ДЫХАНИЯ</vt:lpstr>
      <vt:lpstr>ИСКУССТВЕННОЕ ДЫХАНИЕ</vt:lpstr>
      <vt:lpstr>ИСКУССТВЕННОЕ ДЫХАНИЕ</vt:lpstr>
      <vt:lpstr>ЗАБОЛЕВАНИЯ ВЕРХНИХ ДЫХАТЕЛЬНЫХ ПУТЕЙ</vt:lpstr>
      <vt:lpstr>РИНИТ</vt:lpstr>
      <vt:lpstr>СИМПТОМЫ РИНИТА</vt:lpstr>
      <vt:lpstr>СИНУСИТ - ВОСПАЛЕНИЕ СЛИЗИСТОЙ ОБОЛОЧКИ ЛЮБОЙ ИЗ ОКОЛОНОСОВЫХ ПАЗУХ НОСА</vt:lpstr>
      <vt:lpstr>ФАРИНГИТ</vt:lpstr>
      <vt:lpstr>ТОНЗИЛЛИТ</vt:lpstr>
      <vt:lpstr>ЛАРИНГИТ</vt:lpstr>
      <vt:lpstr>ПРОФОРИЕНТАЦИЯ - ЛОР ВРАЧ </vt:lpstr>
      <vt:lpstr>ЗАБОЛЕВАНИЯ ДЫХАТЕЛЬНОЙ СИСТЕМЫ</vt:lpstr>
      <vt:lpstr>БРОНХИТ</vt:lpstr>
      <vt:lpstr>ПНЕВМОНИЯ – ВОСПАЛЕНИЕ ЛЕГКИХ </vt:lpstr>
      <vt:lpstr>ПРОФОРИЕНТАЦИЯ - ПУЛЬМОНОЛОГ</vt:lpstr>
      <vt:lpstr>БЛАГОДАРИТЕ И БЛАГО К ВАМ ВЕРНЕТСЯ!</vt:lpstr>
      <vt:lpstr>НЕОБЫЧНАЯ ИСТОРИЯ</vt:lpstr>
      <vt:lpstr>Презентация PowerPoint</vt:lpstr>
      <vt:lpstr>ОБОБЩЕНИЕ</vt:lpstr>
      <vt:lpstr>ПРОФИЛАКТИКА ЗАБОЛЕВАНИЙ ДЫХАТЕЛЬНОЙ СИСТЕМЫ</vt:lpstr>
      <vt:lpstr>ЗАДАНИЕ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Lenova 330 pro A6</cp:lastModifiedBy>
  <cp:revision>684</cp:revision>
  <dcterms:created xsi:type="dcterms:W3CDTF">2020-04-13T08:05:42Z</dcterms:created>
  <dcterms:modified xsi:type="dcterms:W3CDTF">2020-11-18T03:55:07Z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