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725" r:id="rId3"/>
    <p:sldMasterId id="2147483940" r:id="rId4"/>
    <p:sldMasterId id="2147483948" r:id="rId5"/>
  </p:sldMasterIdLst>
  <p:notesMasterIdLst>
    <p:notesMasterId r:id="rId46"/>
  </p:notesMasterIdLst>
  <p:sldIdLst>
    <p:sldId id="1518" r:id="rId6"/>
    <p:sldId id="1826" r:id="rId7"/>
    <p:sldId id="1842" r:id="rId8"/>
    <p:sldId id="2038" r:id="rId9"/>
    <p:sldId id="2039" r:id="rId10"/>
    <p:sldId id="2040" r:id="rId11"/>
    <p:sldId id="1524" r:id="rId12"/>
    <p:sldId id="2007" r:id="rId13"/>
    <p:sldId id="2020" r:id="rId14"/>
    <p:sldId id="2019" r:id="rId15"/>
    <p:sldId id="2008" r:id="rId16"/>
    <p:sldId id="2041" r:id="rId17"/>
    <p:sldId id="2068" r:id="rId18"/>
    <p:sldId id="2043" r:id="rId19"/>
    <p:sldId id="2023" r:id="rId20"/>
    <p:sldId id="2045" r:id="rId21"/>
    <p:sldId id="2058" r:id="rId22"/>
    <p:sldId id="2046" r:id="rId23"/>
    <p:sldId id="2049" r:id="rId24"/>
    <p:sldId id="2047" r:id="rId25"/>
    <p:sldId id="2059" r:id="rId26"/>
    <p:sldId id="2051" r:id="rId27"/>
    <p:sldId id="2053" r:id="rId28"/>
    <p:sldId id="2055" r:id="rId29"/>
    <p:sldId id="2054" r:id="rId30"/>
    <p:sldId id="2052" r:id="rId31"/>
    <p:sldId id="2062" r:id="rId32"/>
    <p:sldId id="2061" r:id="rId33"/>
    <p:sldId id="2063" r:id="rId34"/>
    <p:sldId id="2050" r:id="rId35"/>
    <p:sldId id="2064" r:id="rId36"/>
    <p:sldId id="2065" r:id="rId37"/>
    <p:sldId id="2066" r:id="rId38"/>
    <p:sldId id="2067" r:id="rId39"/>
    <p:sldId id="2056" r:id="rId40"/>
    <p:sldId id="2060" r:id="rId41"/>
    <p:sldId id="2018" r:id="rId42"/>
    <p:sldId id="2006" r:id="rId43"/>
    <p:sldId id="354" r:id="rId44"/>
    <p:sldId id="2069" r:id="rId45"/>
  </p:sldIdLst>
  <p:sldSz cx="5768975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9" autoAdjust="0"/>
    <p:restoredTop sz="94364" autoAdjust="0"/>
  </p:normalViewPr>
  <p:slideViewPr>
    <p:cSldViewPr>
      <p:cViewPr varScale="1">
        <p:scale>
          <a:sx n="150" d="100"/>
          <a:sy n="150" d="100"/>
        </p:scale>
        <p:origin x="426" y="120"/>
      </p:cViewPr>
      <p:guideLst>
        <p:guide orient="horz" pos="2880"/>
        <p:guide pos="21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AFF15-B181-49A8-B0C2-D6B1B3E334C0}" type="datetimeFigureOut">
              <a:rPr lang="ru-RU" smtClean="0"/>
              <a:pPr/>
              <a:t>18.11.2020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D7A1A-F683-4EBE-9521-2F1A3DA05B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763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33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093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0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748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7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82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4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245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59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360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798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266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622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772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345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781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896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1184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698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076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453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673" y="1005903"/>
            <a:ext cx="490362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5346" y="1817116"/>
            <a:ext cx="403828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449" y="746316"/>
            <a:ext cx="250950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6"/>
            <a:ext cx="250950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g object 17"/>
          <p:cNvSpPr/>
          <p:nvPr/>
        </p:nvSpPr>
        <p:spPr>
          <a:xfrm>
            <a:off x="5260061" y="159368"/>
            <a:ext cx="252868" cy="25272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7358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2081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30131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25312" indent="-117162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8961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163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17847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2630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2292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738247"/>
            <a:ext cx="2404741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576863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738247"/>
            <a:ext cx="2405742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9155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691878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853263"/>
            <a:ext cx="2404741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691878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853263"/>
            <a:ext cx="2405742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0825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1755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87529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685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2724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5449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8173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2724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5449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8173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053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3435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6869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60303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3738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3435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6869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60303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13738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3435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6869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60303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13738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995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9915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9873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978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983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995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9915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9873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978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983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995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9915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9873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978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983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995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9915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9873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978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983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24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186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3614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70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41806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310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7374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194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2688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141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5671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2618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462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035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28685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03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49033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22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07338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49247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13213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78935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66792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6082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7634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350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457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01963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8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5906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659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7329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74652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04109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45947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41530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0667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31349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8073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7194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84400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6272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530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451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94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025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675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311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8717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012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889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22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1968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530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25312" indent="-117162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59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163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26011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13020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703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738247"/>
            <a:ext cx="2404741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576863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738247"/>
            <a:ext cx="2405742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2787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691878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853263"/>
            <a:ext cx="2404741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691878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853263"/>
            <a:ext cx="2405742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12681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056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9212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241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2724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5449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8173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2724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5449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8173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856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3435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6869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60303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3738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3435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6869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60303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13738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7762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11196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64631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13738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25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995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9915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9873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978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983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995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9915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9873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978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983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995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9915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9873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978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983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995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9915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9873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978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983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93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7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7920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534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42504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40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3396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84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5354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3321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05704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6556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48497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35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89022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89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86475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897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44976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87724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2626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3100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53763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5726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0160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8361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49821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8050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7498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781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86207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84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7396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88006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434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10734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1526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5717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28749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5448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1874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887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2721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00313"/>
            <a:ext cx="1113036" cy="167290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61128" y="600313"/>
            <a:ext cx="1113036" cy="167290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40840" y="600313"/>
            <a:ext cx="1173389" cy="1672900"/>
          </a:xfrm>
        </p:spPr>
        <p:txBody>
          <a:bodyPr>
            <a:noAutofit/>
          </a:bodyPr>
          <a:lstStyle>
            <a:lvl1pPr marL="0" indent="0">
              <a:buNone/>
              <a:defRPr sz="662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2"/>
            </a:lvl2pPr>
            <a:lvl3pPr marL="71351" indent="-71351">
              <a:defRPr sz="662"/>
            </a:lvl3pPr>
            <a:lvl4pPr marL="190019" indent="-98389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62912" y="600313"/>
            <a:ext cx="1173389" cy="1672900"/>
          </a:xfrm>
        </p:spPr>
        <p:txBody>
          <a:bodyPr>
            <a:noAutofit/>
          </a:bodyPr>
          <a:lstStyle>
            <a:lvl1pPr marL="0" indent="0">
              <a:buNone/>
              <a:defRPr sz="662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2"/>
            </a:lvl2pPr>
            <a:lvl3pPr marL="71351" indent="-71351">
              <a:defRPr sz="662"/>
            </a:lvl3pPr>
            <a:lvl4pPr marL="190019" indent="-98389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2673" y="2356547"/>
            <a:ext cx="2381556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61129" y="2356547"/>
            <a:ext cx="237517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340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4" dirty="0"/>
          </a:p>
        </p:txBody>
      </p:sp>
      <p:sp>
        <p:nvSpPr>
          <p:cNvPr id="17" name="bg object 17"/>
          <p:cNvSpPr/>
          <p:nvPr/>
        </p:nvSpPr>
        <p:spPr>
          <a:xfrm>
            <a:off x="66885" y="71159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4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8248" y="720763"/>
            <a:ext cx="1825360" cy="21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5"/>
            <a:ext cx="2509504" cy="1456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458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673" y="1005903"/>
            <a:ext cx="490362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5346" y="1817116"/>
            <a:ext cx="40382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60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4902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449" y="746316"/>
            <a:ext cx="250950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6"/>
            <a:ext cx="250950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1236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1745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8246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6" y="132464"/>
            <a:ext cx="4903630" cy="407905"/>
          </a:xfrm>
        </p:spPr>
        <p:txBody>
          <a:bodyPr lIns="91539" tIns="45770" rIns="91539" bIns="4577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4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4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6" y="441663"/>
            <a:ext cx="4903630" cy="192287"/>
          </a:xfrm>
        </p:spPr>
        <p:txBody>
          <a:bodyPr lIns="91539" tIns="45770" rIns="91539" bIns="45770"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0483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673" y="1008007"/>
            <a:ext cx="4903629" cy="69554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5346" y="1838750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4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9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60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5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709" y="2085118"/>
            <a:ext cx="4903629" cy="644463"/>
          </a:xfrm>
        </p:spPr>
        <p:txBody>
          <a:bodyPr anchor="t"/>
          <a:lstStyle>
            <a:lvl1pPr algn="l">
              <a:defRPr sz="2522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709" y="1375307"/>
            <a:ext cx="4903629" cy="709811"/>
          </a:xfrm>
        </p:spPr>
        <p:txBody>
          <a:bodyPr anchor="b"/>
          <a:lstStyle>
            <a:lvl1pPr marL="0" indent="0">
              <a:buNone/>
              <a:defRPr sz="1261">
                <a:solidFill>
                  <a:schemeClr val="tx1">
                    <a:tint val="75000"/>
                  </a:schemeClr>
                </a:solidFill>
              </a:defRPr>
            </a:lvl1pPr>
            <a:lvl2pPr marL="28831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2pPr>
            <a:lvl3pPr marL="576621" indent="0">
              <a:buNone/>
              <a:defRPr sz="1009">
                <a:solidFill>
                  <a:schemeClr val="tx1">
                    <a:tint val="75000"/>
                  </a:schemeClr>
                </a:solidFill>
              </a:defRPr>
            </a:lvl3pPr>
            <a:lvl4pPr marL="864931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4pPr>
            <a:lvl5pPr marL="1153241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5pPr>
            <a:lvl6pPr marL="144155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6pPr>
            <a:lvl7pPr marL="172986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7pPr>
            <a:lvl8pPr marL="201817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8pPr>
            <a:lvl9pPr marL="2306483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90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8449" y="757133"/>
            <a:ext cx="2547964" cy="2141451"/>
          </a:xfrm>
        </p:spPr>
        <p:txBody>
          <a:bodyPr/>
          <a:lstStyle>
            <a:lvl1pPr>
              <a:defRPr sz="1766"/>
            </a:lvl1pPr>
            <a:lvl2pPr>
              <a:defRPr sz="1513"/>
            </a:lvl2pPr>
            <a:lvl3pPr>
              <a:defRPr sz="1261"/>
            </a:lvl3pPr>
            <a:lvl4pPr>
              <a:defRPr sz="1135"/>
            </a:lvl4pPr>
            <a:lvl5pPr>
              <a:defRPr sz="1135"/>
            </a:lvl5pPr>
            <a:lvl6pPr>
              <a:defRPr sz="1135"/>
            </a:lvl6pPr>
            <a:lvl7pPr>
              <a:defRPr sz="1135"/>
            </a:lvl7pPr>
            <a:lvl8pPr>
              <a:defRPr sz="1135"/>
            </a:lvl8pPr>
            <a:lvl9pPr>
              <a:defRPr sz="1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32562" y="757133"/>
            <a:ext cx="2547964" cy="2141451"/>
          </a:xfrm>
        </p:spPr>
        <p:txBody>
          <a:bodyPr/>
          <a:lstStyle>
            <a:lvl1pPr>
              <a:defRPr sz="1766"/>
            </a:lvl1pPr>
            <a:lvl2pPr>
              <a:defRPr sz="1513"/>
            </a:lvl2pPr>
            <a:lvl3pPr>
              <a:defRPr sz="1261"/>
            </a:lvl3pPr>
            <a:lvl4pPr>
              <a:defRPr sz="1135"/>
            </a:lvl4pPr>
            <a:lvl5pPr>
              <a:defRPr sz="1135"/>
            </a:lvl5pPr>
            <a:lvl6pPr>
              <a:defRPr sz="1135"/>
            </a:lvl6pPr>
            <a:lvl7pPr>
              <a:defRPr sz="1135"/>
            </a:lvl7pPr>
            <a:lvl8pPr>
              <a:defRPr sz="1135"/>
            </a:lvl8pPr>
            <a:lvl9pPr>
              <a:defRPr sz="1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60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449" y="726337"/>
            <a:ext cx="2548966" cy="302703"/>
          </a:xfrm>
        </p:spPr>
        <p:txBody>
          <a:bodyPr anchor="b"/>
          <a:lstStyle>
            <a:lvl1pPr marL="0" indent="0">
              <a:buNone/>
              <a:defRPr sz="1513" b="1"/>
            </a:lvl1pPr>
            <a:lvl2pPr marL="288310" indent="0">
              <a:buNone/>
              <a:defRPr sz="1261" b="1"/>
            </a:lvl2pPr>
            <a:lvl3pPr marL="576621" indent="0">
              <a:buNone/>
              <a:defRPr sz="1135" b="1"/>
            </a:lvl3pPr>
            <a:lvl4pPr marL="864931" indent="0">
              <a:buNone/>
              <a:defRPr sz="1009" b="1"/>
            </a:lvl4pPr>
            <a:lvl5pPr marL="1153241" indent="0">
              <a:buNone/>
              <a:defRPr sz="1009" b="1"/>
            </a:lvl5pPr>
            <a:lvl6pPr marL="1441552" indent="0">
              <a:buNone/>
              <a:defRPr sz="1009" b="1"/>
            </a:lvl6pPr>
            <a:lvl7pPr marL="1729862" indent="0">
              <a:buNone/>
              <a:defRPr sz="1009" b="1"/>
            </a:lvl7pPr>
            <a:lvl8pPr marL="2018172" indent="0">
              <a:buNone/>
              <a:defRPr sz="1009" b="1"/>
            </a:lvl8pPr>
            <a:lvl9pPr marL="2306483" indent="0">
              <a:buNone/>
              <a:defRPr sz="100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8449" y="1029039"/>
            <a:ext cx="2548966" cy="1869545"/>
          </a:xfrm>
        </p:spPr>
        <p:txBody>
          <a:bodyPr/>
          <a:lstStyle>
            <a:lvl1pPr>
              <a:defRPr sz="1513"/>
            </a:lvl1pPr>
            <a:lvl2pPr>
              <a:defRPr sz="1261"/>
            </a:lvl2pPr>
            <a:lvl3pPr>
              <a:defRPr sz="1135"/>
            </a:lvl3pPr>
            <a:lvl4pPr>
              <a:defRPr sz="1009"/>
            </a:lvl4pPr>
            <a:lvl5pPr>
              <a:defRPr sz="1009"/>
            </a:lvl5pPr>
            <a:lvl6pPr>
              <a:defRPr sz="1009"/>
            </a:lvl6pPr>
            <a:lvl7pPr>
              <a:defRPr sz="1009"/>
            </a:lvl7pPr>
            <a:lvl8pPr>
              <a:defRPr sz="1009"/>
            </a:lvl8pPr>
            <a:lvl9pPr>
              <a:defRPr sz="100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30560" y="726337"/>
            <a:ext cx="2549967" cy="302703"/>
          </a:xfrm>
        </p:spPr>
        <p:txBody>
          <a:bodyPr anchor="b"/>
          <a:lstStyle>
            <a:lvl1pPr marL="0" indent="0">
              <a:buNone/>
              <a:defRPr sz="1513" b="1"/>
            </a:lvl1pPr>
            <a:lvl2pPr marL="288310" indent="0">
              <a:buNone/>
              <a:defRPr sz="1261" b="1"/>
            </a:lvl2pPr>
            <a:lvl3pPr marL="576621" indent="0">
              <a:buNone/>
              <a:defRPr sz="1135" b="1"/>
            </a:lvl3pPr>
            <a:lvl4pPr marL="864931" indent="0">
              <a:buNone/>
              <a:defRPr sz="1009" b="1"/>
            </a:lvl4pPr>
            <a:lvl5pPr marL="1153241" indent="0">
              <a:buNone/>
              <a:defRPr sz="1009" b="1"/>
            </a:lvl5pPr>
            <a:lvl6pPr marL="1441552" indent="0">
              <a:buNone/>
              <a:defRPr sz="1009" b="1"/>
            </a:lvl6pPr>
            <a:lvl7pPr marL="1729862" indent="0">
              <a:buNone/>
              <a:defRPr sz="1009" b="1"/>
            </a:lvl7pPr>
            <a:lvl8pPr marL="2018172" indent="0">
              <a:buNone/>
              <a:defRPr sz="1009" b="1"/>
            </a:lvl8pPr>
            <a:lvl9pPr marL="2306483" indent="0">
              <a:buNone/>
              <a:defRPr sz="100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30560" y="1029039"/>
            <a:ext cx="2549967" cy="1869545"/>
          </a:xfrm>
        </p:spPr>
        <p:txBody>
          <a:bodyPr/>
          <a:lstStyle>
            <a:lvl1pPr>
              <a:defRPr sz="1513"/>
            </a:lvl1pPr>
            <a:lvl2pPr>
              <a:defRPr sz="1261"/>
            </a:lvl2pPr>
            <a:lvl3pPr>
              <a:defRPr sz="1135"/>
            </a:lvl3pPr>
            <a:lvl4pPr>
              <a:defRPr sz="1009"/>
            </a:lvl4pPr>
            <a:lvl5pPr>
              <a:defRPr sz="1009"/>
            </a:lvl5pPr>
            <a:lvl6pPr>
              <a:defRPr sz="1009"/>
            </a:lvl6pPr>
            <a:lvl7pPr>
              <a:defRPr sz="1009"/>
            </a:lvl7pPr>
            <a:lvl8pPr>
              <a:defRPr sz="1009"/>
            </a:lvl8pPr>
            <a:lvl9pPr>
              <a:defRPr sz="100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22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70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4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50" y="129193"/>
            <a:ext cx="1897953" cy="549822"/>
          </a:xfrm>
        </p:spPr>
        <p:txBody>
          <a:bodyPr anchor="b"/>
          <a:lstStyle>
            <a:lvl1pPr algn="l">
              <a:defRPr sz="1261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5509" y="129194"/>
            <a:ext cx="3225017" cy="2769390"/>
          </a:xfrm>
        </p:spPr>
        <p:txBody>
          <a:bodyPr/>
          <a:lstStyle>
            <a:lvl1pPr>
              <a:defRPr sz="2018"/>
            </a:lvl1pPr>
            <a:lvl2pPr>
              <a:defRPr sz="1766"/>
            </a:lvl2pPr>
            <a:lvl3pPr>
              <a:defRPr sz="1513"/>
            </a:lvl3pPr>
            <a:lvl4pPr>
              <a:defRPr sz="1261"/>
            </a:lvl4pPr>
            <a:lvl5pPr>
              <a:defRPr sz="1261"/>
            </a:lvl5pPr>
            <a:lvl6pPr>
              <a:defRPr sz="1261"/>
            </a:lvl6pPr>
            <a:lvl7pPr>
              <a:defRPr sz="1261"/>
            </a:lvl7pPr>
            <a:lvl8pPr>
              <a:defRPr sz="1261"/>
            </a:lvl8pPr>
            <a:lvl9pPr>
              <a:defRPr sz="126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450" y="679016"/>
            <a:ext cx="1897953" cy="2219568"/>
          </a:xfrm>
        </p:spPr>
        <p:txBody>
          <a:bodyPr/>
          <a:lstStyle>
            <a:lvl1pPr marL="0" indent="0">
              <a:buNone/>
              <a:defRPr sz="883"/>
            </a:lvl1pPr>
            <a:lvl2pPr marL="288310" indent="0">
              <a:buNone/>
              <a:defRPr sz="757"/>
            </a:lvl2pPr>
            <a:lvl3pPr marL="576621" indent="0">
              <a:buNone/>
              <a:defRPr sz="631"/>
            </a:lvl3pPr>
            <a:lvl4pPr marL="864931" indent="0">
              <a:buNone/>
              <a:defRPr sz="568"/>
            </a:lvl4pPr>
            <a:lvl5pPr marL="1153241" indent="0">
              <a:buNone/>
              <a:defRPr sz="568"/>
            </a:lvl5pPr>
            <a:lvl6pPr marL="1441552" indent="0">
              <a:buNone/>
              <a:defRPr sz="568"/>
            </a:lvl6pPr>
            <a:lvl7pPr marL="1729862" indent="0">
              <a:buNone/>
              <a:defRPr sz="568"/>
            </a:lvl7pPr>
            <a:lvl8pPr marL="2018172" indent="0">
              <a:buNone/>
              <a:defRPr sz="568"/>
            </a:lvl8pPr>
            <a:lvl9pPr marL="2306483" indent="0">
              <a:buNone/>
              <a:defRPr sz="56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759" y="2271396"/>
            <a:ext cx="3461385" cy="268151"/>
          </a:xfrm>
        </p:spPr>
        <p:txBody>
          <a:bodyPr anchor="b"/>
          <a:lstStyle>
            <a:lvl1pPr algn="l">
              <a:defRPr sz="1261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0759" y="289933"/>
            <a:ext cx="3461385" cy="1946910"/>
          </a:xfrm>
        </p:spPr>
        <p:txBody>
          <a:bodyPr/>
          <a:lstStyle>
            <a:lvl1pPr marL="0" indent="0">
              <a:buNone/>
              <a:defRPr sz="2018"/>
            </a:lvl1pPr>
            <a:lvl2pPr marL="288310" indent="0">
              <a:buNone/>
              <a:defRPr sz="1766"/>
            </a:lvl2pPr>
            <a:lvl3pPr marL="576621" indent="0">
              <a:buNone/>
              <a:defRPr sz="1513"/>
            </a:lvl3pPr>
            <a:lvl4pPr marL="864931" indent="0">
              <a:buNone/>
              <a:defRPr sz="1261"/>
            </a:lvl4pPr>
            <a:lvl5pPr marL="1153241" indent="0">
              <a:buNone/>
              <a:defRPr sz="1261"/>
            </a:lvl5pPr>
            <a:lvl6pPr marL="1441552" indent="0">
              <a:buNone/>
              <a:defRPr sz="1261"/>
            </a:lvl6pPr>
            <a:lvl7pPr marL="1729862" indent="0">
              <a:buNone/>
              <a:defRPr sz="1261"/>
            </a:lvl7pPr>
            <a:lvl8pPr marL="2018172" indent="0">
              <a:buNone/>
              <a:defRPr sz="1261"/>
            </a:lvl8pPr>
            <a:lvl9pPr marL="2306483" indent="0">
              <a:buNone/>
              <a:defRPr sz="1261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30759" y="2539547"/>
            <a:ext cx="3461385" cy="380819"/>
          </a:xfrm>
        </p:spPr>
        <p:txBody>
          <a:bodyPr/>
          <a:lstStyle>
            <a:lvl1pPr marL="0" indent="0">
              <a:buNone/>
              <a:defRPr sz="883"/>
            </a:lvl1pPr>
            <a:lvl2pPr marL="288310" indent="0">
              <a:buNone/>
              <a:defRPr sz="757"/>
            </a:lvl2pPr>
            <a:lvl3pPr marL="576621" indent="0">
              <a:buNone/>
              <a:defRPr sz="631"/>
            </a:lvl3pPr>
            <a:lvl4pPr marL="864931" indent="0">
              <a:buNone/>
              <a:defRPr sz="568"/>
            </a:lvl4pPr>
            <a:lvl5pPr marL="1153241" indent="0">
              <a:buNone/>
              <a:defRPr sz="568"/>
            </a:lvl5pPr>
            <a:lvl6pPr marL="1441552" indent="0">
              <a:buNone/>
              <a:defRPr sz="568"/>
            </a:lvl6pPr>
            <a:lvl7pPr marL="1729862" indent="0">
              <a:buNone/>
              <a:defRPr sz="568"/>
            </a:lvl7pPr>
            <a:lvl8pPr marL="2018172" indent="0">
              <a:buNone/>
              <a:defRPr sz="568"/>
            </a:lvl8pPr>
            <a:lvl9pPr marL="2306483" indent="0">
              <a:buNone/>
              <a:defRPr sz="56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3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26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82508" y="129945"/>
            <a:ext cx="1298019" cy="27686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8449" y="129945"/>
            <a:ext cx="3797908" cy="27686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915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8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886" y="71160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8249" y="720765"/>
            <a:ext cx="1825360" cy="21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7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4" y="746315"/>
            <a:ext cx="2509504" cy="310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6621"/>
              <a:t>11/18/2020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5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55.xml"/><Relationship Id="rId55" Type="http://schemas.openxmlformats.org/officeDocument/2006/relationships/slideLayout" Target="../slideLayouts/slideLayout60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46.xml"/><Relationship Id="rId54" Type="http://schemas.openxmlformats.org/officeDocument/2006/relationships/slideLayout" Target="../slideLayouts/slideLayout59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8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49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62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4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57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61.xml"/><Relationship Id="rId8" Type="http://schemas.openxmlformats.org/officeDocument/2006/relationships/slideLayout" Target="../slideLayouts/slideLayout13.xml"/><Relationship Id="rId51" Type="http://schemas.openxmlformats.org/officeDocument/2006/relationships/slideLayout" Target="../slideLayouts/slideLayout56.xml"/><Relationship Id="rId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51.xml"/><Relationship Id="rId59" Type="http://schemas.openxmlformats.org/officeDocument/2006/relationships/hyperlink" Target="https://www.facebook.com/" TargetMode="Externa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26" Type="http://schemas.openxmlformats.org/officeDocument/2006/relationships/slideLayout" Target="../slideLayouts/slideLayout88.xml"/><Relationship Id="rId39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83.xml"/><Relationship Id="rId34" Type="http://schemas.openxmlformats.org/officeDocument/2006/relationships/slideLayout" Target="../slideLayouts/slideLayout96.xml"/><Relationship Id="rId42" Type="http://schemas.openxmlformats.org/officeDocument/2006/relationships/slideLayout" Target="../slideLayouts/slideLayout104.xml"/><Relationship Id="rId47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12.xml"/><Relationship Id="rId55" Type="http://schemas.openxmlformats.org/officeDocument/2006/relationships/slideLayout" Target="../slideLayouts/slideLayout117.xml"/><Relationship Id="rId63" Type="http://schemas.openxmlformats.org/officeDocument/2006/relationships/slideLayout" Target="../slideLayouts/slideLayout125.xml"/><Relationship Id="rId68" Type="http://schemas.openxmlformats.org/officeDocument/2006/relationships/theme" Target="../theme/theme3.xml"/><Relationship Id="rId7" Type="http://schemas.openxmlformats.org/officeDocument/2006/relationships/slideLayout" Target="../slideLayouts/slideLayout69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91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slideLayout" Target="../slideLayouts/slideLayout94.xml"/><Relationship Id="rId37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2.xml"/><Relationship Id="rId45" Type="http://schemas.openxmlformats.org/officeDocument/2006/relationships/slideLayout" Target="../slideLayouts/slideLayout107.xml"/><Relationship Id="rId53" Type="http://schemas.openxmlformats.org/officeDocument/2006/relationships/slideLayout" Target="../slideLayouts/slideLayout115.xml"/><Relationship Id="rId58" Type="http://schemas.openxmlformats.org/officeDocument/2006/relationships/slideLayout" Target="../slideLayouts/slideLayout120.xml"/><Relationship Id="rId66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36" Type="http://schemas.openxmlformats.org/officeDocument/2006/relationships/slideLayout" Target="../slideLayouts/slideLayout98.xml"/><Relationship Id="rId49" Type="http://schemas.openxmlformats.org/officeDocument/2006/relationships/slideLayout" Target="../slideLayouts/slideLayout111.xml"/><Relationship Id="rId57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31" Type="http://schemas.openxmlformats.org/officeDocument/2006/relationships/slideLayout" Target="../slideLayouts/slideLayout93.xml"/><Relationship Id="rId44" Type="http://schemas.openxmlformats.org/officeDocument/2006/relationships/slideLayout" Target="../slideLayouts/slideLayout106.xml"/><Relationship Id="rId52" Type="http://schemas.openxmlformats.org/officeDocument/2006/relationships/slideLayout" Target="../slideLayouts/slideLayout114.xml"/><Relationship Id="rId60" Type="http://schemas.openxmlformats.org/officeDocument/2006/relationships/slideLayout" Target="../slideLayouts/slideLayout122.xml"/><Relationship Id="rId65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2.xml"/><Relationship Id="rId35" Type="http://schemas.openxmlformats.org/officeDocument/2006/relationships/slideLayout" Target="../slideLayouts/slideLayout97.xml"/><Relationship Id="rId43" Type="http://schemas.openxmlformats.org/officeDocument/2006/relationships/slideLayout" Target="../slideLayouts/slideLayout105.xml"/><Relationship Id="rId48" Type="http://schemas.openxmlformats.org/officeDocument/2006/relationships/slideLayout" Target="../slideLayouts/slideLayout110.xml"/><Relationship Id="rId56" Type="http://schemas.openxmlformats.org/officeDocument/2006/relationships/slideLayout" Target="../slideLayouts/slideLayout118.xml"/><Relationship Id="rId64" Type="http://schemas.openxmlformats.org/officeDocument/2006/relationships/slideLayout" Target="../slideLayouts/slideLayout126.xml"/><Relationship Id="rId69" Type="http://schemas.openxmlformats.org/officeDocument/2006/relationships/hyperlink" Target="https://www.facebook.com/" TargetMode="External"/><Relationship Id="rId8" Type="http://schemas.openxmlformats.org/officeDocument/2006/relationships/slideLayout" Target="../slideLayouts/slideLayout70.xml"/><Relationship Id="rId51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33" Type="http://schemas.openxmlformats.org/officeDocument/2006/relationships/slideLayout" Target="../slideLayouts/slideLayout95.xml"/><Relationship Id="rId38" Type="http://schemas.openxmlformats.org/officeDocument/2006/relationships/slideLayout" Target="../slideLayouts/slideLayout100.xml"/><Relationship Id="rId46" Type="http://schemas.openxmlformats.org/officeDocument/2006/relationships/slideLayout" Target="../slideLayouts/slideLayout108.xml"/><Relationship Id="rId59" Type="http://schemas.openxmlformats.org/officeDocument/2006/relationships/slideLayout" Target="../slideLayouts/slideLayout121.xml"/><Relationship Id="rId67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82.xml"/><Relationship Id="rId41" Type="http://schemas.openxmlformats.org/officeDocument/2006/relationships/slideLayout" Target="../slideLayouts/slideLayout103.xml"/><Relationship Id="rId54" Type="http://schemas.openxmlformats.org/officeDocument/2006/relationships/slideLayout" Target="../slideLayouts/slideLayout116.xml"/><Relationship Id="rId62" Type="http://schemas.openxmlformats.org/officeDocument/2006/relationships/slideLayout" Target="../slideLayouts/slideLayout124.xml"/><Relationship Id="rId70" Type="http://schemas.openxmlformats.org/officeDocument/2006/relationships/hyperlink" Target="https://www.linkedin.com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g object 17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918" y="102424"/>
            <a:ext cx="516713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653" y="781128"/>
            <a:ext cx="45336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1452" y="3017710"/>
            <a:ext cx="18460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449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3662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4903629" cy="21895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90746" y="2982410"/>
            <a:ext cx="1022666" cy="145638"/>
          </a:xfrm>
          <a:prstGeom prst="rect">
            <a:avLst/>
          </a:prstGeom>
        </p:spPr>
        <p:txBody>
          <a:bodyPr vert="horz" wrap="square" lIns="57680" tIns="28839" rIns="57680" bIns="288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8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623" y="2977563"/>
            <a:ext cx="65972" cy="155332"/>
          </a:xfrm>
          <a:prstGeom prst="rect">
            <a:avLst/>
          </a:prstGeom>
        </p:spPr>
        <p:txBody>
          <a:bodyPr vert="horz" wrap="none" lIns="57680" tIns="28839" rIns="57680" bIns="288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8" smtClean="0"/>
              <a:pPr algn="ctr"/>
              <a:t>‹#›</a:t>
            </a:fld>
            <a:endParaRPr lang="en-US" sz="568" dirty="0"/>
          </a:p>
        </p:txBody>
      </p:sp>
      <p:sp>
        <p:nvSpPr>
          <p:cNvPr id="10" name="Oval 9"/>
          <p:cNvSpPr/>
          <p:nvPr/>
        </p:nvSpPr>
        <p:spPr>
          <a:xfrm>
            <a:off x="339777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6" name="Oval 15"/>
          <p:cNvSpPr/>
          <p:nvPr/>
        </p:nvSpPr>
        <p:spPr>
          <a:xfrm>
            <a:off x="133370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7" name="Rectangle 9"/>
          <p:cNvSpPr/>
          <p:nvPr/>
        </p:nvSpPr>
        <p:spPr>
          <a:xfrm rot="2700000">
            <a:off x="201915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4" name="Oval 13"/>
          <p:cNvSpPr/>
          <p:nvPr/>
        </p:nvSpPr>
        <p:spPr>
          <a:xfrm rot="10800000">
            <a:off x="546183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5" name="Rectangle 9"/>
          <p:cNvSpPr/>
          <p:nvPr/>
        </p:nvSpPr>
        <p:spPr>
          <a:xfrm rot="13500000">
            <a:off x="592661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26191" y="3023589"/>
            <a:ext cx="30347" cy="65202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14121" y="3022203"/>
            <a:ext cx="67295" cy="6458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17748" y="3028070"/>
            <a:ext cx="72852" cy="5950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2" name="Oval 21"/>
          <p:cNvSpPr/>
          <p:nvPr userDrawn="1"/>
        </p:nvSpPr>
        <p:spPr>
          <a:xfrm>
            <a:off x="5268937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23" name="Oval 22"/>
          <p:cNvSpPr/>
          <p:nvPr userDrawn="1"/>
        </p:nvSpPr>
        <p:spPr>
          <a:xfrm>
            <a:off x="5062531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75343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43562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8925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58986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3308" y="2961482"/>
            <a:ext cx="190376" cy="190364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 dirty="0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275" y="2957803"/>
            <a:ext cx="190376" cy="190364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 dirty="0"/>
          </a:p>
        </p:txBody>
      </p:sp>
    </p:spTree>
    <p:extLst>
      <p:ext uri="{BB962C8B-B14F-4D97-AF65-F5344CB8AC3E}">
        <p14:creationId xmlns:p14="http://schemas.microsoft.com/office/powerpoint/2010/main" val="346873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  <p:sldLayoutId id="2147483706" r:id="rId40"/>
    <p:sldLayoutId id="2147483707" r:id="rId41"/>
    <p:sldLayoutId id="2147483708" r:id="rId42"/>
    <p:sldLayoutId id="2147483709" r:id="rId43"/>
    <p:sldLayoutId id="2147483710" r:id="rId44"/>
    <p:sldLayoutId id="2147483711" r:id="rId45"/>
    <p:sldLayoutId id="2147483712" r:id="rId46"/>
    <p:sldLayoutId id="2147483713" r:id="rId47"/>
    <p:sldLayoutId id="2147483714" r:id="rId48"/>
    <p:sldLayoutId id="2147483715" r:id="rId49"/>
    <p:sldLayoutId id="2147483716" r:id="rId50"/>
    <p:sldLayoutId id="2147483717" r:id="rId51"/>
    <p:sldLayoutId id="2147483718" r:id="rId52"/>
    <p:sldLayoutId id="2147483719" r:id="rId53"/>
    <p:sldLayoutId id="2147483720" r:id="rId54"/>
    <p:sldLayoutId id="2147483721" r:id="rId55"/>
    <p:sldLayoutId id="2147483722" r:id="rId56"/>
    <p:sldLayoutId id="2147483723" r:id="rId5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800" rtl="0" eaLnBrk="1" latinLnBrk="0" hangingPunct="1">
        <a:lnSpc>
          <a:spcPct val="86000"/>
        </a:lnSpc>
        <a:spcBef>
          <a:spcPct val="0"/>
        </a:spcBef>
        <a:buNone/>
        <a:defRPr sz="1325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50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6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7301" indent="-109151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2pPr>
      <a:lvl3pPr marL="3254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7" kern="800">
          <a:solidFill>
            <a:schemeClr val="tx1"/>
          </a:solidFill>
          <a:latin typeface="+mn-lt"/>
          <a:ea typeface="+mn-ea"/>
          <a:cs typeface="+mn-cs"/>
        </a:defRPr>
      </a:lvl3pPr>
      <a:lvl4pPr marL="43360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4pPr>
      <a:lvl5pPr marL="5417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7" kern="800">
          <a:solidFill>
            <a:schemeClr val="tx1"/>
          </a:solidFill>
          <a:latin typeface="+mn-lt"/>
          <a:ea typeface="+mn-ea"/>
          <a:cs typeface="+mn-cs"/>
        </a:defRPr>
      </a:lvl5pPr>
      <a:lvl6pPr marL="15861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6pPr>
      <a:lvl7pPr marL="18745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7pPr>
      <a:lvl8pPr marL="21629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8pPr>
      <a:lvl9pPr marL="2451398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1pPr>
      <a:lvl2pPr marL="2884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2pPr>
      <a:lvl3pPr marL="5768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3pPr>
      <a:lvl4pPr marL="865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4pPr>
      <a:lvl5pPr marL="11535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5pPr>
      <a:lvl6pPr marL="14419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7303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0187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307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4903629" cy="21895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90746" y="2982410"/>
            <a:ext cx="1022666" cy="145638"/>
          </a:xfrm>
          <a:prstGeom prst="rect">
            <a:avLst/>
          </a:prstGeom>
        </p:spPr>
        <p:txBody>
          <a:bodyPr vert="horz" wrap="square" lIns="57680" tIns="28839" rIns="57680" bIns="288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8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623" y="2977563"/>
            <a:ext cx="65972" cy="155332"/>
          </a:xfrm>
          <a:prstGeom prst="rect">
            <a:avLst/>
          </a:prstGeom>
        </p:spPr>
        <p:txBody>
          <a:bodyPr vert="horz" wrap="none" lIns="57680" tIns="28839" rIns="57680" bIns="288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8" smtClean="0">
                <a:solidFill>
                  <a:schemeClr val="tx1"/>
                </a:solidFill>
              </a:rPr>
              <a:pPr algn="ctr"/>
              <a:t>‹#›</a:t>
            </a:fld>
            <a:endParaRPr lang="en-US" sz="568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777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6" name="Oval 15"/>
          <p:cNvSpPr/>
          <p:nvPr/>
        </p:nvSpPr>
        <p:spPr>
          <a:xfrm>
            <a:off x="133370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7" name="Rectangle 9"/>
          <p:cNvSpPr/>
          <p:nvPr/>
        </p:nvSpPr>
        <p:spPr>
          <a:xfrm rot="2700000">
            <a:off x="201915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4" name="Oval 13"/>
          <p:cNvSpPr/>
          <p:nvPr/>
        </p:nvSpPr>
        <p:spPr>
          <a:xfrm rot="10800000">
            <a:off x="546183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5" name="Rectangle 9"/>
          <p:cNvSpPr/>
          <p:nvPr/>
        </p:nvSpPr>
        <p:spPr>
          <a:xfrm rot="13500000">
            <a:off x="592661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 dirty="0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26191" y="3023589"/>
            <a:ext cx="30347" cy="65202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14121" y="3022203"/>
            <a:ext cx="67295" cy="6458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17748" y="3028070"/>
            <a:ext cx="72852" cy="5950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 dirty="0"/>
          </a:p>
        </p:txBody>
      </p:sp>
      <p:sp>
        <p:nvSpPr>
          <p:cNvPr id="22" name="Oval 21"/>
          <p:cNvSpPr/>
          <p:nvPr userDrawn="1"/>
        </p:nvSpPr>
        <p:spPr>
          <a:xfrm>
            <a:off x="5268937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23" name="Oval 22"/>
          <p:cNvSpPr/>
          <p:nvPr userDrawn="1"/>
        </p:nvSpPr>
        <p:spPr>
          <a:xfrm>
            <a:off x="5062531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75343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 dirty="0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43562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8925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58986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 dirty="0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3308" y="2961482"/>
            <a:ext cx="190376" cy="190364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 dirty="0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275" y="2957803"/>
            <a:ext cx="190376" cy="190364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 dirty="0"/>
          </a:p>
        </p:txBody>
      </p:sp>
    </p:spTree>
    <p:extLst>
      <p:ext uri="{BB962C8B-B14F-4D97-AF65-F5344CB8AC3E}">
        <p14:creationId xmlns:p14="http://schemas.microsoft.com/office/powerpoint/2010/main" val="71060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8" r:id="rId23"/>
    <p:sldLayoutId id="2147483749" r:id="rId24"/>
    <p:sldLayoutId id="2147483750" r:id="rId25"/>
    <p:sldLayoutId id="2147483751" r:id="rId26"/>
    <p:sldLayoutId id="2147483752" r:id="rId27"/>
    <p:sldLayoutId id="2147483753" r:id="rId28"/>
    <p:sldLayoutId id="2147483754" r:id="rId29"/>
    <p:sldLayoutId id="2147483755" r:id="rId30"/>
    <p:sldLayoutId id="2147483756" r:id="rId31"/>
    <p:sldLayoutId id="2147483757" r:id="rId32"/>
    <p:sldLayoutId id="2147483758" r:id="rId33"/>
    <p:sldLayoutId id="2147483759" r:id="rId34"/>
    <p:sldLayoutId id="2147483760" r:id="rId35"/>
    <p:sldLayoutId id="2147483761" r:id="rId36"/>
    <p:sldLayoutId id="2147483762" r:id="rId37"/>
    <p:sldLayoutId id="2147483763" r:id="rId38"/>
    <p:sldLayoutId id="2147483764" r:id="rId39"/>
    <p:sldLayoutId id="2147483765" r:id="rId40"/>
    <p:sldLayoutId id="2147483766" r:id="rId41"/>
    <p:sldLayoutId id="2147483767" r:id="rId42"/>
    <p:sldLayoutId id="2147483768" r:id="rId43"/>
    <p:sldLayoutId id="2147483769" r:id="rId44"/>
    <p:sldLayoutId id="2147483770" r:id="rId45"/>
    <p:sldLayoutId id="2147483771" r:id="rId46"/>
    <p:sldLayoutId id="2147483772" r:id="rId47"/>
    <p:sldLayoutId id="2147483773" r:id="rId48"/>
    <p:sldLayoutId id="2147483774" r:id="rId49"/>
    <p:sldLayoutId id="2147483775" r:id="rId50"/>
    <p:sldLayoutId id="2147483776" r:id="rId51"/>
    <p:sldLayoutId id="2147483777" r:id="rId52"/>
    <p:sldLayoutId id="2147483778" r:id="rId53"/>
    <p:sldLayoutId id="2147483779" r:id="rId54"/>
    <p:sldLayoutId id="2147483780" r:id="rId55"/>
    <p:sldLayoutId id="2147483781" r:id="rId56"/>
    <p:sldLayoutId id="2147483782" r:id="rId57"/>
    <p:sldLayoutId id="2147483783" r:id="rId58"/>
    <p:sldLayoutId id="2147483784" r:id="rId59"/>
    <p:sldLayoutId id="2147483785" r:id="rId60"/>
    <p:sldLayoutId id="2147483786" r:id="rId61"/>
    <p:sldLayoutId id="2147483787" r:id="rId62"/>
    <p:sldLayoutId id="2147483788" r:id="rId63"/>
    <p:sldLayoutId id="2147483789" r:id="rId64"/>
    <p:sldLayoutId id="2147483790" r:id="rId65"/>
    <p:sldLayoutId id="2147483791" r:id="rId66"/>
    <p:sldLayoutId id="2147483792" r:id="rId6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800" rtl="0" eaLnBrk="1" latinLnBrk="0" hangingPunct="1">
        <a:lnSpc>
          <a:spcPct val="86000"/>
        </a:lnSpc>
        <a:spcBef>
          <a:spcPct val="0"/>
        </a:spcBef>
        <a:buNone/>
        <a:defRPr sz="1325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50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6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7301" indent="-109151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2pPr>
      <a:lvl3pPr marL="3254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7" kern="800">
          <a:solidFill>
            <a:schemeClr val="tx1"/>
          </a:solidFill>
          <a:latin typeface="+mn-lt"/>
          <a:ea typeface="+mn-ea"/>
          <a:cs typeface="+mn-cs"/>
        </a:defRPr>
      </a:lvl3pPr>
      <a:lvl4pPr marL="43360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4pPr>
      <a:lvl5pPr marL="5417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7" kern="800">
          <a:solidFill>
            <a:schemeClr val="tx1"/>
          </a:solidFill>
          <a:latin typeface="+mn-lt"/>
          <a:ea typeface="+mn-ea"/>
          <a:cs typeface="+mn-cs"/>
        </a:defRPr>
      </a:lvl5pPr>
      <a:lvl6pPr marL="15861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6pPr>
      <a:lvl7pPr marL="18745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7pPr>
      <a:lvl8pPr marL="21629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8pPr>
      <a:lvl9pPr marL="2451398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1pPr>
      <a:lvl2pPr marL="2884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2pPr>
      <a:lvl3pPr marL="5768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3pPr>
      <a:lvl4pPr marL="865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4pPr>
      <a:lvl5pPr marL="11535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5pPr>
      <a:lvl6pPr marL="14419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7303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0187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307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17" name="bg object 17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346" y="982040"/>
            <a:ext cx="489628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1452" y="3017710"/>
            <a:ext cx="18460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449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11/18/2020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3662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492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49" y="129945"/>
            <a:ext cx="5192078" cy="540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449" y="757133"/>
            <a:ext cx="5192078" cy="214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449" y="3007496"/>
            <a:ext cx="1346094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18.11.2020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1068" y="3007496"/>
            <a:ext cx="1826842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34433" y="3007496"/>
            <a:ext cx="1346094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621" rtl="0" eaLnBrk="1" latinLnBrk="0" hangingPunct="1">
        <a:spcBef>
          <a:spcPct val="0"/>
        </a:spcBef>
        <a:buNone/>
        <a:defRPr sz="2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233" indent="-216233" algn="l" defTabSz="576621" rtl="0" eaLnBrk="1" latinLnBrk="0" hangingPunct="1">
        <a:spcBef>
          <a:spcPct val="20000"/>
        </a:spcBef>
        <a:buFont typeface="Arial" pitchFamily="34" charset="0"/>
        <a:buChar char="•"/>
        <a:defRPr sz="2018" kern="1200">
          <a:solidFill>
            <a:schemeClr val="tx1"/>
          </a:solidFill>
          <a:latin typeface="+mn-lt"/>
          <a:ea typeface="+mn-ea"/>
          <a:cs typeface="+mn-cs"/>
        </a:defRPr>
      </a:lvl1pPr>
      <a:lvl2pPr marL="468504" indent="-180194" algn="l" defTabSz="576621" rtl="0" eaLnBrk="1" latinLnBrk="0" hangingPunct="1">
        <a:spcBef>
          <a:spcPct val="20000"/>
        </a:spcBef>
        <a:buFont typeface="Arial" pitchFamily="34" charset="0"/>
        <a:buChar char="–"/>
        <a:defRPr sz="1766" kern="1200">
          <a:solidFill>
            <a:schemeClr val="tx1"/>
          </a:solidFill>
          <a:latin typeface="+mn-lt"/>
          <a:ea typeface="+mn-ea"/>
          <a:cs typeface="+mn-cs"/>
        </a:defRPr>
      </a:lvl2pPr>
      <a:lvl3pPr marL="720776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513" kern="1200">
          <a:solidFill>
            <a:schemeClr val="tx1"/>
          </a:solidFill>
          <a:latin typeface="+mn-lt"/>
          <a:ea typeface="+mn-ea"/>
          <a:cs typeface="+mn-cs"/>
        </a:defRPr>
      </a:lvl3pPr>
      <a:lvl4pPr marL="1009086" indent="-144155" algn="l" defTabSz="576621" rtl="0" eaLnBrk="1" latinLnBrk="0" hangingPunct="1">
        <a:spcBef>
          <a:spcPct val="20000"/>
        </a:spcBef>
        <a:buFont typeface="Arial" pitchFamily="34" charset="0"/>
        <a:buChar char="–"/>
        <a:defRPr sz="1261" kern="1200">
          <a:solidFill>
            <a:schemeClr val="tx1"/>
          </a:solidFill>
          <a:latin typeface="+mn-lt"/>
          <a:ea typeface="+mn-ea"/>
          <a:cs typeface="+mn-cs"/>
        </a:defRPr>
      </a:lvl4pPr>
      <a:lvl5pPr marL="1297396" indent="-144155" algn="l" defTabSz="576621" rtl="0" eaLnBrk="1" latinLnBrk="0" hangingPunct="1">
        <a:spcBef>
          <a:spcPct val="20000"/>
        </a:spcBef>
        <a:buFont typeface="Arial" pitchFamily="34" charset="0"/>
        <a:buChar char="»"/>
        <a:defRPr sz="1261" kern="1200">
          <a:solidFill>
            <a:schemeClr val="tx1"/>
          </a:solidFill>
          <a:latin typeface="+mn-lt"/>
          <a:ea typeface="+mn-ea"/>
          <a:cs typeface="+mn-cs"/>
        </a:defRPr>
      </a:lvl5pPr>
      <a:lvl6pPr marL="158570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6pPr>
      <a:lvl7pPr marL="187401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7pPr>
      <a:lvl8pPr marL="216232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8pPr>
      <a:lvl9pPr marL="2450638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1pPr>
      <a:lvl2pPr marL="288310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7662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3pPr>
      <a:lvl4pPr marL="86493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15324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44155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72986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01817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306483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8" y="1535"/>
            <a:ext cx="5767387" cy="102108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9405" y="98425"/>
            <a:ext cx="3362882" cy="84574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spcBef>
                <a:spcPts val="114"/>
              </a:spcBef>
            </a:pPr>
            <a:r>
              <a:rPr lang="ru-RU" sz="3400" spc="-5" dirty="0"/>
              <a:t>Биология </a:t>
            </a:r>
            <a:br>
              <a:rPr lang="ru-RU" sz="3400" spc="-5" dirty="0"/>
            </a:br>
            <a:r>
              <a:rPr lang="ru-RU" sz="2000" spc="-5" dirty="0"/>
              <a:t>Человек и его здоровье</a:t>
            </a:r>
            <a:endParaRPr sz="3400" dirty="0"/>
          </a:p>
        </p:txBody>
      </p:sp>
      <p:sp>
        <p:nvSpPr>
          <p:cNvPr id="5" name="object 5"/>
          <p:cNvSpPr/>
          <p:nvPr/>
        </p:nvSpPr>
        <p:spPr>
          <a:xfrm>
            <a:off x="219950" y="1523414"/>
            <a:ext cx="272162" cy="1152128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88347" y="212869"/>
            <a:ext cx="634365" cy="634365"/>
            <a:chOff x="4686759" y="212868"/>
            <a:chExt cx="634365" cy="634365"/>
          </a:xfrm>
        </p:grpSpPr>
        <p:sp>
          <p:nvSpPr>
            <p:cNvPr id="11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925794" y="249025"/>
            <a:ext cx="17335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1875" y="542305"/>
            <a:ext cx="57150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ласс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28" name="Picture 4" descr="Картинки по запросу чаша со змеей вектор | Змея, Медицинский, Медицина">
            <a:extLst>
              <a:ext uri="{FF2B5EF4-FFF2-40B4-BE49-F238E27FC236}">
                <a16:creationId xmlns:a16="http://schemas.microsoft.com/office/drawing/2014/main" id="{0D6C6743-6751-4AF1-8775-D9BF107D2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5" y="250825"/>
            <a:ext cx="535352" cy="51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D41736-D2F1-4836-B58C-06328E5491D6}"/>
              </a:ext>
            </a:extLst>
          </p:cNvPr>
          <p:cNvSpPr txBox="1"/>
          <p:nvPr/>
        </p:nvSpPr>
        <p:spPr>
          <a:xfrm>
            <a:off x="436215" y="1348909"/>
            <a:ext cx="42673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20" dirty="0">
                <a:solidFill>
                  <a:srgbClr val="002060"/>
                </a:solidFill>
                <a:latin typeface="Arial"/>
                <a:cs typeface="Arial"/>
              </a:rPr>
              <a:t>Тема: Обмен газов </a:t>
            </a:r>
          </a:p>
          <a:p>
            <a:pPr algn="ctr"/>
            <a:r>
              <a:rPr lang="ru-RU" sz="2400" b="1" spc="-20" dirty="0">
                <a:solidFill>
                  <a:srgbClr val="002060"/>
                </a:solidFill>
                <a:latin typeface="Arial"/>
                <a:cs typeface="Arial"/>
              </a:rPr>
              <a:t>в легких и тканях. Регуляция дыхания, болезни органов дыхания.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61B4B5-BCBF-44E4-B72E-EC5DBF568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2287" y="1379398"/>
            <a:ext cx="1300312" cy="11071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10257"/>
            <a:ext cx="5616624" cy="412360"/>
          </a:xfrm>
        </p:spPr>
        <p:txBody>
          <a:bodyPr>
            <a:normAutofit/>
          </a:bodyPr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ПРОВЕРЬТЕ СВОИ ЗНАНИЯ!</a:t>
            </a:r>
            <a:endParaRPr lang="ru-RU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1E0BC-A572-41FD-8B61-3548CE91A074}"/>
              </a:ext>
            </a:extLst>
          </p:cNvPr>
          <p:cNvSpPr txBox="1"/>
          <p:nvPr/>
        </p:nvSpPr>
        <p:spPr>
          <a:xfrm>
            <a:off x="76175" y="542305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1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Расположите в правильном порядке названия органов дыхания: А - носоглотка,  Б - гортань, В - полость носа, Г - альвеолы,  Д - легкие, Е - бронхи, Ж - трахея.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D5513-6638-43B6-A3C4-CC4B299B983D}"/>
              </a:ext>
            </a:extLst>
          </p:cNvPr>
          <p:cNvSpPr txBox="1"/>
          <p:nvPr/>
        </p:nvSpPr>
        <p:spPr>
          <a:xfrm>
            <a:off x="76175" y="1910457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- полость носа, А - носоглотка , </a:t>
            </a:r>
          </a:p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 - гортань, Ж – трахея, Е – бронхи, </a:t>
            </a:r>
          </a:p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 - легкие Г – альвеолы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551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29945"/>
            <a:ext cx="5616624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ПРОВЕРЬТЕ СВОИ ЗНАНИЯ!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9EF6-2629-4886-B339-A280B75F6E0F}"/>
              </a:ext>
            </a:extLst>
          </p:cNvPr>
          <p:cNvSpPr txBox="1"/>
          <p:nvPr/>
        </p:nvSpPr>
        <p:spPr>
          <a:xfrm>
            <a:off x="76175" y="508040"/>
            <a:ext cx="5616624" cy="297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2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Составьте пары из названий органов дыхания и соответствующего им строения: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- гортань, Б - полость носа, В - легкие, Г - трахея, Д - бронхи, Е - носоглотка; 1 - находятся голосовые связки, 2 - покрыты двухслойной плеврой, 3 - разделена костно-хрящевой перегородкой, 4 - продолжение носовой полости, 5 - многократно ветвятся, 6 - состоят из полуколец</a:t>
            </a: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7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C1A07488-7D8E-4863-B010-325CA144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737394"/>
              </p:ext>
            </p:extLst>
          </p:nvPr>
        </p:nvGraphicFramePr>
        <p:xfrm>
          <a:off x="0" y="38248"/>
          <a:ext cx="5768975" cy="3206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2888">
                  <a:extLst>
                    <a:ext uri="{9D8B030D-6E8A-4147-A177-3AD203B41FA5}">
                      <a16:colId xmlns:a16="http://schemas.microsoft.com/office/drawing/2014/main" val="2482217964"/>
                    </a:ext>
                  </a:extLst>
                </a:gridCol>
                <a:gridCol w="3746087">
                  <a:extLst>
                    <a:ext uri="{9D8B030D-6E8A-4147-A177-3AD203B41FA5}">
                      <a16:colId xmlns:a16="http://schemas.microsoft.com/office/drawing/2014/main" val="3177229565"/>
                    </a:ext>
                  </a:extLst>
                </a:gridCol>
              </a:tblGrid>
              <a:tr h="60322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ДЫХАНИЯ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СТРОЕНИЕ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451015"/>
                  </a:ext>
                </a:extLst>
              </a:tr>
              <a:tr h="349234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 - гортань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1 - находятся голосовые связки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45931"/>
                  </a:ext>
                </a:extLst>
              </a:tr>
              <a:tr h="603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 - полость носа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3 - разделена костно-хрящевой перегородкой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94941"/>
                  </a:ext>
                </a:extLst>
              </a:tr>
              <a:tr h="603222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- легкие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2 - покрыты двухслойной плеврой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70713"/>
                  </a:ext>
                </a:extLst>
              </a:tr>
              <a:tr h="349234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 - трахея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6 - состоят из полуколец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43416"/>
                  </a:ext>
                </a:extLst>
              </a:tr>
              <a:tr h="349234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 - бронхи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5 - многократно ветвятся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836177"/>
                  </a:ext>
                </a:extLst>
              </a:tr>
              <a:tr h="349234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 - носоглотка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4 - продолжение носовой полости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920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801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29945"/>
            <a:ext cx="5616624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ПРОВЕРЬТЕ СВОИ ЗНАНИЯ!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9EF6-2629-4886-B339-A280B75F6E0F}"/>
              </a:ext>
            </a:extLst>
          </p:cNvPr>
          <p:cNvSpPr txBox="1"/>
          <p:nvPr/>
        </p:nvSpPr>
        <p:spPr>
          <a:xfrm>
            <a:off x="76175" y="508040"/>
            <a:ext cx="5616624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3</a:t>
            </a:r>
            <a:r>
              <a:rPr kumimoji="0" lang="ru-RU" sz="1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Составьте пары из названий органов дыхания и их признаков: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- общая поверхность легких, Б - количество альвеол в одних легких, В - бронхи, Г - трубки бронхов, Д - альвеолы; 1 - 3350 млн, 2 - заканчивается альвеолами, 3 - 100 м</a:t>
            </a:r>
            <a:r>
              <a:rPr kumimoji="0" lang="ru-RU" sz="2000" i="0" u="none" strike="noStrike" kern="120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4 - тонкостенные мелкие мешочки, 5 - образуется от трахеи.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65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C1A07488-7D8E-4863-B010-325CA1445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047501"/>
              </p:ext>
            </p:extLst>
          </p:nvPr>
        </p:nvGraphicFramePr>
        <p:xfrm>
          <a:off x="0" y="38250"/>
          <a:ext cx="5768975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471">
                  <a:extLst>
                    <a:ext uri="{9D8B030D-6E8A-4147-A177-3AD203B41FA5}">
                      <a16:colId xmlns:a16="http://schemas.microsoft.com/office/drawing/2014/main" val="2482217964"/>
                    </a:ext>
                  </a:extLst>
                </a:gridCol>
                <a:gridCol w="3028504">
                  <a:extLst>
                    <a:ext uri="{9D8B030D-6E8A-4147-A177-3AD203B41FA5}">
                      <a16:colId xmlns:a16="http://schemas.microsoft.com/office/drawing/2014/main" val="3177229565"/>
                    </a:ext>
                  </a:extLst>
                </a:gridCol>
              </a:tblGrid>
              <a:tr h="4785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 ДЫХАНИЯ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СООТВЕТСТВУЮЩИЕ ПРИЗНАКИ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451015"/>
                  </a:ext>
                </a:extLst>
              </a:tr>
              <a:tr h="475505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 - общая поверхность легких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3 - 100 м2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45931"/>
                  </a:ext>
                </a:extLst>
              </a:tr>
              <a:tr h="4632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 - количество альвеол в одних легких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1 - 3350 млн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94941"/>
                  </a:ext>
                </a:extLst>
              </a:tr>
              <a:tr h="328211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- бронхи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5 - образуется от трахеи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70713"/>
                  </a:ext>
                </a:extLst>
              </a:tr>
              <a:tr h="494153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 - трубки бронхов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2 - заканчивается альвеолами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43416"/>
                  </a:ext>
                </a:extLst>
              </a:tr>
              <a:tr h="553626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 - альвеолы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4 - тонкостенные мелкие мешочки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836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356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339" y="84294"/>
            <a:ext cx="5172948" cy="386003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</a:rPr>
              <a:t>СЕГОДНЯ НА УРОКЕ:</a:t>
            </a:r>
            <a:endParaRPr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6869" y="541675"/>
            <a:ext cx="3933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Газообмен в легких и тканях;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54941" y="1078299"/>
            <a:ext cx="3933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6800">
              <a:spcAft>
                <a:spcPts val="94"/>
              </a:spcAft>
              <a:defRPr/>
            </a:pPr>
            <a:r>
              <a:rPr lang="ru-RU" sz="2000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noProof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000" b="1" kern="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скусственное</a:t>
            </a:r>
            <a:r>
              <a:rPr lang="ru-RU" sz="2000" b="1" kern="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дыхание;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20391" y="1622425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6800">
              <a:spcAft>
                <a:spcPts val="94"/>
              </a:spcAft>
              <a:defRPr/>
            </a:pP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Регуляция процесса дыхания;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11"/>
          <p:cNvSpPr/>
          <p:nvPr/>
        </p:nvSpPr>
        <p:spPr>
          <a:xfrm>
            <a:off x="141287" y="586997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1</a:t>
            </a:r>
          </a:p>
        </p:txBody>
      </p:sp>
      <p:sp>
        <p:nvSpPr>
          <p:cNvPr id="22" name="Oval 13"/>
          <p:cNvSpPr/>
          <p:nvPr/>
        </p:nvSpPr>
        <p:spPr>
          <a:xfrm>
            <a:off x="940271" y="1190377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2</a:t>
            </a:r>
          </a:p>
        </p:txBody>
      </p:sp>
      <p:sp>
        <p:nvSpPr>
          <p:cNvPr id="23" name="Oval 14"/>
          <p:cNvSpPr/>
          <p:nvPr/>
        </p:nvSpPr>
        <p:spPr>
          <a:xfrm>
            <a:off x="1732359" y="1838449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3</a:t>
            </a:r>
          </a:p>
        </p:txBody>
      </p:sp>
      <p:sp>
        <p:nvSpPr>
          <p:cNvPr id="24" name="Oval 15"/>
          <p:cNvSpPr/>
          <p:nvPr/>
        </p:nvSpPr>
        <p:spPr>
          <a:xfrm>
            <a:off x="2524447" y="2414513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B8C9F9-F8CC-46F7-9B19-9601AAD43A43}"/>
              </a:ext>
            </a:extLst>
          </p:cNvPr>
          <p:cNvSpPr txBox="1"/>
          <p:nvPr/>
        </p:nvSpPr>
        <p:spPr>
          <a:xfrm>
            <a:off x="2973039" y="2283271"/>
            <a:ext cx="271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 органов дыхательной системы. </a:t>
            </a:r>
            <a:endParaRPr kumimoji="0" lang="en-US" b="1" i="0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75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6667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 p14:presetBounceEnd="66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07777"/>
          </a:xfrm>
        </p:spPr>
        <p:txBody>
          <a:bodyPr/>
          <a:lstStyle/>
          <a:p>
            <a:pPr algn="ctr"/>
            <a:r>
              <a:rPr lang="ru-RU" sz="2000" dirty="0"/>
              <a:t>АКТУАЛИЗАЦИЯ ЗНАНИЙ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7B4468-61B0-4C9D-8E76-DD2C61FC2504}"/>
              </a:ext>
            </a:extLst>
          </p:cNvPr>
          <p:cNvSpPr txBox="1"/>
          <p:nvPr/>
        </p:nvSpPr>
        <p:spPr>
          <a:xfrm>
            <a:off x="76174" y="758329"/>
            <a:ext cx="56166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мл,7000 мл,8-9 л, 16-18 раз, 21%,16%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означают эти данные?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Почему важно знать строение органов дыхания?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заболевания дыхательной системы бывают?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Откуда мы можем знать, к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сохранить здоровье органов дыхания?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140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3710B-8F0B-461F-B42E-679BF736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38554"/>
          </a:xfrm>
        </p:spPr>
        <p:txBody>
          <a:bodyPr/>
          <a:lstStyle/>
          <a:p>
            <a:pPr algn="ctr"/>
            <a:r>
              <a:rPr lang="ru-RU" sz="2200" dirty="0">
                <a:solidFill>
                  <a:prstClr val="white"/>
                </a:solidFill>
              </a:rPr>
              <a:t>ОРГАНЫ ДЫХАНИЯ</a:t>
            </a:r>
            <a:endParaRPr lang="ru-RU" sz="2400" dirty="0"/>
          </a:p>
        </p:txBody>
      </p:sp>
      <p:sp>
        <p:nvSpPr>
          <p:cNvPr id="3" name="Стрелка: влево 2">
            <a:extLst>
              <a:ext uri="{FF2B5EF4-FFF2-40B4-BE49-F238E27FC236}">
                <a16:creationId xmlns:a16="http://schemas.microsoft.com/office/drawing/2014/main" id="{025E8BBD-2BE8-4201-9E4E-7F5C64C3E2B8}"/>
              </a:ext>
            </a:extLst>
          </p:cNvPr>
          <p:cNvSpPr/>
          <p:nvPr/>
        </p:nvSpPr>
        <p:spPr>
          <a:xfrm rot="19796216">
            <a:off x="1629856" y="714836"/>
            <a:ext cx="707109" cy="681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440EBB21-EC01-4CE7-B6A8-0835EB8FE9A2}"/>
              </a:ext>
            </a:extLst>
          </p:cNvPr>
          <p:cNvSpPr/>
          <p:nvPr/>
        </p:nvSpPr>
        <p:spPr>
          <a:xfrm rot="2243690">
            <a:off x="3458929" y="727163"/>
            <a:ext cx="623487" cy="601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15085-3F21-4F99-9564-123B99748C61}"/>
              </a:ext>
            </a:extLst>
          </p:cNvPr>
          <p:cNvSpPr txBox="1"/>
          <p:nvPr/>
        </p:nvSpPr>
        <p:spPr>
          <a:xfrm>
            <a:off x="76175" y="965642"/>
            <a:ext cx="28083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ВОЗДУХОНОСНЫЕ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ОРГАНЫ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НОСОВАЯ ПОЛОСТЬ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НОСОГЛОТКА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ГОРТАНЬ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ТРАХЕЯ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БРОНХИ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4138C-4043-4155-AA64-B68B0CF53EBF}"/>
              </a:ext>
            </a:extLst>
          </p:cNvPr>
          <p:cNvSpPr txBox="1"/>
          <p:nvPr/>
        </p:nvSpPr>
        <p:spPr>
          <a:xfrm>
            <a:off x="2943993" y="96564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ЛЕГКИЕ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15FDAE-8E37-43A1-9937-3EB81413B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455" y="1262385"/>
            <a:ext cx="1336709" cy="188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43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07777"/>
          </a:xfrm>
        </p:spPr>
        <p:txBody>
          <a:bodyPr/>
          <a:lstStyle/>
          <a:p>
            <a:pPr algn="ctr"/>
            <a:r>
              <a:rPr lang="ru-RU" sz="2000" dirty="0"/>
              <a:t>ОБМЕН ГАЗОВ В ЛЕГКИХ </a:t>
            </a:r>
            <a:r>
              <a:rPr lang="ru-RU" sz="2000" dirty="0" smtClean="0"/>
              <a:t>И ТКАНЯХ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5A47A4-1365-43E1-934D-7B0FFFEE90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90" b="2942"/>
          <a:stretch/>
        </p:blipFill>
        <p:spPr>
          <a:xfrm>
            <a:off x="796255" y="585714"/>
            <a:ext cx="3960440" cy="25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60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СОСТАВ ВОЗДУХА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83018D-AC22-4714-A82B-91154876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75" y="902345"/>
            <a:ext cx="5616624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57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8250"/>
            <a:ext cx="5768975" cy="492443"/>
          </a:xfrm>
        </p:spPr>
        <p:txBody>
          <a:bodyPr/>
          <a:lstStyle/>
          <a:p>
            <a:pPr algn="ctr"/>
            <a:r>
              <a:rPr lang="ru-RU" sz="1600" dirty="0"/>
              <a:t>СОСТАВ ВОЗДУХА</a:t>
            </a:r>
            <a:br>
              <a:rPr lang="ru-RU" sz="1600" dirty="0"/>
            </a:br>
            <a:r>
              <a:rPr lang="ru-RU" sz="1600" dirty="0"/>
              <a:t>при вдохе                        при выдохе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0BEDA7-14A9-46B5-BABB-E4F732FF3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8" t="21162" r="3398" b="10045"/>
          <a:stretch/>
        </p:blipFill>
        <p:spPr>
          <a:xfrm>
            <a:off x="364206" y="566736"/>
            <a:ext cx="4968553" cy="256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72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BDACC-CF7C-43FF-A2C1-A4D08A050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69332"/>
          </a:xfrm>
        </p:spPr>
        <p:txBody>
          <a:bodyPr/>
          <a:lstStyle/>
          <a:p>
            <a:pPr algn="ctr"/>
            <a:r>
              <a:rPr lang="ru-RU" sz="2400" dirty="0"/>
              <a:t>МИНУТНАЯ ВЕНТИЛЯЦИЯ ЛЕГКИХ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42358-A493-4C3F-A724-3519F2D7C43B}"/>
              </a:ext>
            </a:extLst>
          </p:cNvPr>
          <p:cNvSpPr txBox="1"/>
          <p:nvPr/>
        </p:nvSpPr>
        <p:spPr>
          <a:xfrm>
            <a:off x="76175" y="477842"/>
            <a:ext cx="561662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2700" indent="203200" algn="just">
              <a:spcBef>
                <a:spcPts val="3600"/>
              </a:spcBef>
              <a:spcAft>
                <a:spcPts val="9900"/>
              </a:spcAft>
            </a:pPr>
            <a:r>
              <a:rPr lang="ru-RU" sz="1600" spc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Человек в спокойном состоянии делает 16-18 дыхательных движений в ми­нуту. При каждом вдохе в его легкие поступает 500 мл атмосферного воздуха. Если умножить количество дыхательных движений в минуту на количество воздуха, поступающего в легкие при каждом вдохе, то получится минутная вентиляция легких. Например, если человек за 1 мин совершает 16 дыхатель­ных движений и при каждом вдохе в легкие поступает 500 мл воздуха, то получим: 16x500=8000 мл. В спокойном состоянии минутная вентиляция легких равна 8-9 литрам.</a:t>
            </a:r>
            <a:endParaRPr lang="ru-RU" sz="16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737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ЖИЗНЕННАЯ ЁМКОСТЬ ЛЁГКИХ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64C69-6B42-41AC-830C-D2B9BF56A42C}"/>
              </a:ext>
            </a:extLst>
          </p:cNvPr>
          <p:cNvSpPr txBox="1"/>
          <p:nvPr/>
        </p:nvSpPr>
        <p:spPr>
          <a:xfrm>
            <a:off x="76175" y="1491183"/>
            <a:ext cx="561662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0" i="0" u="none" strike="noStrike" spc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При глубоком дыха­нии в легкие поступает еще 1500 мл воздуха. Это называется </a:t>
            </a:r>
            <a:r>
              <a:rPr lang="ru-RU" sz="1600" b="1" i="1" u="none" strike="noStrike" spc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дополнительным воздухом</a:t>
            </a:r>
            <a:r>
              <a:rPr lang="ru-RU" sz="1800" b="1" i="1" u="none" strike="noStrike" spc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.</a:t>
            </a:r>
            <a:r>
              <a:rPr lang="ru-RU" sz="1800" b="0" i="0" u="none" strike="noStrike" spc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ourier New" panose="02070309020205020404" pitchFamily="49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6904F6-05BA-41C4-B14C-B27C9C952331}"/>
              </a:ext>
            </a:extLst>
          </p:cNvPr>
          <p:cNvSpPr txBox="1"/>
          <p:nvPr/>
        </p:nvSpPr>
        <p:spPr>
          <a:xfrm>
            <a:off x="0" y="2283271"/>
            <a:ext cx="5768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после спокойного выдоха может выдыхать еще 1500 мл воздуха. Это называется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запасным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воздухом.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6230D-7C43-4702-A6FB-35FFD0FE6AE4}"/>
              </a:ext>
            </a:extLst>
          </p:cNvPr>
          <p:cNvSpPr txBox="1"/>
          <p:nvPr/>
        </p:nvSpPr>
        <p:spPr>
          <a:xfrm>
            <a:off x="76175" y="470297"/>
            <a:ext cx="56166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в спокойном состоянии при одном вдохе и выдохе получает 500 мл воздуха и выдыхает столько же воздуха. Это количество воздуха называется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дыхательным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воздухом.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114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ЖИЗНЕННАЯ ЁМКОСТЬ ЛЁГКИХ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8983AD-5AD5-475B-ABE2-7E7D9A786F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06" t="13145" r="12958" b="7343"/>
          <a:stretch/>
        </p:blipFill>
        <p:spPr>
          <a:xfrm>
            <a:off x="2956495" y="884447"/>
            <a:ext cx="2736304" cy="1999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B54013-9DC9-4C8B-AC6E-ED2446708DC5}"/>
              </a:ext>
            </a:extLst>
          </p:cNvPr>
          <p:cNvSpPr txBox="1"/>
          <p:nvPr/>
        </p:nvSpPr>
        <p:spPr>
          <a:xfrm>
            <a:off x="1" y="580048"/>
            <a:ext cx="302850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Наибольший объем воздуха, ко­торый человек может выдохнуть после самого глубокого вдоха, равен сум­ме дыхательного, дополнительного и запасного воздуха и составляет около 3500 мл. Этот объем называют жизненной емкостью легких.( ЖЕЛ) </a:t>
            </a:r>
          </a:p>
        </p:txBody>
      </p:sp>
    </p:spTree>
    <p:extLst>
      <p:ext uri="{BB962C8B-B14F-4D97-AF65-F5344CB8AC3E}">
        <p14:creationId xmlns:p14="http://schemas.microsoft.com/office/powerpoint/2010/main" val="1934845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ОБЩАЯ ЁМКОСТЬ ЛЁГКИХ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468780-C471-41E7-B756-4E23D9B64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92" t="3135" b="5597"/>
          <a:stretch/>
        </p:blipFill>
        <p:spPr>
          <a:xfrm>
            <a:off x="2668463" y="571033"/>
            <a:ext cx="2972483" cy="25713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25B17B-90D5-4586-A1F5-592B3611CD3E}"/>
              </a:ext>
            </a:extLst>
          </p:cNvPr>
          <p:cNvSpPr txBox="1"/>
          <p:nvPr/>
        </p:nvSpPr>
        <p:spPr>
          <a:xfrm>
            <a:off x="76175" y="447065"/>
            <a:ext cx="2736305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Спирометрия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— важнейший способ оценки функции внешнего дыхания. При проведении спирометрии пациент вдыхает и выдыхает с максимальной силой. Измеряют объемную скорость воздушного потока и изменения легочных объемов.</a:t>
            </a:r>
            <a:r>
              <a:rPr lang="ru-RU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715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ОБЩАЯ ЁМКОСТЬ ЛЁГКИХ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468780-C471-41E7-B756-4E23D9B64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92" t="3135" b="5597"/>
          <a:stretch/>
        </p:blipFill>
        <p:spPr>
          <a:xfrm>
            <a:off x="2668463" y="571033"/>
            <a:ext cx="2972483" cy="25713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25B17B-90D5-4586-A1F5-592B3611CD3E}"/>
              </a:ext>
            </a:extLst>
          </p:cNvPr>
          <p:cNvSpPr txBox="1"/>
          <p:nvPr/>
        </p:nvSpPr>
        <p:spPr>
          <a:xfrm>
            <a:off x="56019" y="614313"/>
            <a:ext cx="275646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Наиболее важные клинические данные дает анализ экспираторного маневра— выдоха. </a:t>
            </a:r>
          </a:p>
          <a:p>
            <a:pPr algn="ctr"/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Легочные объемы и емкости определяются состоянием </a:t>
            </a:r>
          </a:p>
          <a:p>
            <a:pPr algn="ctr"/>
            <a:r>
              <a:rPr lang="ru-RU" sz="14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 развитием дыхательного аппарата, степенью физической тренированности обследуемого и называются статическими.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78119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ГАЗООБМЕН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0DED05-C1C5-464A-BE62-0006496F3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79" y="1190377"/>
            <a:ext cx="2706859" cy="18411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3AA46B-FAE7-4DA5-A65D-80E6240AC232}"/>
              </a:ext>
            </a:extLst>
          </p:cNvPr>
          <p:cNvSpPr txBox="1"/>
          <p:nvPr/>
        </p:nvSpPr>
        <p:spPr>
          <a:xfrm>
            <a:off x="76175" y="542305"/>
            <a:ext cx="28848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Рис. 48. Схема газообмена в легких (а) и тканях (б): 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1 - венозная кровь;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2 - артериальная кровь; 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3 - клетки;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4 - легочные пузырьки - альвеолы;</a:t>
            </a:r>
          </a:p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5 - капилляр.</a:t>
            </a:r>
          </a:p>
        </p:txBody>
      </p:sp>
    </p:spTree>
    <p:extLst>
      <p:ext uri="{BB962C8B-B14F-4D97-AF65-F5344CB8AC3E}">
        <p14:creationId xmlns:p14="http://schemas.microsoft.com/office/powerpoint/2010/main" val="3000253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РЕГУЛЯЦИЯ ПРОЦЕССА ДЫХАНИЯ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1460ED-803B-42F9-9BBE-78ECF9B9C4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4" t="27799" r="1941" b="12258"/>
          <a:stretch/>
        </p:blipFill>
        <p:spPr>
          <a:xfrm>
            <a:off x="95377" y="729137"/>
            <a:ext cx="5578220" cy="23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5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ИСКУССТВЕННОЕ ДЫХАНИЕ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DDD081-A7C1-4F85-BBF5-9EEE0B5FD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627" y="830337"/>
            <a:ext cx="2631173" cy="20882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5F701C-3956-47A0-BE18-56A1A040F3F8}"/>
              </a:ext>
            </a:extLst>
          </p:cNvPr>
          <p:cNvSpPr txBox="1"/>
          <p:nvPr/>
        </p:nvSpPr>
        <p:spPr>
          <a:xfrm>
            <a:off x="76175" y="542305"/>
            <a:ext cx="30243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Типичные ситуации, </a:t>
            </a:r>
          </a:p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в которых требуется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искусственное дыхание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: несчастные случаи в результате автомобильных аварий, происшествия на воде, поражение электрическим током.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84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ИСКУССТВЕННОЕ ДЫХАНИЕ</a:t>
            </a:r>
          </a:p>
        </p:txBody>
      </p:sp>
      <p:pic>
        <p:nvPicPr>
          <p:cNvPr id="3" name="Первая помощь_ как сделать искусственное дыхание взрослому и младенцу [hHK93xcDrHk]">
            <a:hlinkClick r:id="" action="ppaction://media"/>
            <a:extLst>
              <a:ext uri="{FF2B5EF4-FFF2-40B4-BE49-F238E27FC236}">
                <a16:creationId xmlns:a16="http://schemas.microsoft.com/office/drawing/2014/main" id="{E29E1144-D67B-44B7-BE03-2E8DF4A18A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6255" y="614313"/>
            <a:ext cx="4324647" cy="243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21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82265"/>
            <a:ext cx="5768975" cy="261610"/>
          </a:xfrm>
        </p:spPr>
        <p:txBody>
          <a:bodyPr/>
          <a:lstStyle/>
          <a:p>
            <a:pPr algn="ctr"/>
            <a:r>
              <a:rPr lang="ru-RU" sz="1700" dirty="0"/>
              <a:t>ЗАБОЛЕВАНИЯ ВЕРХНИХ ДЫХАТЕЛЬНЫХ ПУТЕЙ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5A315-7726-4254-A507-813FDB6A4B5D}"/>
              </a:ext>
            </a:extLst>
          </p:cNvPr>
          <p:cNvSpPr txBox="1"/>
          <p:nvPr/>
        </p:nvSpPr>
        <p:spPr>
          <a:xfrm>
            <a:off x="220191" y="686321"/>
            <a:ext cx="5400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К воспалительным заболеваниям </a:t>
            </a:r>
            <a:r>
              <a:rPr lang="ru-RU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верхних дыхательных путей</a:t>
            </a: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относятся ринит, синусит, </a:t>
            </a:r>
            <a:r>
              <a:rPr lang="ru-RU" sz="2000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аденоидит</a:t>
            </a: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тонзиллит, ангина, ларингит и фарингит. Данные </a:t>
            </a:r>
            <a:r>
              <a:rPr lang="ru-RU" sz="20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заболевания</a:t>
            </a:r>
            <a:r>
              <a:rPr lang="ru-RU" sz="20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широко распространены: они встречаются у каждого четвертого жителя нашей планеты.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457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РИНИТ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FAC4C-5EB9-4EA6-81CD-AA4DE033486D}"/>
              </a:ext>
            </a:extLst>
          </p:cNvPr>
          <p:cNvSpPr txBox="1"/>
          <p:nvPr/>
        </p:nvSpPr>
        <p:spPr>
          <a:xfrm>
            <a:off x="76175" y="542305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Ринит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насморк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(от 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</a:rPr>
              <a:t>др.греч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palatino linotype" panose="02040502050505030304" pitchFamily="18" charset="0"/>
              </a:rPr>
              <a:t>ῥινός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«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нос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») —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синдром воспаления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слизистой оболочки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носа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. Инфекционный ринит вызывается различными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микробами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и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вирусами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; развитию ринита способствует переохлаждение, сильная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запылённость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и загазованность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воздуха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. Ринит часто является одним из проявлений других заболеваний (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гриппа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дифтерии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кори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).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44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СИМПТОМЫ РИНИТА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9A70B2-242D-4F6A-8077-8C82DBD31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9600" r="-405" b="13601"/>
          <a:stretch/>
        </p:blipFill>
        <p:spPr>
          <a:xfrm>
            <a:off x="202868" y="618550"/>
            <a:ext cx="5363237" cy="252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45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8249"/>
            <a:ext cx="5768975" cy="492443"/>
          </a:xfrm>
        </p:spPr>
        <p:txBody>
          <a:bodyPr/>
          <a:lstStyle/>
          <a:p>
            <a:pPr algn="ctr"/>
            <a:r>
              <a:rPr lang="ru-RU" sz="1600" i="0" dirty="0">
                <a:effectLst/>
                <a:latin typeface="arial" panose="020B0604020202020204" pitchFamily="34" charset="0"/>
              </a:rPr>
              <a:t>СИНУСИТ - ВОСПАЛЕНИЕ СЛИЗИСТОЙ ОБОЛОЧКИ ЛЮБОЙ ИЗ ОКОЛОНОСОВЫХ ПАЗУХ НОСА</a:t>
            </a:r>
            <a:endParaRPr lang="ru-RU" sz="1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437FF4-6861-4BAA-AE81-75CA3D7AB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19" y="614313"/>
            <a:ext cx="5462936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54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ФАРИНГИТ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4DF3FD-8045-4443-8C6E-111614CA2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007" y="635586"/>
            <a:ext cx="3751156" cy="2432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7A849A-D126-43BE-B044-F0E690488090}"/>
              </a:ext>
            </a:extLst>
          </p:cNvPr>
          <p:cNvSpPr txBox="1"/>
          <p:nvPr/>
        </p:nvSpPr>
        <p:spPr>
          <a:xfrm>
            <a:off x="0" y="621278"/>
            <a:ext cx="202039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Воспаление слизистой оболочки глотки и миндалин, чаще вирусной или бактериальной природы.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32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25670-8163-4C4A-ABEA-92D9211A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430887"/>
          </a:xfrm>
        </p:spPr>
        <p:txBody>
          <a:bodyPr/>
          <a:lstStyle/>
          <a:p>
            <a:pPr algn="ctr"/>
            <a:r>
              <a:rPr lang="ru-RU" sz="2800" dirty="0"/>
              <a:t>ТОНЗИЛЛИТ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29C70A-63F9-417A-809D-122C46E6D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80" b="7836"/>
          <a:stretch/>
        </p:blipFill>
        <p:spPr>
          <a:xfrm>
            <a:off x="2236415" y="559900"/>
            <a:ext cx="3350236" cy="2574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8F4BB5-B515-4917-8D7C-F4CB5DC2069B}"/>
              </a:ext>
            </a:extLst>
          </p:cNvPr>
          <p:cNvSpPr txBox="1"/>
          <p:nvPr/>
        </p:nvSpPr>
        <p:spPr>
          <a:xfrm>
            <a:off x="364207" y="1203151"/>
            <a:ext cx="187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ВОСПАЛЕНИЕ НЕБНЫХ МИНДАЛИН</a:t>
            </a:r>
          </a:p>
        </p:txBody>
      </p:sp>
    </p:spTree>
    <p:extLst>
      <p:ext uri="{BB962C8B-B14F-4D97-AF65-F5344CB8AC3E}">
        <p14:creationId xmlns:p14="http://schemas.microsoft.com/office/powerpoint/2010/main" val="2271370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33AFA-5893-42A9-ADB7-A6CB46533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430887"/>
          </a:xfrm>
        </p:spPr>
        <p:txBody>
          <a:bodyPr/>
          <a:lstStyle/>
          <a:p>
            <a:pPr algn="ctr"/>
            <a:r>
              <a:rPr lang="ru-RU" sz="2800" dirty="0"/>
              <a:t>ЛАРИНГИТ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E46A24-6662-44F3-82B8-341E510CE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415" y="614313"/>
            <a:ext cx="3160739" cy="243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C0B1BE-2612-467B-A7E8-35F129139CBD}"/>
              </a:ext>
            </a:extLst>
          </p:cNvPr>
          <p:cNvSpPr txBox="1"/>
          <p:nvPr/>
        </p:nvSpPr>
        <p:spPr>
          <a:xfrm>
            <a:off x="253336" y="1059135"/>
            <a:ext cx="1839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ВОСПАЛЕНИЕ ОБОЛОЧКИ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ГОРТАНИ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08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7FC37-7825-4EB2-9AFB-97DBA33C7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lang="ru-RU" sz="2400" dirty="0"/>
              <a:t>ПРОФОРИЕНТАЦИЯ - ЛОР ВРАЧ</a:t>
            </a:r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12E797-BC99-4C13-AE09-C49475DC3B16}"/>
              </a:ext>
            </a:extLst>
          </p:cNvPr>
          <p:cNvSpPr txBox="1"/>
          <p:nvPr/>
        </p:nvSpPr>
        <p:spPr>
          <a:xfrm>
            <a:off x="1" y="542305"/>
            <a:ext cx="28124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Отоларинголог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(ЛОР) – это врач, который занимается профилактикой и лечением заболеваний уха, горла и носа. Сокращение ЛОР образовано от слова «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ларингооторинолог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»</a:t>
            </a:r>
            <a:r>
              <a:rPr lang="ru-RU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651353-8CF4-408A-9030-C7C86C0E0D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57" r="17523"/>
          <a:stretch/>
        </p:blipFill>
        <p:spPr>
          <a:xfrm>
            <a:off x="2762139" y="758329"/>
            <a:ext cx="2872437" cy="21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45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07777"/>
          </a:xfrm>
        </p:spPr>
        <p:txBody>
          <a:bodyPr/>
          <a:lstStyle/>
          <a:p>
            <a:pPr algn="ctr"/>
            <a:r>
              <a:rPr lang="ru-RU" sz="2000" dirty="0"/>
              <a:t>ЗАБОЛЕВАНИЯ ДЫХАТЕЛЬНОЙ СИСТЕМЫ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D0C403-7A01-4C21-8B3F-ADFED0EC762B}"/>
              </a:ext>
            </a:extLst>
          </p:cNvPr>
          <p:cNvSpPr txBox="1"/>
          <p:nvPr/>
        </p:nvSpPr>
        <p:spPr>
          <a:xfrm>
            <a:off x="0" y="542305"/>
            <a:ext cx="569279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Основные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заболевания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органов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дыхания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это бронхит, пневмония, бронхиальная астма, хроническая обструктивная болезнь легких (ХОБЛ), бронхоэктатическая болезнь, респираторный дистресс-синдром, тромбоэмболия легочной артерии, интерстициальные 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заболевания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легких</a:t>
            </a:r>
          </a:p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(хронические заболевания легочных тканей) , плеврит, эмфизема легких, рак легких.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97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1BADC-7B38-496A-92CF-DB0FCBEE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lang="ru-RU" sz="2400" dirty="0"/>
              <a:t>БРОНХИТ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02F8D7-71F2-4FDF-AD5F-D6E263A6B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711" r="748"/>
          <a:stretch/>
        </p:blipFill>
        <p:spPr>
          <a:xfrm>
            <a:off x="1948383" y="614313"/>
            <a:ext cx="3705443" cy="2528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806BE8-41A8-439E-AD72-2A826E717C0F}"/>
              </a:ext>
            </a:extLst>
          </p:cNvPr>
          <p:cNvSpPr txBox="1"/>
          <p:nvPr/>
        </p:nvSpPr>
        <p:spPr>
          <a:xfrm>
            <a:off x="71629" y="549270"/>
            <a:ext cx="24528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Бронхит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– это воспалительное заболевание дыхательной системы, характеризующееся преимущественным поражением бронхов.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44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1BADC-7B38-496A-92CF-DB0FCBEE1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54826"/>
            <a:ext cx="5692800" cy="315471"/>
          </a:xfrm>
        </p:spPr>
        <p:txBody>
          <a:bodyPr/>
          <a:lstStyle/>
          <a:p>
            <a:pPr algn="ctr"/>
            <a:r>
              <a:rPr lang="ru-RU" sz="2000" dirty="0"/>
              <a:t>ПНЕВМОНИЯ – ВОСПАЛЕНИЕ ЛЕГКИХ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C67F69-68F5-44FD-8E10-8E9537C4C1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55" r="1105"/>
          <a:stretch/>
        </p:blipFill>
        <p:spPr>
          <a:xfrm>
            <a:off x="1963268" y="552374"/>
            <a:ext cx="3672408" cy="2537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E0B974-6D37-4AB8-8200-6A58C16048E4}"/>
              </a:ext>
            </a:extLst>
          </p:cNvPr>
          <p:cNvSpPr txBox="1"/>
          <p:nvPr/>
        </p:nvSpPr>
        <p:spPr>
          <a:xfrm>
            <a:off x="148107" y="1109077"/>
            <a:ext cx="208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СИМПТОМЫ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A5658B-DE39-457E-A111-30D171283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86" y="2291474"/>
            <a:ext cx="2253247" cy="77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23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1BADC-7B38-496A-92CF-DB0FCBEE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ПРОФОРИЕНТАЦИЯ - ПУЛЬМОНОЛОГ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61EF72-39B5-435D-B137-E82E391B8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503" y="614313"/>
            <a:ext cx="2618707" cy="1745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E5C956-4AC6-4902-8927-E96284420616}"/>
              </a:ext>
            </a:extLst>
          </p:cNvPr>
          <p:cNvSpPr txBox="1"/>
          <p:nvPr/>
        </p:nvSpPr>
        <p:spPr>
          <a:xfrm>
            <a:off x="76175" y="508040"/>
            <a:ext cx="302433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Пульмонология </a:t>
            </a:r>
            <a:r>
              <a:rPr lang="ru-RU" sz="160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или</a:t>
            </a:r>
            <a:r>
              <a:rPr lang="ru-RU" sz="1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600" b="1" i="0" dirty="0" err="1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пневмология</a:t>
            </a:r>
            <a:r>
              <a:rPr lang="ru-RU" sz="1600" b="1" i="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6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— раздел медицины, занимающийся изучением, диагностикой и лечением заболеваний лёгких и дыхательных путей. В некоторых странах пульмонология называется «грудной медициной» или «респираторной медициной».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6C5A3A-A047-49D5-98FE-BC5FFBFA3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67" y="2365410"/>
            <a:ext cx="1381361" cy="77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93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202C-7030-4C2C-A55E-392475FC7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15471"/>
          </a:xfrm>
        </p:spPr>
        <p:txBody>
          <a:bodyPr/>
          <a:lstStyle/>
          <a:p>
            <a:r>
              <a:rPr lang="ru-RU" sz="2000" dirty="0"/>
              <a:t>БЛАГОДАРИТЕ И БЛАГО К ВАМ ВЕРНЕТСЯ!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43494D-0122-42CB-AF96-D8D903305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50" y="592602"/>
            <a:ext cx="3057128" cy="21323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DF78BF-558E-4E1C-AC83-90CA6469A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9" y="592602"/>
            <a:ext cx="2484275" cy="16429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9D966C-E5AA-4EF1-BCBD-8E64A6C2B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278" y="592602"/>
            <a:ext cx="3557249" cy="25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37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НЕОБЫЧНАЯ ИСТОРИЯ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F1CBA8-226F-49B8-AC84-270362D2E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367" y="645023"/>
            <a:ext cx="3582976" cy="2330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39DE77-1196-45CF-9E2A-AD36B5CB5E6F}"/>
              </a:ext>
            </a:extLst>
          </p:cNvPr>
          <p:cNvSpPr txBox="1"/>
          <p:nvPr/>
        </p:nvSpPr>
        <p:spPr>
          <a:xfrm>
            <a:off x="76175" y="876211"/>
            <a:ext cx="208823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PTSans"/>
              </a:rPr>
              <a:t>История Марты Мейсон — женщины, которая прожила 60 лет в </a:t>
            </a:r>
            <a:r>
              <a:rPr lang="ru-RU" b="1" i="0" dirty="0" smtClean="0">
                <a:solidFill>
                  <a:srgbClr val="002060"/>
                </a:solidFill>
                <a:effectLst/>
                <a:latin typeface="PTSans"/>
              </a:rPr>
              <a:t>капсуле.</a:t>
            </a:r>
            <a:endParaRPr lang="ru-RU" b="1" i="0" dirty="0">
              <a:solidFill>
                <a:srgbClr val="002060"/>
              </a:solidFill>
              <a:effectLst/>
              <a:latin typeface="PTSans"/>
            </a:endParaRPr>
          </a:p>
        </p:txBody>
      </p:sp>
    </p:spTree>
    <p:extLst>
      <p:ext uri="{BB962C8B-B14F-4D97-AF65-F5344CB8AC3E}">
        <p14:creationId xmlns:p14="http://schemas.microsoft.com/office/powerpoint/2010/main" val="910215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1F31E-877A-4B0F-AF21-CFB1CE364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60 Лет в Барокамере Аппарате ИВЛ _ Аппарат искусственной вентиляции легких [0KYgJNnLA30]">
            <a:hlinkClick r:id="" action="ppaction://media"/>
            <a:extLst>
              <a:ext uri="{FF2B5EF4-FFF2-40B4-BE49-F238E27FC236}">
                <a16:creationId xmlns:a16="http://schemas.microsoft.com/office/drawing/2014/main" id="{83E84820-D3E5-42FB-ABD1-035ADE2A73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4141" y="542305"/>
            <a:ext cx="4622720" cy="260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27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9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ОБОБЩЕНИЕ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9DBF46-5B26-4F8C-B325-24C1D3A3C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83" y="586511"/>
            <a:ext cx="1817355" cy="25559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69BA11-F4CB-4588-BC10-B6220CA999B8}"/>
              </a:ext>
            </a:extLst>
          </p:cNvPr>
          <p:cNvSpPr txBox="1"/>
          <p:nvPr/>
        </p:nvSpPr>
        <p:spPr>
          <a:xfrm>
            <a:off x="1732359" y="620697"/>
            <a:ext cx="39604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Ж.Е.Л. РАВНА В СРЕДНЕМ 3500 МЛ И ЗАВИСИТ ОТ РАЗЛИЧНЫХ ФАКТОРОВ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16-18 ДЫХАТЕЛЬНЫХ ДВИЖЕНИЙ В МИНУТУ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РЕГУЛЯЦИЯ ДЫХАНИЯ: НЕРВНАЯ И ГУМОРАЛЬНАЯ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ЗАБОЛЕВАНИЯ ДЫХАТЕЛЬНЫХ ПУТЕЙ И ЛЕГКИХ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ЛОР -</a:t>
            </a:r>
            <a:r>
              <a:rPr lang="ru-RU" sz="14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400" b="1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ларингооторинолог</a:t>
            </a:r>
            <a:r>
              <a:rPr lang="ru-RU" sz="14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400" b="1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ПУЛЬМОНОЛОГ</a:t>
            </a:r>
          </a:p>
        </p:txBody>
      </p:sp>
    </p:spTree>
    <p:extLst>
      <p:ext uri="{BB962C8B-B14F-4D97-AF65-F5344CB8AC3E}">
        <p14:creationId xmlns:p14="http://schemas.microsoft.com/office/powerpoint/2010/main" val="3046731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06CF4-F7AD-46BE-A956-E7FB54E9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47" y="38249"/>
            <a:ext cx="5655728" cy="492443"/>
          </a:xfrm>
        </p:spPr>
        <p:txBody>
          <a:bodyPr/>
          <a:lstStyle/>
          <a:p>
            <a:pPr algn="ctr"/>
            <a:r>
              <a:rPr lang="ru-RU" sz="1600" dirty="0"/>
              <a:t>ПРОФИЛАКТИКА ЗАБОЛЕВАНИЙ ДЫХАТЕЛЬНОЙ СИСТЕМЫ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6B0F3E-1E9A-4B8D-8FEB-D06E8334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91" y="758329"/>
            <a:ext cx="5114704" cy="13809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AA0336-D3B6-40DC-A452-7E462FF34B55}"/>
              </a:ext>
            </a:extLst>
          </p:cNvPr>
          <p:cNvSpPr txBox="1"/>
          <p:nvPr/>
        </p:nvSpPr>
        <p:spPr>
          <a:xfrm>
            <a:off x="113247" y="2231588"/>
            <a:ext cx="5655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Ваше здоровье в ваших руках!!! Делайте дыхательные упражнения!!!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482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91" y="81856"/>
            <a:ext cx="5301373" cy="385996"/>
          </a:xfrm>
          <a:prstGeom prst="rect">
            <a:avLst/>
          </a:prstGeom>
        </p:spPr>
        <p:txBody>
          <a:bodyPr vert="horz" wrap="square" lIns="0" tIns="16503" rIns="0" bIns="0" rtlCol="0" anchor="ctr">
            <a:spAutoFit/>
          </a:bodyPr>
          <a:lstStyle/>
          <a:p>
            <a:pPr marL="12695">
              <a:spcBef>
                <a:spcPts val="130"/>
              </a:spcBef>
            </a:pPr>
            <a:r>
              <a:rPr lang="ru-RU" sz="2400" dirty="0"/>
              <a:t>ЗАДАНИЕ</a:t>
            </a:r>
            <a:endParaRPr sz="2400" dirty="0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id="{F7EBA848-D2E5-42B8-B14C-CB78773D3FF1}"/>
              </a:ext>
            </a:extLst>
          </p:cNvPr>
          <p:cNvSpPr/>
          <p:nvPr/>
        </p:nvSpPr>
        <p:spPr>
          <a:xfrm>
            <a:off x="4103687" y="614313"/>
            <a:ext cx="1417877" cy="829306"/>
          </a:xfrm>
          <a:prstGeom prst="chevron">
            <a:avLst>
              <a:gd name="adj" fmla="val 17785"/>
            </a:avLst>
          </a:prstGeom>
          <a:solidFill>
            <a:srgbClr val="FF0000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1979A-7BE8-4445-BE2B-9F1FED219469}"/>
              </a:ext>
            </a:extLst>
          </p:cNvPr>
          <p:cNvSpPr txBox="1"/>
          <p:nvPr/>
        </p:nvSpPr>
        <p:spPr>
          <a:xfrm>
            <a:off x="2884487" y="1478409"/>
            <a:ext cx="1417877" cy="831090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Нарисовать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рис №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48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17">
            <a:extLst>
              <a:ext uri="{FF2B5EF4-FFF2-40B4-BE49-F238E27FC236}">
                <a16:creationId xmlns:a16="http://schemas.microsoft.com/office/drawing/2014/main" id="{6E74CAED-4615-4AB9-8B67-C05FB35994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3595" y="830337"/>
            <a:ext cx="464492" cy="464434"/>
          </a:xfrm>
          <a:prstGeom prst="rect">
            <a:avLst/>
          </a:prstGeom>
        </p:spPr>
      </p:pic>
      <p:sp>
        <p:nvSpPr>
          <p:cNvPr id="8" name="Chevron 18">
            <a:extLst>
              <a:ext uri="{FF2B5EF4-FFF2-40B4-BE49-F238E27FC236}">
                <a16:creationId xmlns:a16="http://schemas.microsoft.com/office/drawing/2014/main" id="{91FEE48D-34B7-449A-8E52-48BCC4AF59B2}"/>
              </a:ext>
            </a:extLst>
          </p:cNvPr>
          <p:cNvSpPr/>
          <p:nvPr/>
        </p:nvSpPr>
        <p:spPr>
          <a:xfrm>
            <a:off x="2658810" y="614313"/>
            <a:ext cx="1599871" cy="829306"/>
          </a:xfrm>
          <a:prstGeom prst="chevron">
            <a:avLst>
              <a:gd name="adj" fmla="val 17785"/>
            </a:avLst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id="{7C0BE93F-84E0-441D-995D-A49B5B2A5DF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5487" y="830337"/>
            <a:ext cx="556540" cy="422506"/>
          </a:xfrm>
          <a:prstGeom prst="rect">
            <a:avLst/>
          </a:prstGeom>
        </p:spPr>
      </p:pic>
      <p:sp>
        <p:nvSpPr>
          <p:cNvPr id="11" name="Chevron 21">
            <a:extLst>
              <a:ext uri="{FF2B5EF4-FFF2-40B4-BE49-F238E27FC236}">
                <a16:creationId xmlns:a16="http://schemas.microsoft.com/office/drawing/2014/main" id="{43462388-AD3B-4DC0-87D1-58BBFAB7ABAE}"/>
              </a:ext>
            </a:extLst>
          </p:cNvPr>
          <p:cNvSpPr/>
          <p:nvPr/>
        </p:nvSpPr>
        <p:spPr>
          <a:xfrm>
            <a:off x="1582207" y="614313"/>
            <a:ext cx="1417877" cy="829306"/>
          </a:xfrm>
          <a:prstGeom prst="chevron">
            <a:avLst>
              <a:gd name="adj" fmla="val 17785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F05FC-40D6-49C7-8459-55715E908190}"/>
              </a:ext>
            </a:extLst>
          </p:cNvPr>
          <p:cNvSpPr txBox="1"/>
          <p:nvPr/>
        </p:nvSpPr>
        <p:spPr>
          <a:xfrm>
            <a:off x="1372319" y="1478409"/>
            <a:ext cx="1627765" cy="1489347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Выполнить задания и ответить на вопросы письменно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(стр.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77,80 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</a:p>
        </p:txBody>
      </p:sp>
      <p:pic>
        <p:nvPicPr>
          <p:cNvPr id="13" name="Picture 23">
            <a:extLst>
              <a:ext uri="{FF2B5EF4-FFF2-40B4-BE49-F238E27FC236}">
                <a16:creationId xmlns:a16="http://schemas.microsoft.com/office/drawing/2014/main" id="{A3CEFE8D-6013-4962-ADCB-10FA100D53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6401" y="758329"/>
            <a:ext cx="524530" cy="539981"/>
          </a:xfrm>
          <a:prstGeom prst="rect">
            <a:avLst/>
          </a:prstGeom>
        </p:spPr>
      </p:pic>
      <p:sp>
        <p:nvSpPr>
          <p:cNvPr id="14" name="Chevron 25">
            <a:extLst>
              <a:ext uri="{FF2B5EF4-FFF2-40B4-BE49-F238E27FC236}">
                <a16:creationId xmlns:a16="http://schemas.microsoft.com/office/drawing/2014/main" id="{83429AA4-D611-4991-B34E-193F6BD7B5E4}"/>
              </a:ext>
            </a:extLst>
          </p:cNvPr>
          <p:cNvSpPr/>
          <p:nvPr/>
        </p:nvSpPr>
        <p:spPr>
          <a:xfrm>
            <a:off x="367240" y="614313"/>
            <a:ext cx="1417877" cy="829306"/>
          </a:xfrm>
          <a:prstGeom prst="chevron">
            <a:avLst>
              <a:gd name="adj" fmla="val 17785"/>
            </a:avLst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6F4F7A-E37D-4778-B9F6-2C1B186FB126}"/>
              </a:ext>
            </a:extLst>
          </p:cNvPr>
          <p:cNvSpPr txBox="1"/>
          <p:nvPr/>
        </p:nvSpPr>
        <p:spPr>
          <a:xfrm>
            <a:off x="4167" y="1478409"/>
            <a:ext cx="1662211" cy="1489347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Прочитать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§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24 и 25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(стр.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74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- 80)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 выписать основные понятия.</a:t>
            </a: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A5BC2A21-0471-46F9-B5B1-88716C63DF9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686" y="902345"/>
            <a:ext cx="609001" cy="271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3D870-D909-4F55-A501-70DC3586E41F}"/>
              </a:ext>
            </a:extLst>
          </p:cNvPr>
          <p:cNvSpPr txBox="1"/>
          <p:nvPr/>
        </p:nvSpPr>
        <p:spPr>
          <a:xfrm>
            <a:off x="4092928" y="1478409"/>
            <a:ext cx="1599871" cy="1489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Проектная работа: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Создание  модели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дыхательной системы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2151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11" grpId="0" animBg="1"/>
      <p:bldP spid="12" grpId="0"/>
      <p:bldP spid="14" grpId="0" animBg="1"/>
      <p:bldP spid="15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99B2A1-6B69-4AC9-AE26-4829347F3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39" t="20658" r="21292" b="7819"/>
          <a:stretch/>
        </p:blipFill>
        <p:spPr>
          <a:xfrm>
            <a:off x="76176" y="45057"/>
            <a:ext cx="5616624" cy="308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1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8959</TotalTime>
  <Words>934</Words>
  <Application>Microsoft Office PowerPoint</Application>
  <PresentationFormat>Произвольный</PresentationFormat>
  <Paragraphs>167</Paragraphs>
  <Slides>40</Slides>
  <Notes>21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40</vt:i4>
      </vt:variant>
    </vt:vector>
  </HeadingPairs>
  <TitlesOfParts>
    <vt:vector size="55" baseType="lpstr">
      <vt:lpstr>Arial</vt:lpstr>
      <vt:lpstr>Arial</vt:lpstr>
      <vt:lpstr>Calibri</vt:lpstr>
      <vt:lpstr>Courier New</vt:lpstr>
      <vt:lpstr>Open Sans</vt:lpstr>
      <vt:lpstr>Open Sans Light</vt:lpstr>
      <vt:lpstr>palatino linotype</vt:lpstr>
      <vt:lpstr>PTSans</vt:lpstr>
      <vt:lpstr>Times New Roman</vt:lpstr>
      <vt:lpstr>Wingdings</vt:lpstr>
      <vt:lpstr>Office Theme</vt:lpstr>
      <vt:lpstr>1_Office Theme</vt:lpstr>
      <vt:lpstr>2_Office Theme</vt:lpstr>
      <vt:lpstr>4_Office Theme</vt:lpstr>
      <vt:lpstr>Тема Office</vt:lpstr>
      <vt:lpstr>Биология  Человек и его здоровье</vt:lpstr>
      <vt:lpstr>ПРОВЕРЬТЕ СВОИ ЗНАНИЯ!</vt:lpstr>
      <vt:lpstr>ПРОВЕРЬТЕ СВОИ ЗНАНИЯ!</vt:lpstr>
      <vt:lpstr>Презентация PowerPoint</vt:lpstr>
      <vt:lpstr>ПРОВЕРЬТЕ СВОИ ЗНАНИЯ!</vt:lpstr>
      <vt:lpstr>Презентация PowerPoint</vt:lpstr>
      <vt:lpstr>СЕГОДНЯ НА УРОКЕ:</vt:lpstr>
      <vt:lpstr>АКТУАЛИЗАЦИЯ ЗНАНИЙ</vt:lpstr>
      <vt:lpstr>ОРГАНЫ ДЫХАНИЯ</vt:lpstr>
      <vt:lpstr>ОБМЕН ГАЗОВ В ЛЕГКИХ И ТКАНЯХ</vt:lpstr>
      <vt:lpstr>СОСТАВ ВОЗДУХА</vt:lpstr>
      <vt:lpstr>СОСТАВ ВОЗДУХА при вдохе                        при выдохе</vt:lpstr>
      <vt:lpstr>МИНУТНАЯ ВЕНТИЛЯЦИЯ ЛЕГКИХ</vt:lpstr>
      <vt:lpstr>ЖИЗНЕННАЯ ЁМКОСТЬ ЛЁГКИХ</vt:lpstr>
      <vt:lpstr>ЖИЗНЕННАЯ ЁМКОСТЬ ЛЁГКИХ</vt:lpstr>
      <vt:lpstr>ОБЩАЯ ЁМКОСТЬ ЛЁГКИХ</vt:lpstr>
      <vt:lpstr>ОБЩАЯ ЁМКОСТЬ ЛЁГКИХ</vt:lpstr>
      <vt:lpstr>ГАЗООБМЕН </vt:lpstr>
      <vt:lpstr>РЕГУЛЯЦИЯ ПРОЦЕССА ДЫХАНИЯ</vt:lpstr>
      <vt:lpstr>ИСКУССТВЕННОЕ ДЫХАНИЕ</vt:lpstr>
      <vt:lpstr>ИСКУССТВЕННОЕ ДЫХАНИЕ</vt:lpstr>
      <vt:lpstr>ЗАБОЛЕВАНИЯ ВЕРХНИХ ДЫХАТЕЛЬНЫХ ПУТЕЙ</vt:lpstr>
      <vt:lpstr>РИНИТ</vt:lpstr>
      <vt:lpstr>СИМПТОМЫ РИНИТА</vt:lpstr>
      <vt:lpstr>СИНУСИТ - ВОСПАЛЕНИЕ СЛИЗИСТОЙ ОБОЛОЧКИ ЛЮБОЙ ИЗ ОКОЛОНОСОВЫХ ПАЗУХ НОСА</vt:lpstr>
      <vt:lpstr>ФАРИНГИТ</vt:lpstr>
      <vt:lpstr>ТОНЗИЛЛИТ</vt:lpstr>
      <vt:lpstr>ЛАРИНГИТ</vt:lpstr>
      <vt:lpstr>ПРОФОРИЕНТАЦИЯ - ЛОР ВРАЧ </vt:lpstr>
      <vt:lpstr>ЗАБОЛЕВАНИЯ ДЫХАТЕЛЬНОЙ СИСТЕМЫ</vt:lpstr>
      <vt:lpstr>БРОНХИТ</vt:lpstr>
      <vt:lpstr>ПНЕВМОНИЯ – ВОСПАЛЕНИЕ ЛЕГКИХ </vt:lpstr>
      <vt:lpstr>ПРОФОРИЕНТАЦИЯ - ПУЛЬМОНОЛОГ</vt:lpstr>
      <vt:lpstr>БЛАГОДАРИТЕ И БЛАГО К ВАМ ВЕРНЕТСЯ!</vt:lpstr>
      <vt:lpstr>НЕОБЫЧНАЯ ИСТОРИЯ</vt:lpstr>
      <vt:lpstr>Презентация PowerPoint</vt:lpstr>
      <vt:lpstr>ОБОБЩЕНИЕ</vt:lpstr>
      <vt:lpstr>ПРОФИЛАКТИКА ЗАБОЛЕВАНИЙ ДЫХАТЕЛЬНОЙ СИСТЕМЫ</vt:lpstr>
      <vt:lpstr>ЗАДАНИЕ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cp:lastModifiedBy>Lenova 330 pro A6</cp:lastModifiedBy>
  <cp:revision>684</cp:revision>
  <dcterms:created xsi:type="dcterms:W3CDTF">2020-04-13T08:05:42Z</dcterms:created>
  <dcterms:modified xsi:type="dcterms:W3CDTF">2020-11-18T03:55:07Z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