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4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940" r:id="rId4"/>
    <p:sldMasterId id="2147483948" r:id="rId5"/>
  </p:sldMasterIdLst>
  <p:notesMasterIdLst>
    <p:notesMasterId r:id="rId36"/>
  </p:notesMasterIdLst>
  <p:sldIdLst>
    <p:sldId id="1518" r:id="rId6"/>
    <p:sldId id="1524" r:id="rId7"/>
    <p:sldId id="2007" r:id="rId8"/>
    <p:sldId id="2035" r:id="rId9"/>
    <p:sldId id="2019" r:id="rId10"/>
    <p:sldId id="1740" r:id="rId11"/>
    <p:sldId id="2020" r:id="rId12"/>
    <p:sldId id="2008" r:id="rId13"/>
    <p:sldId id="2026" r:id="rId14"/>
    <p:sldId id="2009" r:id="rId15"/>
    <p:sldId id="2029" r:id="rId16"/>
    <p:sldId id="2027" r:id="rId17"/>
    <p:sldId id="2030" r:id="rId18"/>
    <p:sldId id="2031" r:id="rId19"/>
    <p:sldId id="2028" r:id="rId20"/>
    <p:sldId id="2032" r:id="rId21"/>
    <p:sldId id="2010" r:id="rId22"/>
    <p:sldId id="2011" r:id="rId23"/>
    <p:sldId id="2012" r:id="rId24"/>
    <p:sldId id="2033" r:id="rId25"/>
    <p:sldId id="2034" r:id="rId26"/>
    <p:sldId id="2024" r:id="rId27"/>
    <p:sldId id="2021" r:id="rId28"/>
    <p:sldId id="2025" r:id="rId29"/>
    <p:sldId id="2022" r:id="rId30"/>
    <p:sldId id="2036" r:id="rId31"/>
    <p:sldId id="2023" r:id="rId32"/>
    <p:sldId id="2018" r:id="rId33"/>
    <p:sldId id="2006" r:id="rId34"/>
    <p:sldId id="354" r:id="rId35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59" autoAdjust="0"/>
    <p:restoredTop sz="94364" autoAdjust="0"/>
  </p:normalViewPr>
  <p:slideViewPr>
    <p:cSldViewPr>
      <p:cViewPr varScale="1">
        <p:scale>
          <a:sx n="150" d="100"/>
          <a:sy n="150" d="100"/>
        </p:scale>
        <p:origin x="426" y="12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731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910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8286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5189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977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4717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53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3116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Хрящевые кольца, расположенные в стенках трахеи и бронхах, делают эти трубки упругими и </a:t>
            </a:r>
            <a:r>
              <a:rPr lang="ru-RU" sz="18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неспадающимися</a:t>
            </a:r>
            <a:r>
              <a:rPr lang="ru-RU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благодаря чему воздух по ним проходит легко и беспрепятственно. Внутренняя поверхность всего дыхательного пути (трахеи, бронхов и части бронхиол) покрыта слизистой оболочкой из многорядного мерцательного эпителия.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Устройство дыхательных путей обеспечивает согревание, увлажнение и очищение поступающего со вдохом воздуха. Частицы пыли мерцательным эпителием продвигаются кверху и с кашлем и чиханием удаляются наружу. Микробы обезвреживаются лимфоцитами слизистой оболочки.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6336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15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0933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8071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970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3534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6582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408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453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10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01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48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Носовая полость выстлана изнутри слизистой оболочкой, пронизанной кровеносными сосудами. Она содержит большое количество слизистых желез (150 желез/смсм2 слизистой оболочки). Слизь препятствует размножению микробов. Из кровеносных капилляров на поверхность слизистой оболочки выходит большое количество лейкоцитов-фагоцитов, которые уничтожают микробную флору.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Кроме того, слизистая оболочка может значительно изменяться в своем объёме. Когда стенки её сосудов сокращаются, она сжимается, носовые ходы расширяются, и человек легко и свободно дышит.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Слизистая оболочка верхних дыхательных путей образована мерцательным эпителием. Движение ресничек отдельной клетки и всего эпителиального пласта строго координировано: каждая предыдущая ресничка в фазах своего движения опережает на определённый промежуток времени последующую, поэтому поверхность эпителия волнообразно подвижна — «мерцает». Движение ресничек помогает сохранять дыхательные пути в чистоте, удаляя вредные вещества.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676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106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803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661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60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50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90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60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22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70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4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8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3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26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15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11/14/2020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50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9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83.xml"/><Relationship Id="rId34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61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2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47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738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236061" y="1556193"/>
            <a:ext cx="272162" cy="121836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364207" y="1334393"/>
            <a:ext cx="4176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Глава</a:t>
            </a:r>
            <a:r>
              <a:rPr lang="en-US" sz="2400" b="1" spc="-20" dirty="0">
                <a:solidFill>
                  <a:srgbClr val="002060"/>
                </a:solidFill>
                <a:latin typeface="Arial"/>
                <a:cs typeface="Arial"/>
              </a:rPr>
              <a:t> IV.</a:t>
            </a:r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Дыхательная система</a:t>
            </a:r>
          </a:p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Тема: Строение органов дыхания.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61B4B5-BCBF-44E4-B72E-EC5DBF568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014" y="1468890"/>
            <a:ext cx="1430961" cy="12183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ПРИДАТОЧНЫЕ ПАЗУХИ НОСА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75301E-BF4C-4E1A-8FAF-D01879D9B21C}"/>
              </a:ext>
            </a:extLst>
          </p:cNvPr>
          <p:cNvSpPr txBox="1"/>
          <p:nvPr/>
        </p:nvSpPr>
        <p:spPr>
          <a:xfrm>
            <a:off x="76175" y="542305"/>
            <a:ext cx="369622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Полость разделена решётчатой костью на две половины. Костные пластинки разделяют обе половины на узкие, сообщающиеся между собой ходы. </a:t>
            </a:r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 полость носа открываются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пазухи</a:t>
            </a:r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ru-RU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воздухо-носных</a:t>
            </a:r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костей: гайморова, лобная и др</a:t>
            </a:r>
            <a:r>
              <a:rPr lang="ru-RU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263805-F72E-4729-9B64-00DA2FD9E4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312"/>
          <a:stretch/>
        </p:blipFill>
        <p:spPr>
          <a:xfrm>
            <a:off x="3772401" y="614313"/>
            <a:ext cx="1911555" cy="237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577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ПРИДАТОЧНЫЕ ПАЗУХИ НОСА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213CC9-53CA-4EE7-9CCA-EDE5ED28C271}"/>
              </a:ext>
            </a:extLst>
          </p:cNvPr>
          <p:cNvSpPr txBox="1"/>
          <p:nvPr/>
        </p:nvSpPr>
        <p:spPr>
          <a:xfrm>
            <a:off x="148182" y="610245"/>
            <a:ext cx="35814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выстланы тонкой слизистой оболочкой, содержащей небольшое количество слизистых желез. Все эти перегородки и раковины, а также многочисленные придаточные полости черепных костей резко увеличивают объём и поверхность стенок носовой полости.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233C51-C6A3-4B2A-BC18-DA03E8232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668" y="686321"/>
            <a:ext cx="1908213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022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ФУНКЦИЯ НОСОВЫХ ХОДОВ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54618D-5EA7-4B2E-B9A5-D1B86ABCDD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76" t="-1" r="13842"/>
          <a:stretch/>
        </p:blipFill>
        <p:spPr>
          <a:xfrm>
            <a:off x="3093792" y="745071"/>
            <a:ext cx="2603175" cy="21587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C3E413-08F6-45D7-BDB5-350DF7B57647}"/>
              </a:ext>
            </a:extLst>
          </p:cNvPr>
          <p:cNvSpPr txBox="1"/>
          <p:nvPr/>
        </p:nvSpPr>
        <p:spPr>
          <a:xfrm>
            <a:off x="72008" y="614313"/>
            <a:ext cx="3604567" cy="2459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фильтрация микроорганизмов;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фильтрация пыли;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увлажнение и согревание вдыхаемого воздуха;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слизь смывает все отфильтрованное в желудочно-кишечный тракт.   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907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НОСОГЛОТКА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213CC9-53CA-4EE7-9CCA-EDE5ED28C271}"/>
              </a:ext>
            </a:extLst>
          </p:cNvPr>
          <p:cNvSpPr txBox="1"/>
          <p:nvPr/>
        </p:nvSpPr>
        <p:spPr>
          <a:xfrm>
            <a:off x="148183" y="610245"/>
            <a:ext cx="23042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Далее ходы открываются двумя носоглоточными отверстиями (хоанами) в глотку, расположенную позади носовой и ротовой полости.</a:t>
            </a:r>
          </a:p>
        </p:txBody>
      </p:sp>
      <p:pic>
        <p:nvPicPr>
          <p:cNvPr id="1026" name="Picture 2" descr="носоглотка — Викисловарь">
            <a:extLst>
              <a:ext uri="{FF2B5EF4-FFF2-40B4-BE49-F238E27FC236}">
                <a16:creationId xmlns:a16="http://schemas.microsoft.com/office/drawing/2014/main" id="{CEB7D2CE-8A53-4F8D-B2D1-5D141342F2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" t="6070" r="2072" b="5925"/>
          <a:stretch/>
        </p:blipFill>
        <p:spPr bwMode="auto">
          <a:xfrm>
            <a:off x="2452439" y="686321"/>
            <a:ext cx="318332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59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ГЛОТКА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213CC9-53CA-4EE7-9CCA-EDE5ED28C271}"/>
              </a:ext>
            </a:extLst>
          </p:cNvPr>
          <p:cNvSpPr txBox="1"/>
          <p:nvPr/>
        </p:nvSpPr>
        <p:spPr>
          <a:xfrm>
            <a:off x="4167" y="542305"/>
            <a:ext cx="273458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Нижняя часть глотки переходит в две трубки: дыхательную (спереди) и пищевод (сзади). Таким образом, глотка является общим отделом для пищеварительной и дыхательной системы.</a:t>
            </a:r>
          </a:p>
        </p:txBody>
      </p:sp>
      <p:pic>
        <p:nvPicPr>
          <p:cNvPr id="1026" name="Picture 2" descr="носоглотка — Викисловарь">
            <a:extLst>
              <a:ext uri="{FF2B5EF4-FFF2-40B4-BE49-F238E27FC236}">
                <a16:creationId xmlns:a16="http://schemas.microsoft.com/office/drawing/2014/main" id="{CEB7D2CE-8A53-4F8D-B2D1-5D141342F2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" t="6070" r="2072" b="5925"/>
          <a:stretch/>
        </p:blipFill>
        <p:spPr bwMode="auto">
          <a:xfrm>
            <a:off x="2644297" y="758329"/>
            <a:ext cx="304850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074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ГОРТАНЬ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2ABAC7-C923-4B1B-AB1B-AFB0A95C4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0471" y="583897"/>
            <a:ext cx="2952328" cy="25585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065D60-D319-4C58-8D5F-DB297CBFD3A5}"/>
              </a:ext>
            </a:extLst>
          </p:cNvPr>
          <p:cNvSpPr txBox="1"/>
          <p:nvPr/>
        </p:nvSpPr>
        <p:spPr>
          <a:xfrm>
            <a:off x="142898" y="470297"/>
            <a:ext cx="2669582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Верхнюю часть дыхательной трубки составляет гортань, расположенная в передней части шеи. Большая часть гортани также выстлана слизистой оболочкой из мерцательного (ресничного) эпителия</a:t>
            </a:r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985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ГОРТАНЬ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328AE8-5900-4939-B1EB-D8D252220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519" y="590375"/>
            <a:ext cx="2520281" cy="25520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23AF84-1D6F-46B7-A9EE-F1C85CF1110C}"/>
              </a:ext>
            </a:extLst>
          </p:cNvPr>
          <p:cNvSpPr txBox="1"/>
          <p:nvPr/>
        </p:nvSpPr>
        <p:spPr>
          <a:xfrm>
            <a:off x="4167" y="614313"/>
            <a:ext cx="331236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Надгортанник</a:t>
            </a: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прикрывает вход в гортань в момент глотания пищи. Передним концом надгортанник соединён с щитовидным хрящом.</a:t>
            </a: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Хрящи гортани соединены между собой суставами, а промежутки между хрящами затянуты соединительнотканными перепонками.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965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ГОЛОСОВЫЕ СВЯЗКИ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A99634-D753-41A7-B4D3-B69E95CB1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8404" y="686321"/>
            <a:ext cx="3079229" cy="23213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B80660-A1F4-41AA-AA43-DCC544DF3367}"/>
              </a:ext>
            </a:extLst>
          </p:cNvPr>
          <p:cNvSpPr txBox="1"/>
          <p:nvPr/>
        </p:nvSpPr>
        <p:spPr>
          <a:xfrm>
            <a:off x="70889" y="694625"/>
            <a:ext cx="266958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гортани находятся 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голосовой аппарат,</a:t>
            </a:r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состоящий из голосовых связок и голосовых мышц; их функция — голосообразование</a:t>
            </a:r>
            <a:r>
              <a:rPr lang="ru-RU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774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СОСТОЯНИЕ ГОЛОСОВЫХ СВЯЗОК</a:t>
            </a:r>
          </a:p>
        </p:txBody>
      </p:sp>
      <p:pic>
        <p:nvPicPr>
          <p:cNvPr id="1026" name="Picture 2" descr="Строение и функции органов дыхания | Уроки биологии, Анатомия и физиология,  Учащиеся медучилища">
            <a:extLst>
              <a:ext uri="{FF2B5EF4-FFF2-40B4-BE49-F238E27FC236}">
                <a16:creationId xmlns:a16="http://schemas.microsoft.com/office/drawing/2014/main" id="{F57F06E5-0E16-4756-B8AD-0BA4A910F6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7" r="6396"/>
          <a:stretch/>
        </p:blipFill>
        <p:spPr bwMode="auto">
          <a:xfrm>
            <a:off x="2754545" y="688820"/>
            <a:ext cx="2909287" cy="243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DE53DE-C1B2-45E8-8B4D-306858B90681}"/>
              </a:ext>
            </a:extLst>
          </p:cNvPr>
          <p:cNvSpPr txBox="1"/>
          <p:nvPr/>
        </p:nvSpPr>
        <p:spPr>
          <a:xfrm>
            <a:off x="4167" y="549270"/>
            <a:ext cx="28803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Голосовые связки покрыты многослойным плоским эпителием и слизистых желез не имеют. Увлажнение голосовых связок происходит благодаря оттоку слизи из вышележащих отделов.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435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ТРАХЕЯ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C1EF49-3272-4E27-B8F5-4DC942B36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519" y="614313"/>
            <a:ext cx="2520280" cy="24867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7EB7F0-C556-4AF6-AA6D-554A9492A506}"/>
              </a:ext>
            </a:extLst>
          </p:cNvPr>
          <p:cNvSpPr txBox="1"/>
          <p:nvPr/>
        </p:nvSpPr>
        <p:spPr>
          <a:xfrm>
            <a:off x="4167" y="614313"/>
            <a:ext cx="3312368" cy="2410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Трахея</a:t>
            </a: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дыхательная трубка длиной около 12 см.</a:t>
            </a:r>
            <a:endParaRPr lang="ru-RU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 составлена из 16−20 хрящевых полуколец, которые не смыкаются сзади; полукольца предотвращают спадание трахеи во время выдоха.</a:t>
            </a:r>
            <a:endParaRPr lang="ru-RU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956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84294"/>
            <a:ext cx="5172948" cy="386003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СЕГОДНЯ НА УРОКЕ: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06869" y="541675"/>
            <a:ext cx="3933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дыхания;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54941" y="1058555"/>
            <a:ext cx="3933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b="1" kern="0" noProof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троение</a:t>
            </a: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органов дыхательной системы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52439" y="1838449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Преобразование звука в речь; 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26238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91667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8463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028503" y="2549237"/>
            <a:ext cx="271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Дыхательные движения. </a:t>
            </a:r>
            <a:endParaRPr kumimoji="0" lang="en-US" b="1" i="0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ТРАХЕЯ И БРОНХИ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C1EF49-3272-4E27-B8F5-4DC942B36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519" y="614313"/>
            <a:ext cx="2520280" cy="24867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7EB7F0-C556-4AF6-AA6D-554A9492A506}"/>
              </a:ext>
            </a:extLst>
          </p:cNvPr>
          <p:cNvSpPr txBox="1"/>
          <p:nvPr/>
        </p:nvSpPr>
        <p:spPr>
          <a:xfrm>
            <a:off x="148183" y="682253"/>
            <a:ext cx="30963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уровне IV−V грудных позвонков трахея делится на два крупных первичных бронха, отходящих в правое и левое лёгкие. Это место деления носит название бифуркации (разветвления).</a:t>
            </a:r>
          </a:p>
        </p:txBody>
      </p:sp>
    </p:spTree>
    <p:extLst>
      <p:ext uri="{BB962C8B-B14F-4D97-AF65-F5344CB8AC3E}">
        <p14:creationId xmlns:p14="http://schemas.microsoft.com/office/powerpoint/2010/main" val="1618949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ТРАХЕЯ И БРОНХИ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C1EF49-3272-4E27-B8F5-4DC942B36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519" y="614313"/>
            <a:ext cx="2520280" cy="24867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7EB7F0-C556-4AF6-AA6D-554A9492A506}"/>
              </a:ext>
            </a:extLst>
          </p:cNvPr>
          <p:cNvSpPr txBox="1"/>
          <p:nvPr/>
        </p:nvSpPr>
        <p:spPr>
          <a:xfrm>
            <a:off x="4167" y="549270"/>
            <a:ext cx="331236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левый бронх перегибается дуга аорты, а правый огибается идущей сзади наперёд непарной веной. По выражению старых анатомов, «дуга аорты сидит верхом на левом бронхе, а непарная вена — на правом».</a:t>
            </a:r>
          </a:p>
        </p:txBody>
      </p:sp>
    </p:spTree>
    <p:extLst>
      <p:ext uri="{BB962C8B-B14F-4D97-AF65-F5344CB8AC3E}">
        <p14:creationId xmlns:p14="http://schemas.microsoft.com/office/powerpoint/2010/main" val="3850466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07777"/>
          </a:xfrm>
        </p:spPr>
        <p:txBody>
          <a:bodyPr/>
          <a:lstStyle/>
          <a:p>
            <a:pPr algn="ctr"/>
            <a:r>
              <a:rPr lang="ru-RU" sz="2000" dirty="0"/>
              <a:t>ЗНАЧЕНИЕ МЕРЦАТЕЛЬНОГО ЭПИТЕЛИЯ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20D4CF-007D-4D0D-BBA1-85D222225B13}"/>
              </a:ext>
            </a:extLst>
          </p:cNvPr>
          <p:cNvSpPr txBox="1"/>
          <p:nvPr/>
        </p:nvSpPr>
        <p:spPr>
          <a:xfrm>
            <a:off x="76175" y="614313"/>
            <a:ext cx="56166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Устройство дыхательных путей обеспечивает согревание, увлажнение и очищение поступающего со вдохом воздуха. Частицы пыли мерцательным эпителием продвигаются кверху и с кашлем и чиханием удаляются наружу. Микробы обезвреживаются лимфоцитами слизистой оболочки.</a:t>
            </a:r>
            <a:endParaRPr lang="ru-RU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364A30-6EAA-4179-BB19-9DC4C4604869}"/>
              </a:ext>
            </a:extLst>
          </p:cNvPr>
          <p:cNvSpPr txBox="1"/>
          <p:nvPr/>
        </p:nvSpPr>
        <p:spPr>
          <a:xfrm>
            <a:off x="184186" y="2773783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85000"/>
                  </a:schemeClr>
                </a:solidFill>
              </a:rPr>
              <a:t>ВИДЕО ИЗ ФИЛЬМА АТЛАС ТЕЛА  С 4-30 ПО 7-07</a:t>
            </a:r>
          </a:p>
        </p:txBody>
      </p:sp>
    </p:spTree>
    <p:extLst>
      <p:ext uri="{BB962C8B-B14F-4D97-AF65-F5344CB8AC3E}">
        <p14:creationId xmlns:p14="http://schemas.microsoft.com/office/powerpoint/2010/main" val="2777852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430887"/>
          </a:xfrm>
        </p:spPr>
        <p:txBody>
          <a:bodyPr/>
          <a:lstStyle/>
          <a:p>
            <a:pPr algn="ctr"/>
            <a:r>
              <a:rPr lang="ru-RU" sz="2800" dirty="0"/>
              <a:t>ЛЕГКИЕ</a:t>
            </a:r>
            <a:r>
              <a:rPr lang="ru-RU" sz="2400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5E84C2-C570-431A-9227-5AC754310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447" y="607023"/>
            <a:ext cx="3093491" cy="25354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44EC76-C4BA-4A35-A78F-47B9A7E47DA4}"/>
              </a:ext>
            </a:extLst>
          </p:cNvPr>
          <p:cNvSpPr txBox="1"/>
          <p:nvPr/>
        </p:nvSpPr>
        <p:spPr>
          <a:xfrm>
            <a:off x="76175" y="607023"/>
            <a:ext cx="25202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это мягкий, губчатый, конусообразный парный орган. </a:t>
            </a:r>
          </a:p>
          <a:p>
            <a:pPr algn="ctr"/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Лёгкие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обеспечивают дыхание - обмен углекислого газа и кислорода.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392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430887"/>
          </a:xfrm>
        </p:spPr>
        <p:txBody>
          <a:bodyPr/>
          <a:lstStyle/>
          <a:p>
            <a:pPr algn="ctr"/>
            <a:r>
              <a:rPr lang="ru-RU" sz="2800" dirty="0"/>
              <a:t>ЛЕГКИЕ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E16102-4220-4C03-A087-0DB11D5E0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211" y="585945"/>
            <a:ext cx="2376265" cy="15537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E711FE-9D99-48FF-9537-E6BA3D5F2454}"/>
              </a:ext>
            </a:extLst>
          </p:cNvPr>
          <p:cNvSpPr txBox="1"/>
          <p:nvPr/>
        </p:nvSpPr>
        <p:spPr>
          <a:xfrm>
            <a:off x="76175" y="544510"/>
            <a:ext cx="2808312" cy="1653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Плевра</a:t>
            </a: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— тонкая, гладкая и влажная, богатая эластическими волокнами серозная оболочка, одевающая каждое из лёгких.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BF3DD6-F506-423F-B650-9314D7141F24}"/>
              </a:ext>
            </a:extLst>
          </p:cNvPr>
          <p:cNvSpPr txBox="1"/>
          <p:nvPr/>
        </p:nvSpPr>
        <p:spPr>
          <a:xfrm>
            <a:off x="76175" y="2270497"/>
            <a:ext cx="5623571" cy="863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Различают </a:t>
            </a: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лёгочную плевру,</a:t>
            </a: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плотно срощенную с тканью лёгкого, и </a:t>
            </a:r>
            <a:r>
              <a:rPr lang="ru-RU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пристеночную плевру,</a:t>
            </a: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выстилающую изнутри стенки грудной клетки. 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54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АЛЬВЕОЛЫ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DC1234-5E2D-4F99-A06B-EE9715009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03" y="595575"/>
            <a:ext cx="5352367" cy="254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50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АЛЬВЕОЛЫ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9BEAD-AA27-40CF-9808-5B6497D519C4}"/>
              </a:ext>
            </a:extLst>
          </p:cNvPr>
          <p:cNvSpPr txBox="1"/>
          <p:nvPr/>
        </p:nvSpPr>
        <p:spPr>
          <a:xfrm>
            <a:off x="4167" y="542305"/>
            <a:ext cx="252028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Альвеолы образованы сетью тончайших эластических волокон. Внутренняя поверхность альвеол выстлана однослойным плоским эпителием.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BA6E80-08AA-4AAB-8CA1-C735194DC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431" y="657678"/>
            <a:ext cx="3259278" cy="192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98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ДЫХАТЕЛЬНЫЕ ДВИЖЕНИЯ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D35BAF-8C56-43FA-A91C-4BF7074F6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31" y="614313"/>
            <a:ext cx="4666767" cy="250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45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ОБОБЩЕНИЕ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EA67CE-7488-4FB2-BB72-78C828A99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559" y="612600"/>
            <a:ext cx="1706334" cy="17063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C164D3-4EF4-4B6B-A6D8-08BDC1E82E3E}"/>
              </a:ext>
            </a:extLst>
          </p:cNvPr>
          <p:cNvSpPr txBox="1"/>
          <p:nvPr/>
        </p:nvSpPr>
        <p:spPr>
          <a:xfrm>
            <a:off x="2978353" y="2198489"/>
            <a:ext cx="2642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ТАЙНЫ АНАТОМИИ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ОРГАНОВ ДЫХАНИЯ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9DBF46-5B26-4F8C-B325-24C1D3A3C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80" y="586511"/>
            <a:ext cx="1817355" cy="255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31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47" y="162520"/>
            <a:ext cx="5655728" cy="307777"/>
          </a:xfrm>
        </p:spPr>
        <p:txBody>
          <a:bodyPr/>
          <a:lstStyle/>
          <a:p>
            <a:pPr algn="ctr"/>
            <a:r>
              <a:rPr lang="ru-RU" sz="2000" dirty="0"/>
              <a:t>ДЕВИЗ ЗДОРОВОГО ОБРАЗА ЖИЗНИ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6B0F3E-1E9A-4B8D-8FEB-D06E8334F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91" y="758329"/>
            <a:ext cx="5114704" cy="13809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AA0336-D3B6-40DC-A452-7E462FF34B55}"/>
              </a:ext>
            </a:extLst>
          </p:cNvPr>
          <p:cNvSpPr txBox="1"/>
          <p:nvPr/>
        </p:nvSpPr>
        <p:spPr>
          <a:xfrm>
            <a:off x="113247" y="2126481"/>
            <a:ext cx="56557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 здоровье в ваших руках!!!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Делайте дыхательные упражнения!!!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482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07777"/>
          </a:xfrm>
        </p:spPr>
        <p:txBody>
          <a:bodyPr/>
          <a:lstStyle/>
          <a:p>
            <a:pPr algn="ctr"/>
            <a:r>
              <a:rPr lang="ru-RU" sz="2000" dirty="0"/>
              <a:t>АКТУАЛИЗАЦИЯ ЗНАНИЙ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3C82E5-1DA4-4DF9-909D-DF0703B65FCE}"/>
              </a:ext>
            </a:extLst>
          </p:cNvPr>
          <p:cNvSpPr txBox="1"/>
          <p:nvPr/>
        </p:nvSpPr>
        <p:spPr>
          <a:xfrm>
            <a:off x="72008" y="542305"/>
            <a:ext cx="28844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«Пока дышу, надеюсь» (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spero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Публий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Овидий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Назон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древнеримский поэт.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B5FDF0-7227-4E31-9AC7-46CADAA54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668" y="610094"/>
            <a:ext cx="2484115" cy="251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40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191" y="81856"/>
            <a:ext cx="5301373" cy="385996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400" dirty="0"/>
              <a:t>ЗАДАНИЕ</a:t>
            </a:r>
            <a:endParaRPr sz="24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F1979A-7BE8-4445-BE2B-9F1FED219469}"/>
              </a:ext>
            </a:extLst>
          </p:cNvPr>
          <p:cNvSpPr txBox="1"/>
          <p:nvPr/>
        </p:nvSpPr>
        <p:spPr>
          <a:xfrm>
            <a:off x="2884487" y="1478409"/>
            <a:ext cx="1417877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Нарисовать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рис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№</a:t>
            </a: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45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83033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614313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830337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372319" y="1478409"/>
            <a:ext cx="1627765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и ответить на вопросы письменно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73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).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758329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614313"/>
            <a:ext cx="1417877" cy="829306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4167" y="1478409"/>
            <a:ext cx="1662211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23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70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- 73)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02345"/>
            <a:ext cx="609001" cy="27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73D870-D909-4F55-A501-70DC3586E41F}"/>
              </a:ext>
            </a:extLst>
          </p:cNvPr>
          <p:cNvSpPr txBox="1"/>
          <p:nvPr/>
        </p:nvSpPr>
        <p:spPr>
          <a:xfrm>
            <a:off x="4092928" y="1478409"/>
            <a:ext cx="1599871" cy="1489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Проектная работа: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Создание  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модели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дыхательной системы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  <p:bldP spid="12" grpId="0"/>
      <p:bldP spid="14" grpId="0" animBg="1"/>
      <p:bldP spid="15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07777"/>
          </a:xfrm>
        </p:spPr>
        <p:txBody>
          <a:bodyPr/>
          <a:lstStyle/>
          <a:p>
            <a:pPr algn="ctr"/>
            <a:r>
              <a:rPr lang="ru-RU" sz="2000" dirty="0"/>
              <a:t>АКТУАЛИЗАЦИЯ ЗНАНИЙ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4AEAA1-39BF-495B-B95C-9877A335D6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03" b="940"/>
          <a:stretch/>
        </p:blipFill>
        <p:spPr>
          <a:xfrm>
            <a:off x="2532531" y="758329"/>
            <a:ext cx="3119093" cy="21602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3C82E5-1DA4-4DF9-909D-DF0703B65FCE}"/>
              </a:ext>
            </a:extLst>
          </p:cNvPr>
          <p:cNvSpPr txBox="1"/>
          <p:nvPr/>
        </p:nvSpPr>
        <p:spPr>
          <a:xfrm>
            <a:off x="0" y="542305"/>
            <a:ext cx="26684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еды человек может прожить около 20-30 дней,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воды - 3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дня!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без воздуха?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такое дыхание? 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органы ответственны за этот процесс?</a:t>
            </a:r>
          </a:p>
        </p:txBody>
      </p:sp>
    </p:spTree>
    <p:extLst>
      <p:ext uri="{BB962C8B-B14F-4D97-AF65-F5344CB8AC3E}">
        <p14:creationId xmlns:p14="http://schemas.microsoft.com/office/powerpoint/2010/main" val="3083950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07777"/>
          </a:xfrm>
        </p:spPr>
        <p:txBody>
          <a:bodyPr/>
          <a:lstStyle/>
          <a:p>
            <a:pPr algn="ctr"/>
            <a:r>
              <a:rPr lang="ru-RU" sz="2000" dirty="0"/>
              <a:t>ЧТО ТАКОЕ ДЫХАНИЕ?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644264-D424-47C9-9FF8-76107B92006C}"/>
              </a:ext>
            </a:extLst>
          </p:cNvPr>
          <p:cNvSpPr txBox="1"/>
          <p:nvPr/>
        </p:nvSpPr>
        <p:spPr>
          <a:xfrm>
            <a:off x="76175" y="1838449"/>
            <a:ext cx="56207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  Дыхание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— это физиологический процесс, обеспечивающий нормальное течение метаболизма (обмена веществ и энергии) живых организмов и способствующий поддержанию гомеостаза (постоянства внутренней среды), получая из окружающей среды кислород (О</a:t>
            </a:r>
            <a:r>
              <a:rPr lang="ru-RU" sz="1400" b="0" i="0" baseline="-2500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) и отводя в окружающую среду в газообразном состоянии некоторую часть.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92AD52-6760-4CB0-9516-26545D392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397" y="592595"/>
            <a:ext cx="1702210" cy="13178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D229CA-099A-4DBA-91BA-568452F4A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2589" y="592595"/>
            <a:ext cx="1702718" cy="13178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2347A7-1F2C-4CC4-976F-106CD53CDC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315" t="-1070" r="5650" b="1070"/>
          <a:stretch/>
        </p:blipFill>
        <p:spPr>
          <a:xfrm>
            <a:off x="149350" y="571629"/>
            <a:ext cx="2095065" cy="131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160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38554"/>
          </a:xfrm>
        </p:spPr>
        <p:txBody>
          <a:bodyPr/>
          <a:lstStyle/>
          <a:p>
            <a:pPr algn="ctr"/>
            <a:r>
              <a:rPr lang="ru-RU" sz="2200" dirty="0">
                <a:solidFill>
                  <a:prstClr val="white"/>
                </a:solidFill>
              </a:rPr>
              <a:t>ВИДЫ ДЫХАНИЯ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796216" flipV="1">
            <a:off x="2272728" y="695703"/>
            <a:ext cx="453558" cy="1286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1541431">
            <a:off x="3100641" y="707204"/>
            <a:ext cx="450488" cy="117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436215" y="686321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ЛЕГОЧНОЕ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(ВНЕШНЕЕ)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3532559" y="686321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ТКАНЕВОЕ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(КЛЕТОЧНОЕ)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AFACBC-2644-4D37-A462-FDEF78554349}"/>
              </a:ext>
            </a:extLst>
          </p:cNvPr>
          <p:cNvSpPr txBox="1"/>
          <p:nvPr/>
        </p:nvSpPr>
        <p:spPr>
          <a:xfrm>
            <a:off x="72008" y="1118369"/>
            <a:ext cx="2956495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</a:rPr>
              <a:t>- г</a:t>
            </a:r>
            <a:r>
              <a:rPr lang="ru-RU" sz="16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азообмен 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между организмом и окружающей средой, включающий поглощение кислорода и выделение углекислого газа, а также транспорт этих газов внутри организма по системе кровообращения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7D624B-4EC2-4361-9659-F1641829DA30}"/>
              </a:ext>
            </a:extLst>
          </p:cNvPr>
          <p:cNvSpPr txBox="1"/>
          <p:nvPr/>
        </p:nvSpPr>
        <p:spPr>
          <a:xfrm>
            <a:off x="2956495" y="1118369"/>
            <a:ext cx="280831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- 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совокупность биохимических реакций, протекающих в клетках живых организмов, в ходе которых происходит окисление углеводов, липидов и аминокислот до углекислого газа и воды.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676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38554"/>
          </a:xfrm>
        </p:spPr>
        <p:txBody>
          <a:bodyPr/>
          <a:lstStyle/>
          <a:p>
            <a:pPr algn="ctr"/>
            <a:r>
              <a:rPr lang="ru-RU" sz="2200" dirty="0">
                <a:solidFill>
                  <a:prstClr val="white"/>
                </a:solidFill>
              </a:rPr>
              <a:t>ОРГАНЫ ДЫХАНИЯ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796216">
            <a:off x="1629856" y="714836"/>
            <a:ext cx="707109" cy="681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2243690">
            <a:off x="3458929" y="727163"/>
            <a:ext cx="623487" cy="601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76175" y="965642"/>
            <a:ext cx="28083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ВОЗДУХОНОСНЫЕ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ОРГАНЫ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НОСОВАЯ ПОЛОСТЬ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НОСОГЛОТКА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ГОРТАНЬ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ТРАХЕЯ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БРОНХИ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2943993" y="965642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ЛЕГКИЕ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15FDAE-8E37-43A1-9937-3EB81413B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455" y="1262385"/>
            <a:ext cx="1336709" cy="188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43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НОСОВАЯ ПОЛОСТЬ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54618D-5EA7-4B2E-B9A5-D1B86ABCDD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76" t="-1" r="13842"/>
          <a:stretch/>
        </p:blipFill>
        <p:spPr>
          <a:xfrm>
            <a:off x="2719393" y="612800"/>
            <a:ext cx="2952328" cy="24482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C3E413-08F6-45D7-BDB5-350DF7B57647}"/>
              </a:ext>
            </a:extLst>
          </p:cNvPr>
          <p:cNvSpPr txBox="1"/>
          <p:nvPr/>
        </p:nvSpPr>
        <p:spPr>
          <a:xfrm>
            <a:off x="0" y="542278"/>
            <a:ext cx="2952329" cy="2713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Нос образован системой хрящей, благодаря которым носовые ходы всегда открыты. В самом начале носовых ходов располагаются мелкие волоски, которые задерживают крупные пылевые частицы вдыхаемого воздуха.   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457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НОСОВАЯ ПОЛОСТЬ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7CD1B4-DC0D-40E0-96A5-F58EA471E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741" y="610245"/>
            <a:ext cx="2683761" cy="23803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1BE26B-FA73-48BD-B797-79547D93D26A}"/>
              </a:ext>
            </a:extLst>
          </p:cNvPr>
          <p:cNvSpPr txBox="1"/>
          <p:nvPr/>
        </p:nvSpPr>
        <p:spPr>
          <a:xfrm>
            <a:off x="63639" y="682253"/>
            <a:ext cx="30368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Слизистая оболочка верхних дыхательных путей образована мерцательным эпителием. Движение ресничек отдельной клетки и всего эпителиального пласта строго координировано.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45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8585</TotalTime>
  <Words>763</Words>
  <Application>Microsoft Office PowerPoint</Application>
  <PresentationFormat>Произвольный</PresentationFormat>
  <Paragraphs>138</Paragraphs>
  <Slides>30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30</vt:i4>
      </vt:variant>
    </vt:vector>
  </HeadingPairs>
  <TitlesOfParts>
    <vt:vector size="42" baseType="lpstr">
      <vt:lpstr>Arial</vt:lpstr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4_Office Theme</vt:lpstr>
      <vt:lpstr>Тема Office</vt:lpstr>
      <vt:lpstr>Биология  Человек и его здоровье</vt:lpstr>
      <vt:lpstr>СЕГОДНЯ НА УРОКЕ:</vt:lpstr>
      <vt:lpstr>АКТУАЛИЗАЦИЯ ЗНАНИЙ</vt:lpstr>
      <vt:lpstr>АКТУАЛИЗАЦИЯ ЗНАНИЙ</vt:lpstr>
      <vt:lpstr>ЧТО ТАКОЕ ДЫХАНИЕ?</vt:lpstr>
      <vt:lpstr>ВИДЫ ДЫХАНИЯ</vt:lpstr>
      <vt:lpstr>ОРГАНЫ ДЫХАНИЯ</vt:lpstr>
      <vt:lpstr>НОСОВАЯ ПОЛОСТЬ</vt:lpstr>
      <vt:lpstr>НОСОВАЯ ПОЛОСТЬ</vt:lpstr>
      <vt:lpstr>ПРИДАТОЧНЫЕ ПАЗУХИ НОСА</vt:lpstr>
      <vt:lpstr>ПРИДАТОЧНЫЕ ПАЗУХИ НОСА</vt:lpstr>
      <vt:lpstr>ФУНКЦИЯ НОСОВЫХ ХОДОВ</vt:lpstr>
      <vt:lpstr>НОСОГЛОТКА</vt:lpstr>
      <vt:lpstr>ГЛОТКА</vt:lpstr>
      <vt:lpstr>ГОРТАНЬ</vt:lpstr>
      <vt:lpstr>ГОРТАНЬ</vt:lpstr>
      <vt:lpstr>ГОЛОСОВЫЕ СВЯЗКИ</vt:lpstr>
      <vt:lpstr>СОСТОЯНИЕ ГОЛОСОВЫХ СВЯЗОК</vt:lpstr>
      <vt:lpstr>ТРАХЕЯ </vt:lpstr>
      <vt:lpstr>ТРАХЕЯ И БРОНХИ </vt:lpstr>
      <vt:lpstr>ТРАХЕЯ И БРОНХИ </vt:lpstr>
      <vt:lpstr>ЗНАЧЕНИЕ МЕРЦАТЕЛЬНОГО ЭПИТЕЛИЯ</vt:lpstr>
      <vt:lpstr>ЛЕГКИЕ </vt:lpstr>
      <vt:lpstr>ЛЕГКИЕ</vt:lpstr>
      <vt:lpstr>АЛЬВЕОЛЫ</vt:lpstr>
      <vt:lpstr>АЛЬВЕОЛЫ</vt:lpstr>
      <vt:lpstr>ДЫХАТЕЛЬНЫЕ ДВИЖЕНИЯ</vt:lpstr>
      <vt:lpstr>ОБОБЩЕНИЕ</vt:lpstr>
      <vt:lpstr>ДЕВИЗ ЗДОРОВОГО ОБРАЗА ЖИЗНИ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Lenova 330 pro A6</cp:lastModifiedBy>
  <cp:revision>651</cp:revision>
  <dcterms:created xsi:type="dcterms:W3CDTF">2020-04-13T08:05:42Z</dcterms:created>
  <dcterms:modified xsi:type="dcterms:W3CDTF">2020-11-14T05:14:08Z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