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3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4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  <p:sldMasterId id="2147483725" r:id="rId3"/>
    <p:sldMasterId id="2147483940" r:id="rId4"/>
    <p:sldMasterId id="2147483948" r:id="rId5"/>
  </p:sldMasterIdLst>
  <p:notesMasterIdLst>
    <p:notesMasterId r:id="rId36"/>
  </p:notesMasterIdLst>
  <p:sldIdLst>
    <p:sldId id="1518" r:id="rId6"/>
    <p:sldId id="1524" r:id="rId7"/>
    <p:sldId id="2007" r:id="rId8"/>
    <p:sldId id="2035" r:id="rId9"/>
    <p:sldId id="2019" r:id="rId10"/>
    <p:sldId id="1740" r:id="rId11"/>
    <p:sldId id="2020" r:id="rId12"/>
    <p:sldId id="2008" r:id="rId13"/>
    <p:sldId id="2026" r:id="rId14"/>
    <p:sldId id="2009" r:id="rId15"/>
    <p:sldId id="2029" r:id="rId16"/>
    <p:sldId id="2027" r:id="rId17"/>
    <p:sldId id="2030" r:id="rId18"/>
    <p:sldId id="2031" r:id="rId19"/>
    <p:sldId id="2028" r:id="rId20"/>
    <p:sldId id="2032" r:id="rId21"/>
    <p:sldId id="2010" r:id="rId22"/>
    <p:sldId id="2011" r:id="rId23"/>
    <p:sldId id="2012" r:id="rId24"/>
    <p:sldId id="2033" r:id="rId25"/>
    <p:sldId id="2034" r:id="rId26"/>
    <p:sldId id="2024" r:id="rId27"/>
    <p:sldId id="2021" r:id="rId28"/>
    <p:sldId id="2025" r:id="rId29"/>
    <p:sldId id="2022" r:id="rId30"/>
    <p:sldId id="2036" r:id="rId31"/>
    <p:sldId id="2023" r:id="rId32"/>
    <p:sldId id="2018" r:id="rId33"/>
    <p:sldId id="2006" r:id="rId34"/>
    <p:sldId id="354" r:id="rId35"/>
  </p:sldIdLst>
  <p:sldSz cx="5768975" cy="3244850"/>
  <p:notesSz cx="5765800" cy="3244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6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059" autoAdjust="0"/>
    <p:restoredTop sz="94364" autoAdjust="0"/>
  </p:normalViewPr>
  <p:slideViewPr>
    <p:cSldViewPr>
      <p:cViewPr varScale="1">
        <p:scale>
          <a:sx n="150" d="100"/>
          <a:sy n="150" d="100"/>
        </p:scale>
        <p:origin x="426" y="120"/>
      </p:cViewPr>
      <p:guideLst>
        <p:guide orient="horz" pos="2880"/>
        <p:guide pos="216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EAFF15-B181-49A8-B0C2-D6B1B3E334C0}" type="datetimeFigureOut">
              <a:rPr lang="ru-RU" smtClean="0"/>
              <a:pPr/>
              <a:t>14.11.2020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911350" y="406400"/>
            <a:ext cx="1943100" cy="1093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62100"/>
            <a:ext cx="4613275" cy="1277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CD7A1A-F683-4EBE-9521-2F1A3DA05B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636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D7A1A-F683-4EBE-9521-2F1A3DA05B2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2338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D7A1A-F683-4EBE-9521-2F1A3DA05B22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57316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D7A1A-F683-4EBE-9521-2F1A3DA05B22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9103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D7A1A-F683-4EBE-9521-2F1A3DA05B22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98286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D7A1A-F683-4EBE-9521-2F1A3DA05B22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95189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D7A1A-F683-4EBE-9521-2F1A3DA05B22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89776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D7A1A-F683-4EBE-9521-2F1A3DA05B22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24717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D7A1A-F683-4EBE-9521-2F1A3DA05B22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8539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D7A1A-F683-4EBE-9521-2F1A3DA05B22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53116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Хрящевые кольца, расположенные в стенках трахеи и бронхах, делают эти трубки упругими и </a:t>
            </a:r>
            <a:r>
              <a:rPr lang="ru-RU" sz="1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неспадающимися</a:t>
            </a:r>
            <a:r>
              <a:rPr lang="ru-RU" sz="1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благодаря чему воздух по ним проходит легко и беспрепятственно. Внутренняя поверхность всего дыхательного пути (трахеи, бронхов и части бронхиол) покрыта слизистой оболочкой из многорядного мерцательного эпителия.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Устройство дыхательных путей обеспечивает согревание, увлажнение и очищение поступающего со вдохом воздуха. Частицы пыли мерцательным эпителием продвигаются кверху и с кашлем и чиханием удаляются наружу. Микробы обезвреживаются лимфоцитами слизистой оболочки.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D7A1A-F683-4EBE-9521-2F1A3DA05B22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46336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D7A1A-F683-4EBE-9521-2F1A3DA05B22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915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D7A1A-F683-4EBE-9521-2F1A3DA05B22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0933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D7A1A-F683-4EBE-9521-2F1A3DA05B22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8071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D7A1A-F683-4EBE-9521-2F1A3DA05B22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53970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D7A1A-F683-4EBE-9521-2F1A3DA05B22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3534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D7A1A-F683-4EBE-9521-2F1A3DA05B22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26582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D7A1A-F683-4EBE-9521-2F1A3DA05B22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408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D7A1A-F683-4EBE-9521-2F1A3DA05B22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84535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D7A1A-F683-4EBE-9521-2F1A3DA05B22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5310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D7A1A-F683-4EBE-9521-2F1A3DA05B22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201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D7A1A-F683-4EBE-9521-2F1A3DA05B22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77482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Носовая полость выстлана изнутри слизистой оболочкой, пронизанной кровеносными сосудами. Она содержит большое количество слизистых желез (150 желез/смсм2 слизистой оболочки). Слизь препятствует размножению микробов. Из кровеносных капилляров на поверхность слизистой оболочки выходит большое количество лейкоцитов-фагоцитов, которые уничтожают микробную флору.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Кроме того, слизистая оболочка может значительно изменяться в своем объёме. Когда стенки её сосудов сокращаются, она сжимается, носовые ходы расширяются, и человек легко и свободно дышит.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Слизистая оболочка верхних дыхательных путей образована мерцательным эпителием. Движение ресничек отдельной клетки и всего эпителиального пласта строго координировано: каждая предыдущая ресничка в фазах своего движения опережает на определённый промежуток времени последующую, поэтому поверхность эпителия волнообразно подвижна — «мерцает». Движение ресничек помогает сохранять дыхательные пути в чистоте, удаляя вредные вещества.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D7A1A-F683-4EBE-9521-2F1A3DA05B22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676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D7A1A-F683-4EBE-9521-2F1A3DA05B22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81060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D7A1A-F683-4EBE-9521-2F1A3DA05B22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08035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D7A1A-F683-4EBE-9521-2F1A3DA05B22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5661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673" y="1005903"/>
            <a:ext cx="4903629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5346" y="1817116"/>
            <a:ext cx="4038283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163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17847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389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86475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897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44976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87724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92626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03100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53763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57265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40160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32630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8361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49821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8050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7498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8781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86207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684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73967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88006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434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2292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10734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15267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57173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28749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5448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11874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98878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12721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00313"/>
            <a:ext cx="1113036" cy="1672900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61128" y="600313"/>
            <a:ext cx="1113036" cy="1672900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40840" y="600313"/>
            <a:ext cx="1173389" cy="1672900"/>
          </a:xfrm>
        </p:spPr>
        <p:txBody>
          <a:bodyPr>
            <a:noAutofit/>
          </a:bodyPr>
          <a:lstStyle>
            <a:lvl1pPr marL="0" indent="0">
              <a:buNone/>
              <a:defRPr sz="662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2"/>
            </a:lvl2pPr>
            <a:lvl3pPr marL="71351" indent="-71351">
              <a:defRPr sz="662"/>
            </a:lvl3pPr>
            <a:lvl4pPr marL="190019" indent="-98389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62912" y="600313"/>
            <a:ext cx="1173389" cy="1672900"/>
          </a:xfrm>
        </p:spPr>
        <p:txBody>
          <a:bodyPr>
            <a:noAutofit/>
          </a:bodyPr>
          <a:lstStyle>
            <a:lvl1pPr marL="0" indent="0">
              <a:buNone/>
              <a:defRPr sz="662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2"/>
            </a:lvl2pPr>
            <a:lvl3pPr marL="71351" indent="-71351">
              <a:defRPr sz="662"/>
            </a:lvl3pPr>
            <a:lvl4pPr marL="190019" indent="-98389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2673" y="2356547"/>
            <a:ext cx="2381556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61129" y="2356547"/>
            <a:ext cx="237517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8340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7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4"/>
          </a:p>
        </p:txBody>
      </p:sp>
      <p:sp>
        <p:nvSpPr>
          <p:cNvPr id="17" name="bg object 17"/>
          <p:cNvSpPr/>
          <p:nvPr/>
        </p:nvSpPr>
        <p:spPr>
          <a:xfrm>
            <a:off x="66885" y="71159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4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5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8248" y="720763"/>
            <a:ext cx="1825360" cy="215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3" y="746315"/>
            <a:ext cx="2509504" cy="1456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11/14/2020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4589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738247"/>
            <a:ext cx="2404741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576863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738247"/>
            <a:ext cx="2405742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9155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673" y="1005903"/>
            <a:ext cx="4903629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5346" y="1817116"/>
            <a:ext cx="403828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9604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4902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449" y="746316"/>
            <a:ext cx="250950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3" y="746316"/>
            <a:ext cx="250950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11/14/2020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1236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85" y="71164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11/14/2020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1745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11/14/2020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8246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6" y="132464"/>
            <a:ext cx="4903630" cy="407905"/>
          </a:xfrm>
        </p:spPr>
        <p:txBody>
          <a:bodyPr lIns="91539" tIns="45770" rIns="91539" bIns="4577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90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4" y="660990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90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8"/>
            <a:ext cx="1574930" cy="453679"/>
          </a:xfrm>
        </p:spPr>
        <p:txBody>
          <a:bodyPr lIns="91539" tIns="45770" rIns="91539" bIns="45770">
            <a:noAutofit/>
          </a:bodyPr>
          <a:lstStyle>
            <a:lvl1pPr marL="0" indent="0">
              <a:buNone/>
              <a:defRPr sz="600"/>
            </a:lvl1pPr>
            <a:lvl2pPr marL="72069" indent="-72069">
              <a:buFont typeface="Arial" panose="020B0604020202020204" pitchFamily="34" charset="0"/>
              <a:buChar char="•"/>
              <a:defRPr sz="600"/>
            </a:lvl2pPr>
            <a:lvl3pPr marL="144139" indent="-72069">
              <a:defRPr sz="600"/>
            </a:lvl3pPr>
            <a:lvl4pPr marL="252244" indent="-108104">
              <a:defRPr sz="600"/>
            </a:lvl4pPr>
            <a:lvl5pPr marL="360348" indent="-108104"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4" y="2356548"/>
            <a:ext cx="1574930" cy="453679"/>
          </a:xfrm>
        </p:spPr>
        <p:txBody>
          <a:bodyPr lIns="91539" tIns="45770" rIns="91539" bIns="45770">
            <a:noAutofit/>
          </a:bodyPr>
          <a:lstStyle>
            <a:lvl1pPr marL="0" indent="0">
              <a:buNone/>
              <a:defRPr sz="600"/>
            </a:lvl1pPr>
            <a:lvl2pPr marL="72069" indent="-72069">
              <a:buFont typeface="Arial" panose="020B0604020202020204" pitchFamily="34" charset="0"/>
              <a:buChar char="•"/>
              <a:defRPr sz="600"/>
            </a:lvl2pPr>
            <a:lvl3pPr marL="144139" indent="-72069">
              <a:defRPr sz="600"/>
            </a:lvl3pPr>
            <a:lvl4pPr marL="252244" indent="-108104">
              <a:defRPr sz="600"/>
            </a:lvl4pPr>
            <a:lvl5pPr marL="360348" indent="-108104"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8"/>
            <a:ext cx="1574930" cy="453679"/>
          </a:xfrm>
        </p:spPr>
        <p:txBody>
          <a:bodyPr lIns="91539" tIns="45770" rIns="91539" bIns="45770">
            <a:noAutofit/>
          </a:bodyPr>
          <a:lstStyle>
            <a:lvl1pPr marL="0" indent="0">
              <a:buNone/>
              <a:defRPr sz="600"/>
            </a:lvl1pPr>
            <a:lvl2pPr marL="72069" indent="-72069">
              <a:buFont typeface="Arial" panose="020B0604020202020204" pitchFamily="34" charset="0"/>
              <a:buChar char="•"/>
              <a:defRPr sz="600"/>
            </a:lvl2pPr>
            <a:lvl3pPr marL="144139" indent="-72069">
              <a:defRPr sz="600"/>
            </a:lvl3pPr>
            <a:lvl4pPr marL="252244" indent="-108104">
              <a:defRPr sz="600"/>
            </a:lvl4pPr>
            <a:lvl5pPr marL="360348" indent="-108104"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6" y="441663"/>
            <a:ext cx="4903630" cy="192287"/>
          </a:xfrm>
        </p:spPr>
        <p:txBody>
          <a:bodyPr lIns="91539" tIns="45770" rIns="91539" bIns="45770"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04836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2673" y="1008007"/>
            <a:ext cx="4903629" cy="69554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65346" y="1838750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4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9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6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14.11.2020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060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14.11.2020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250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709" y="2085118"/>
            <a:ext cx="4903629" cy="644463"/>
          </a:xfrm>
        </p:spPr>
        <p:txBody>
          <a:bodyPr anchor="t"/>
          <a:lstStyle>
            <a:lvl1pPr algn="l">
              <a:defRPr sz="2522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5709" y="1375307"/>
            <a:ext cx="4903629" cy="709811"/>
          </a:xfrm>
        </p:spPr>
        <p:txBody>
          <a:bodyPr anchor="b"/>
          <a:lstStyle>
            <a:lvl1pPr marL="0" indent="0">
              <a:buNone/>
              <a:defRPr sz="1261">
                <a:solidFill>
                  <a:schemeClr val="tx1">
                    <a:tint val="75000"/>
                  </a:schemeClr>
                </a:solidFill>
              </a:defRPr>
            </a:lvl1pPr>
            <a:lvl2pPr marL="288310" indent="0">
              <a:buNone/>
              <a:defRPr sz="1135">
                <a:solidFill>
                  <a:schemeClr val="tx1">
                    <a:tint val="75000"/>
                  </a:schemeClr>
                </a:solidFill>
              </a:defRPr>
            </a:lvl2pPr>
            <a:lvl3pPr marL="576621" indent="0">
              <a:buNone/>
              <a:defRPr sz="1009">
                <a:solidFill>
                  <a:schemeClr val="tx1">
                    <a:tint val="75000"/>
                  </a:schemeClr>
                </a:solidFill>
              </a:defRPr>
            </a:lvl3pPr>
            <a:lvl4pPr marL="864931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4pPr>
            <a:lvl5pPr marL="1153241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5pPr>
            <a:lvl6pPr marL="1441552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6pPr>
            <a:lvl7pPr marL="1729862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7pPr>
            <a:lvl8pPr marL="2018172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8pPr>
            <a:lvl9pPr marL="2306483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14.11.2020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290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88449" y="757133"/>
            <a:ext cx="2547964" cy="2141451"/>
          </a:xfrm>
        </p:spPr>
        <p:txBody>
          <a:bodyPr/>
          <a:lstStyle>
            <a:lvl1pPr>
              <a:defRPr sz="1766"/>
            </a:lvl1pPr>
            <a:lvl2pPr>
              <a:defRPr sz="1513"/>
            </a:lvl2pPr>
            <a:lvl3pPr>
              <a:defRPr sz="1261"/>
            </a:lvl3pPr>
            <a:lvl4pPr>
              <a:defRPr sz="1135"/>
            </a:lvl4pPr>
            <a:lvl5pPr>
              <a:defRPr sz="1135"/>
            </a:lvl5pPr>
            <a:lvl6pPr>
              <a:defRPr sz="1135"/>
            </a:lvl6pPr>
            <a:lvl7pPr>
              <a:defRPr sz="1135"/>
            </a:lvl7pPr>
            <a:lvl8pPr>
              <a:defRPr sz="1135"/>
            </a:lvl8pPr>
            <a:lvl9pPr>
              <a:defRPr sz="113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932562" y="757133"/>
            <a:ext cx="2547964" cy="2141451"/>
          </a:xfrm>
        </p:spPr>
        <p:txBody>
          <a:bodyPr/>
          <a:lstStyle>
            <a:lvl1pPr>
              <a:defRPr sz="1766"/>
            </a:lvl1pPr>
            <a:lvl2pPr>
              <a:defRPr sz="1513"/>
            </a:lvl2pPr>
            <a:lvl3pPr>
              <a:defRPr sz="1261"/>
            </a:lvl3pPr>
            <a:lvl4pPr>
              <a:defRPr sz="1135"/>
            </a:lvl4pPr>
            <a:lvl5pPr>
              <a:defRPr sz="1135"/>
            </a:lvl5pPr>
            <a:lvl6pPr>
              <a:defRPr sz="1135"/>
            </a:lvl6pPr>
            <a:lvl7pPr>
              <a:defRPr sz="1135"/>
            </a:lvl7pPr>
            <a:lvl8pPr>
              <a:defRPr sz="1135"/>
            </a:lvl8pPr>
            <a:lvl9pPr>
              <a:defRPr sz="113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14.11.2020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8609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691878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853263"/>
            <a:ext cx="2404741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691878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853263"/>
            <a:ext cx="2405742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0825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8449" y="726337"/>
            <a:ext cx="2548966" cy="302703"/>
          </a:xfrm>
        </p:spPr>
        <p:txBody>
          <a:bodyPr anchor="b"/>
          <a:lstStyle>
            <a:lvl1pPr marL="0" indent="0">
              <a:buNone/>
              <a:defRPr sz="1513" b="1"/>
            </a:lvl1pPr>
            <a:lvl2pPr marL="288310" indent="0">
              <a:buNone/>
              <a:defRPr sz="1261" b="1"/>
            </a:lvl2pPr>
            <a:lvl3pPr marL="576621" indent="0">
              <a:buNone/>
              <a:defRPr sz="1135" b="1"/>
            </a:lvl3pPr>
            <a:lvl4pPr marL="864931" indent="0">
              <a:buNone/>
              <a:defRPr sz="1009" b="1"/>
            </a:lvl4pPr>
            <a:lvl5pPr marL="1153241" indent="0">
              <a:buNone/>
              <a:defRPr sz="1009" b="1"/>
            </a:lvl5pPr>
            <a:lvl6pPr marL="1441552" indent="0">
              <a:buNone/>
              <a:defRPr sz="1009" b="1"/>
            </a:lvl6pPr>
            <a:lvl7pPr marL="1729862" indent="0">
              <a:buNone/>
              <a:defRPr sz="1009" b="1"/>
            </a:lvl7pPr>
            <a:lvl8pPr marL="2018172" indent="0">
              <a:buNone/>
              <a:defRPr sz="1009" b="1"/>
            </a:lvl8pPr>
            <a:lvl9pPr marL="2306483" indent="0">
              <a:buNone/>
              <a:defRPr sz="1009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88449" y="1029039"/>
            <a:ext cx="2548966" cy="1869545"/>
          </a:xfrm>
        </p:spPr>
        <p:txBody>
          <a:bodyPr/>
          <a:lstStyle>
            <a:lvl1pPr>
              <a:defRPr sz="1513"/>
            </a:lvl1pPr>
            <a:lvl2pPr>
              <a:defRPr sz="1261"/>
            </a:lvl2pPr>
            <a:lvl3pPr>
              <a:defRPr sz="1135"/>
            </a:lvl3pPr>
            <a:lvl4pPr>
              <a:defRPr sz="1009"/>
            </a:lvl4pPr>
            <a:lvl5pPr>
              <a:defRPr sz="1009"/>
            </a:lvl5pPr>
            <a:lvl6pPr>
              <a:defRPr sz="1009"/>
            </a:lvl6pPr>
            <a:lvl7pPr>
              <a:defRPr sz="1009"/>
            </a:lvl7pPr>
            <a:lvl8pPr>
              <a:defRPr sz="1009"/>
            </a:lvl8pPr>
            <a:lvl9pPr>
              <a:defRPr sz="100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930560" y="726337"/>
            <a:ext cx="2549967" cy="302703"/>
          </a:xfrm>
        </p:spPr>
        <p:txBody>
          <a:bodyPr anchor="b"/>
          <a:lstStyle>
            <a:lvl1pPr marL="0" indent="0">
              <a:buNone/>
              <a:defRPr sz="1513" b="1"/>
            </a:lvl1pPr>
            <a:lvl2pPr marL="288310" indent="0">
              <a:buNone/>
              <a:defRPr sz="1261" b="1"/>
            </a:lvl2pPr>
            <a:lvl3pPr marL="576621" indent="0">
              <a:buNone/>
              <a:defRPr sz="1135" b="1"/>
            </a:lvl3pPr>
            <a:lvl4pPr marL="864931" indent="0">
              <a:buNone/>
              <a:defRPr sz="1009" b="1"/>
            </a:lvl4pPr>
            <a:lvl5pPr marL="1153241" indent="0">
              <a:buNone/>
              <a:defRPr sz="1009" b="1"/>
            </a:lvl5pPr>
            <a:lvl6pPr marL="1441552" indent="0">
              <a:buNone/>
              <a:defRPr sz="1009" b="1"/>
            </a:lvl6pPr>
            <a:lvl7pPr marL="1729862" indent="0">
              <a:buNone/>
              <a:defRPr sz="1009" b="1"/>
            </a:lvl7pPr>
            <a:lvl8pPr marL="2018172" indent="0">
              <a:buNone/>
              <a:defRPr sz="1009" b="1"/>
            </a:lvl8pPr>
            <a:lvl9pPr marL="2306483" indent="0">
              <a:buNone/>
              <a:defRPr sz="1009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930560" y="1029039"/>
            <a:ext cx="2549967" cy="1869545"/>
          </a:xfrm>
        </p:spPr>
        <p:txBody>
          <a:bodyPr/>
          <a:lstStyle>
            <a:lvl1pPr>
              <a:defRPr sz="1513"/>
            </a:lvl1pPr>
            <a:lvl2pPr>
              <a:defRPr sz="1261"/>
            </a:lvl2pPr>
            <a:lvl3pPr>
              <a:defRPr sz="1135"/>
            </a:lvl3pPr>
            <a:lvl4pPr>
              <a:defRPr sz="1009"/>
            </a:lvl4pPr>
            <a:lvl5pPr>
              <a:defRPr sz="1009"/>
            </a:lvl5pPr>
            <a:lvl6pPr>
              <a:defRPr sz="1009"/>
            </a:lvl6pPr>
            <a:lvl7pPr>
              <a:defRPr sz="1009"/>
            </a:lvl7pPr>
            <a:lvl8pPr>
              <a:defRPr sz="1009"/>
            </a:lvl8pPr>
            <a:lvl9pPr>
              <a:defRPr sz="100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14.11.2020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622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14.11.2020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270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14.11.2020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146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450" y="129193"/>
            <a:ext cx="1897953" cy="549822"/>
          </a:xfrm>
        </p:spPr>
        <p:txBody>
          <a:bodyPr anchor="b"/>
          <a:lstStyle>
            <a:lvl1pPr algn="l">
              <a:defRPr sz="1261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55509" y="129194"/>
            <a:ext cx="3225017" cy="2769390"/>
          </a:xfrm>
        </p:spPr>
        <p:txBody>
          <a:bodyPr/>
          <a:lstStyle>
            <a:lvl1pPr>
              <a:defRPr sz="2018"/>
            </a:lvl1pPr>
            <a:lvl2pPr>
              <a:defRPr sz="1766"/>
            </a:lvl2pPr>
            <a:lvl3pPr>
              <a:defRPr sz="1513"/>
            </a:lvl3pPr>
            <a:lvl4pPr>
              <a:defRPr sz="1261"/>
            </a:lvl4pPr>
            <a:lvl5pPr>
              <a:defRPr sz="1261"/>
            </a:lvl5pPr>
            <a:lvl6pPr>
              <a:defRPr sz="1261"/>
            </a:lvl6pPr>
            <a:lvl7pPr>
              <a:defRPr sz="1261"/>
            </a:lvl7pPr>
            <a:lvl8pPr>
              <a:defRPr sz="1261"/>
            </a:lvl8pPr>
            <a:lvl9pPr>
              <a:defRPr sz="126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8450" y="679016"/>
            <a:ext cx="1897953" cy="2219568"/>
          </a:xfrm>
        </p:spPr>
        <p:txBody>
          <a:bodyPr/>
          <a:lstStyle>
            <a:lvl1pPr marL="0" indent="0">
              <a:buNone/>
              <a:defRPr sz="883"/>
            </a:lvl1pPr>
            <a:lvl2pPr marL="288310" indent="0">
              <a:buNone/>
              <a:defRPr sz="757"/>
            </a:lvl2pPr>
            <a:lvl3pPr marL="576621" indent="0">
              <a:buNone/>
              <a:defRPr sz="631"/>
            </a:lvl3pPr>
            <a:lvl4pPr marL="864931" indent="0">
              <a:buNone/>
              <a:defRPr sz="568"/>
            </a:lvl4pPr>
            <a:lvl5pPr marL="1153241" indent="0">
              <a:buNone/>
              <a:defRPr sz="568"/>
            </a:lvl5pPr>
            <a:lvl6pPr marL="1441552" indent="0">
              <a:buNone/>
              <a:defRPr sz="568"/>
            </a:lvl6pPr>
            <a:lvl7pPr marL="1729862" indent="0">
              <a:buNone/>
              <a:defRPr sz="568"/>
            </a:lvl7pPr>
            <a:lvl8pPr marL="2018172" indent="0">
              <a:buNone/>
              <a:defRPr sz="568"/>
            </a:lvl8pPr>
            <a:lvl9pPr marL="2306483" indent="0">
              <a:buNone/>
              <a:defRPr sz="56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14.11.2020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184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0759" y="2271396"/>
            <a:ext cx="3461385" cy="268151"/>
          </a:xfrm>
        </p:spPr>
        <p:txBody>
          <a:bodyPr anchor="b"/>
          <a:lstStyle>
            <a:lvl1pPr algn="l">
              <a:defRPr sz="1261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0759" y="289933"/>
            <a:ext cx="3461385" cy="1946910"/>
          </a:xfrm>
        </p:spPr>
        <p:txBody>
          <a:bodyPr/>
          <a:lstStyle>
            <a:lvl1pPr marL="0" indent="0">
              <a:buNone/>
              <a:defRPr sz="2018"/>
            </a:lvl1pPr>
            <a:lvl2pPr marL="288310" indent="0">
              <a:buNone/>
              <a:defRPr sz="1766"/>
            </a:lvl2pPr>
            <a:lvl3pPr marL="576621" indent="0">
              <a:buNone/>
              <a:defRPr sz="1513"/>
            </a:lvl3pPr>
            <a:lvl4pPr marL="864931" indent="0">
              <a:buNone/>
              <a:defRPr sz="1261"/>
            </a:lvl4pPr>
            <a:lvl5pPr marL="1153241" indent="0">
              <a:buNone/>
              <a:defRPr sz="1261"/>
            </a:lvl5pPr>
            <a:lvl6pPr marL="1441552" indent="0">
              <a:buNone/>
              <a:defRPr sz="1261"/>
            </a:lvl6pPr>
            <a:lvl7pPr marL="1729862" indent="0">
              <a:buNone/>
              <a:defRPr sz="1261"/>
            </a:lvl7pPr>
            <a:lvl8pPr marL="2018172" indent="0">
              <a:buNone/>
              <a:defRPr sz="1261"/>
            </a:lvl8pPr>
            <a:lvl9pPr marL="2306483" indent="0">
              <a:buNone/>
              <a:defRPr sz="1261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30759" y="2539547"/>
            <a:ext cx="3461385" cy="380819"/>
          </a:xfrm>
        </p:spPr>
        <p:txBody>
          <a:bodyPr/>
          <a:lstStyle>
            <a:lvl1pPr marL="0" indent="0">
              <a:buNone/>
              <a:defRPr sz="883"/>
            </a:lvl1pPr>
            <a:lvl2pPr marL="288310" indent="0">
              <a:buNone/>
              <a:defRPr sz="757"/>
            </a:lvl2pPr>
            <a:lvl3pPr marL="576621" indent="0">
              <a:buNone/>
              <a:defRPr sz="631"/>
            </a:lvl3pPr>
            <a:lvl4pPr marL="864931" indent="0">
              <a:buNone/>
              <a:defRPr sz="568"/>
            </a:lvl4pPr>
            <a:lvl5pPr marL="1153241" indent="0">
              <a:buNone/>
              <a:defRPr sz="568"/>
            </a:lvl5pPr>
            <a:lvl6pPr marL="1441552" indent="0">
              <a:buNone/>
              <a:defRPr sz="568"/>
            </a:lvl6pPr>
            <a:lvl7pPr marL="1729862" indent="0">
              <a:buNone/>
              <a:defRPr sz="568"/>
            </a:lvl7pPr>
            <a:lvl8pPr marL="2018172" indent="0">
              <a:buNone/>
              <a:defRPr sz="568"/>
            </a:lvl8pPr>
            <a:lvl9pPr marL="2306483" indent="0">
              <a:buNone/>
              <a:defRPr sz="56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14.11.2020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230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14.11.2020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826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182508" y="129945"/>
            <a:ext cx="1298019" cy="27686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88449" y="129945"/>
            <a:ext cx="3797908" cy="27686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14.11.2020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915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8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66886" y="71160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9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8249" y="720765"/>
            <a:ext cx="1825360" cy="215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87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4" y="746315"/>
            <a:ext cx="2509504" cy="3105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76621"/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350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51755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87529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9685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2724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5449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8173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2724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5449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8173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053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3435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6869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60303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13738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3435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6869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60303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13738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3435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6869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60303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13738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842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995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9915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9873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978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983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995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9915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9873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978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983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995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9915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9873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978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983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995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9915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9873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978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983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924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1862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36146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70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41806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2310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67374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1194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92688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1417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449" y="746316"/>
            <a:ext cx="2509504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3" y="746316"/>
            <a:ext cx="2509504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11/14/2020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56712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2618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4625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035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28685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03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49033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622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07338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49247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11/14/2020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13213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78935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66792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60824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17634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8350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64575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01963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86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5906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85" y="71164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g object 17"/>
          <p:cNvSpPr/>
          <p:nvPr/>
        </p:nvSpPr>
        <p:spPr>
          <a:xfrm>
            <a:off x="5260061" y="159368"/>
            <a:ext cx="252868" cy="252729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11/14/2020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46598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07329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74652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04109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45947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41530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00667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31349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18073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57194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27358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84400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26272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3530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36451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69483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0025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51675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311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28717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7012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2081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36889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3224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1968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1530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25312" indent="-117162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9596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163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26011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013020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703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738247"/>
            <a:ext cx="2404741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576863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738247"/>
            <a:ext cx="2405742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2787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691878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853263"/>
            <a:ext cx="2404741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691878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853263"/>
            <a:ext cx="2405742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12681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30131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8056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92126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9241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2724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5449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8173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2724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5449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8173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856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3435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6869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60303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13738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3435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6869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60303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13738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7762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11196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64631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13738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825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995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9915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9873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978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983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995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9915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9873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978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983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995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9915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9873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978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983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995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9915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9873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978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983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393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7713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79203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0534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42504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25312" indent="-117162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8961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40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33963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846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53546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3321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05704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6556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48497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235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89022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31.xml"/><Relationship Id="rId39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26.xml"/><Relationship Id="rId34" Type="http://schemas.openxmlformats.org/officeDocument/2006/relationships/slideLayout" Target="../slideLayouts/slideLayout39.xml"/><Relationship Id="rId42" Type="http://schemas.openxmlformats.org/officeDocument/2006/relationships/slideLayout" Target="../slideLayouts/slideLayout47.xml"/><Relationship Id="rId47" Type="http://schemas.openxmlformats.org/officeDocument/2006/relationships/slideLayout" Target="../slideLayouts/slideLayout52.xml"/><Relationship Id="rId50" Type="http://schemas.openxmlformats.org/officeDocument/2006/relationships/slideLayout" Target="../slideLayouts/slideLayout55.xml"/><Relationship Id="rId55" Type="http://schemas.openxmlformats.org/officeDocument/2006/relationships/slideLayout" Target="../slideLayouts/slideLayout60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5.xml"/><Relationship Id="rId29" Type="http://schemas.openxmlformats.org/officeDocument/2006/relationships/slideLayout" Target="../slideLayouts/slideLayout34.xml"/><Relationship Id="rId41" Type="http://schemas.openxmlformats.org/officeDocument/2006/relationships/slideLayout" Target="../slideLayouts/slideLayout46.xml"/><Relationship Id="rId54" Type="http://schemas.openxmlformats.org/officeDocument/2006/relationships/slideLayout" Target="../slideLayouts/slideLayout59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24" Type="http://schemas.openxmlformats.org/officeDocument/2006/relationships/slideLayout" Target="../slideLayouts/slideLayout29.xml"/><Relationship Id="rId32" Type="http://schemas.openxmlformats.org/officeDocument/2006/relationships/slideLayout" Target="../slideLayouts/slideLayout37.xml"/><Relationship Id="rId37" Type="http://schemas.openxmlformats.org/officeDocument/2006/relationships/slideLayout" Target="../slideLayouts/slideLayout42.xml"/><Relationship Id="rId40" Type="http://schemas.openxmlformats.org/officeDocument/2006/relationships/slideLayout" Target="../slideLayouts/slideLayout45.xml"/><Relationship Id="rId45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58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28" Type="http://schemas.openxmlformats.org/officeDocument/2006/relationships/slideLayout" Target="../slideLayouts/slideLayout33.xml"/><Relationship Id="rId36" Type="http://schemas.openxmlformats.org/officeDocument/2006/relationships/slideLayout" Target="../slideLayouts/slideLayout41.xml"/><Relationship Id="rId49" Type="http://schemas.openxmlformats.org/officeDocument/2006/relationships/slideLayout" Target="../slideLayouts/slideLayout54.xml"/><Relationship Id="rId57" Type="http://schemas.openxmlformats.org/officeDocument/2006/relationships/slideLayout" Target="../slideLayouts/slideLayout62.xml"/><Relationship Id="rId61" Type="http://schemas.openxmlformats.org/officeDocument/2006/relationships/hyperlink" Target="https://twitter.com/" TargetMode="Externa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31" Type="http://schemas.openxmlformats.org/officeDocument/2006/relationships/slideLayout" Target="../slideLayouts/slideLayout36.xml"/><Relationship Id="rId44" Type="http://schemas.openxmlformats.org/officeDocument/2006/relationships/slideLayout" Target="../slideLayouts/slideLayout49.xml"/><Relationship Id="rId52" Type="http://schemas.openxmlformats.org/officeDocument/2006/relationships/slideLayout" Target="../slideLayouts/slideLayout57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32.xml"/><Relationship Id="rId30" Type="http://schemas.openxmlformats.org/officeDocument/2006/relationships/slideLayout" Target="../slideLayouts/slideLayout35.xml"/><Relationship Id="rId35" Type="http://schemas.openxmlformats.org/officeDocument/2006/relationships/slideLayout" Target="../slideLayouts/slideLayout40.xml"/><Relationship Id="rId43" Type="http://schemas.openxmlformats.org/officeDocument/2006/relationships/slideLayout" Target="../slideLayouts/slideLayout48.xml"/><Relationship Id="rId48" Type="http://schemas.openxmlformats.org/officeDocument/2006/relationships/slideLayout" Target="../slideLayouts/slideLayout53.xml"/><Relationship Id="rId56" Type="http://schemas.openxmlformats.org/officeDocument/2006/relationships/slideLayout" Target="../slideLayouts/slideLayout61.xml"/><Relationship Id="rId8" Type="http://schemas.openxmlformats.org/officeDocument/2006/relationships/slideLayout" Target="../slideLayouts/slideLayout13.xml"/><Relationship Id="rId51" Type="http://schemas.openxmlformats.org/officeDocument/2006/relationships/slideLayout" Target="../slideLayouts/slideLayout56.xml"/><Relationship Id="rId3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8.xml"/><Relationship Id="rId38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51.xml"/><Relationship Id="rId59" Type="http://schemas.openxmlformats.org/officeDocument/2006/relationships/hyperlink" Target="https://www.facebook.com/" TargetMode="Externa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26" Type="http://schemas.openxmlformats.org/officeDocument/2006/relationships/slideLayout" Target="../slideLayouts/slideLayout88.xml"/><Relationship Id="rId39" Type="http://schemas.openxmlformats.org/officeDocument/2006/relationships/slideLayout" Target="../slideLayouts/slideLayout101.xml"/><Relationship Id="rId21" Type="http://schemas.openxmlformats.org/officeDocument/2006/relationships/slideLayout" Target="../slideLayouts/slideLayout83.xml"/><Relationship Id="rId34" Type="http://schemas.openxmlformats.org/officeDocument/2006/relationships/slideLayout" Target="../slideLayouts/slideLayout96.xml"/><Relationship Id="rId42" Type="http://schemas.openxmlformats.org/officeDocument/2006/relationships/slideLayout" Target="../slideLayouts/slideLayout104.xml"/><Relationship Id="rId47" Type="http://schemas.openxmlformats.org/officeDocument/2006/relationships/slideLayout" Target="../slideLayouts/slideLayout109.xml"/><Relationship Id="rId50" Type="http://schemas.openxmlformats.org/officeDocument/2006/relationships/slideLayout" Target="../slideLayouts/slideLayout112.xml"/><Relationship Id="rId55" Type="http://schemas.openxmlformats.org/officeDocument/2006/relationships/slideLayout" Target="../slideLayouts/slideLayout117.xml"/><Relationship Id="rId63" Type="http://schemas.openxmlformats.org/officeDocument/2006/relationships/slideLayout" Target="../slideLayouts/slideLayout125.xml"/><Relationship Id="rId68" Type="http://schemas.openxmlformats.org/officeDocument/2006/relationships/theme" Target="../theme/theme3.xml"/><Relationship Id="rId7" Type="http://schemas.openxmlformats.org/officeDocument/2006/relationships/slideLayout" Target="../slideLayouts/slideLayout69.xml"/><Relationship Id="rId71" Type="http://schemas.openxmlformats.org/officeDocument/2006/relationships/hyperlink" Target="https://twitter.com/" TargetMode="Externa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9" Type="http://schemas.openxmlformats.org/officeDocument/2006/relationships/slideLayout" Target="../slideLayouts/slideLayout91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24" Type="http://schemas.openxmlformats.org/officeDocument/2006/relationships/slideLayout" Target="../slideLayouts/slideLayout86.xml"/><Relationship Id="rId32" Type="http://schemas.openxmlformats.org/officeDocument/2006/relationships/slideLayout" Target="../slideLayouts/slideLayout94.xml"/><Relationship Id="rId37" Type="http://schemas.openxmlformats.org/officeDocument/2006/relationships/slideLayout" Target="../slideLayouts/slideLayout99.xml"/><Relationship Id="rId40" Type="http://schemas.openxmlformats.org/officeDocument/2006/relationships/slideLayout" Target="../slideLayouts/slideLayout102.xml"/><Relationship Id="rId45" Type="http://schemas.openxmlformats.org/officeDocument/2006/relationships/slideLayout" Target="../slideLayouts/slideLayout107.xml"/><Relationship Id="rId53" Type="http://schemas.openxmlformats.org/officeDocument/2006/relationships/slideLayout" Target="../slideLayouts/slideLayout115.xml"/><Relationship Id="rId58" Type="http://schemas.openxmlformats.org/officeDocument/2006/relationships/slideLayout" Target="../slideLayouts/slideLayout120.xml"/><Relationship Id="rId66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23" Type="http://schemas.openxmlformats.org/officeDocument/2006/relationships/slideLayout" Target="../slideLayouts/slideLayout85.xml"/><Relationship Id="rId28" Type="http://schemas.openxmlformats.org/officeDocument/2006/relationships/slideLayout" Target="../slideLayouts/slideLayout90.xml"/><Relationship Id="rId36" Type="http://schemas.openxmlformats.org/officeDocument/2006/relationships/slideLayout" Target="../slideLayouts/slideLayout98.xml"/><Relationship Id="rId49" Type="http://schemas.openxmlformats.org/officeDocument/2006/relationships/slideLayout" Target="../slideLayouts/slideLayout111.xml"/><Relationship Id="rId57" Type="http://schemas.openxmlformats.org/officeDocument/2006/relationships/slideLayout" Target="../slideLayouts/slideLayout119.xml"/><Relationship Id="rId61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81.xml"/><Relationship Id="rId31" Type="http://schemas.openxmlformats.org/officeDocument/2006/relationships/slideLayout" Target="../slideLayouts/slideLayout93.xml"/><Relationship Id="rId44" Type="http://schemas.openxmlformats.org/officeDocument/2006/relationships/slideLayout" Target="../slideLayouts/slideLayout106.xml"/><Relationship Id="rId52" Type="http://schemas.openxmlformats.org/officeDocument/2006/relationships/slideLayout" Target="../slideLayouts/slideLayout114.xml"/><Relationship Id="rId60" Type="http://schemas.openxmlformats.org/officeDocument/2006/relationships/slideLayout" Target="../slideLayouts/slideLayout122.xml"/><Relationship Id="rId65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Relationship Id="rId22" Type="http://schemas.openxmlformats.org/officeDocument/2006/relationships/slideLayout" Target="../slideLayouts/slideLayout84.xml"/><Relationship Id="rId27" Type="http://schemas.openxmlformats.org/officeDocument/2006/relationships/slideLayout" Target="../slideLayouts/slideLayout89.xml"/><Relationship Id="rId30" Type="http://schemas.openxmlformats.org/officeDocument/2006/relationships/slideLayout" Target="../slideLayouts/slideLayout92.xml"/><Relationship Id="rId35" Type="http://schemas.openxmlformats.org/officeDocument/2006/relationships/slideLayout" Target="../slideLayouts/slideLayout97.xml"/><Relationship Id="rId43" Type="http://schemas.openxmlformats.org/officeDocument/2006/relationships/slideLayout" Target="../slideLayouts/slideLayout105.xml"/><Relationship Id="rId48" Type="http://schemas.openxmlformats.org/officeDocument/2006/relationships/slideLayout" Target="../slideLayouts/slideLayout110.xml"/><Relationship Id="rId56" Type="http://schemas.openxmlformats.org/officeDocument/2006/relationships/slideLayout" Target="../slideLayouts/slideLayout118.xml"/><Relationship Id="rId64" Type="http://schemas.openxmlformats.org/officeDocument/2006/relationships/slideLayout" Target="../slideLayouts/slideLayout126.xml"/><Relationship Id="rId69" Type="http://schemas.openxmlformats.org/officeDocument/2006/relationships/hyperlink" Target="https://www.facebook.com/" TargetMode="External"/><Relationship Id="rId8" Type="http://schemas.openxmlformats.org/officeDocument/2006/relationships/slideLayout" Target="../slideLayouts/slideLayout70.xml"/><Relationship Id="rId51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5" Type="http://schemas.openxmlformats.org/officeDocument/2006/relationships/slideLayout" Target="../slideLayouts/slideLayout87.xml"/><Relationship Id="rId33" Type="http://schemas.openxmlformats.org/officeDocument/2006/relationships/slideLayout" Target="../slideLayouts/slideLayout95.xml"/><Relationship Id="rId38" Type="http://schemas.openxmlformats.org/officeDocument/2006/relationships/slideLayout" Target="../slideLayouts/slideLayout100.xml"/><Relationship Id="rId46" Type="http://schemas.openxmlformats.org/officeDocument/2006/relationships/slideLayout" Target="../slideLayouts/slideLayout108.xml"/><Relationship Id="rId59" Type="http://schemas.openxmlformats.org/officeDocument/2006/relationships/slideLayout" Target="../slideLayouts/slideLayout121.xml"/><Relationship Id="rId67" Type="http://schemas.openxmlformats.org/officeDocument/2006/relationships/slideLayout" Target="../slideLayouts/slideLayout129.xml"/><Relationship Id="rId20" Type="http://schemas.openxmlformats.org/officeDocument/2006/relationships/slideLayout" Target="../slideLayouts/slideLayout82.xml"/><Relationship Id="rId41" Type="http://schemas.openxmlformats.org/officeDocument/2006/relationships/slideLayout" Target="../slideLayouts/slideLayout103.xml"/><Relationship Id="rId54" Type="http://schemas.openxmlformats.org/officeDocument/2006/relationships/slideLayout" Target="../slideLayouts/slideLayout116.xml"/><Relationship Id="rId62" Type="http://schemas.openxmlformats.org/officeDocument/2006/relationships/slideLayout" Target="../slideLayouts/slideLayout124.xml"/><Relationship Id="rId70" Type="http://schemas.openxmlformats.org/officeDocument/2006/relationships/hyperlink" Target="https://www.linkedin.com/" TargetMode="Externa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2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7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7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g object 17"/>
          <p:cNvSpPr/>
          <p:nvPr/>
        </p:nvSpPr>
        <p:spPr>
          <a:xfrm>
            <a:off x="66885" y="71164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918" y="102424"/>
            <a:ext cx="5167139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17653" y="781128"/>
            <a:ext cx="453366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1452" y="3017710"/>
            <a:ext cx="184607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449" y="3017710"/>
            <a:ext cx="13268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3662" y="3017710"/>
            <a:ext cx="13268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4903629" cy="21895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90746" y="2982410"/>
            <a:ext cx="1022666" cy="145638"/>
          </a:xfrm>
          <a:prstGeom prst="rect">
            <a:avLst/>
          </a:prstGeom>
        </p:spPr>
        <p:txBody>
          <a:bodyPr vert="horz" wrap="square" lIns="57680" tIns="28839" rIns="57680" bIns="28839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8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623" y="2977563"/>
            <a:ext cx="65972" cy="155332"/>
          </a:xfrm>
          <a:prstGeom prst="rect">
            <a:avLst/>
          </a:prstGeom>
        </p:spPr>
        <p:txBody>
          <a:bodyPr vert="horz" wrap="none" lIns="57680" tIns="28839" rIns="57680" bIns="28839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8" smtClean="0"/>
              <a:pPr algn="ctr"/>
              <a:t>‹#›</a:t>
            </a:fld>
            <a:endParaRPr lang="en-US" sz="568" dirty="0"/>
          </a:p>
        </p:txBody>
      </p:sp>
      <p:sp>
        <p:nvSpPr>
          <p:cNvPr id="10" name="Oval 9"/>
          <p:cNvSpPr/>
          <p:nvPr/>
        </p:nvSpPr>
        <p:spPr>
          <a:xfrm>
            <a:off x="339777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6" name="Oval 15"/>
          <p:cNvSpPr/>
          <p:nvPr/>
        </p:nvSpPr>
        <p:spPr>
          <a:xfrm>
            <a:off x="133370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7" name="Rectangle 9"/>
          <p:cNvSpPr/>
          <p:nvPr/>
        </p:nvSpPr>
        <p:spPr>
          <a:xfrm rot="2700000">
            <a:off x="201915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4" name="Oval 13"/>
          <p:cNvSpPr/>
          <p:nvPr/>
        </p:nvSpPr>
        <p:spPr>
          <a:xfrm rot="10800000">
            <a:off x="546183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5" name="Rectangle 9"/>
          <p:cNvSpPr/>
          <p:nvPr/>
        </p:nvSpPr>
        <p:spPr>
          <a:xfrm rot="13500000">
            <a:off x="592661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26191" y="3023589"/>
            <a:ext cx="30347" cy="65202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14121" y="3022203"/>
            <a:ext cx="67295" cy="6458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17748" y="3028070"/>
            <a:ext cx="72852" cy="59503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2" name="Oval 21"/>
          <p:cNvSpPr/>
          <p:nvPr userDrawn="1"/>
        </p:nvSpPr>
        <p:spPr>
          <a:xfrm>
            <a:off x="5268937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3" name="Oval 22"/>
          <p:cNvSpPr/>
          <p:nvPr userDrawn="1"/>
        </p:nvSpPr>
        <p:spPr>
          <a:xfrm>
            <a:off x="5062531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75343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5043562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5248925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5458986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3308" y="2961482"/>
            <a:ext cx="190376" cy="190364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275" y="2957803"/>
            <a:ext cx="190376" cy="190364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</p:spTree>
    <p:extLst>
      <p:ext uri="{BB962C8B-B14F-4D97-AF65-F5344CB8AC3E}">
        <p14:creationId xmlns:p14="http://schemas.microsoft.com/office/powerpoint/2010/main" val="3468731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6" r:id="rId20"/>
    <p:sldLayoutId id="2147483687" r:id="rId21"/>
    <p:sldLayoutId id="2147483688" r:id="rId22"/>
    <p:sldLayoutId id="2147483689" r:id="rId23"/>
    <p:sldLayoutId id="2147483690" r:id="rId24"/>
    <p:sldLayoutId id="2147483691" r:id="rId25"/>
    <p:sldLayoutId id="2147483692" r:id="rId26"/>
    <p:sldLayoutId id="2147483693" r:id="rId27"/>
    <p:sldLayoutId id="2147483694" r:id="rId28"/>
    <p:sldLayoutId id="2147483695" r:id="rId29"/>
    <p:sldLayoutId id="2147483696" r:id="rId30"/>
    <p:sldLayoutId id="2147483697" r:id="rId31"/>
    <p:sldLayoutId id="2147483698" r:id="rId32"/>
    <p:sldLayoutId id="2147483699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576800" rtl="0" eaLnBrk="1" latinLnBrk="0" hangingPunct="1">
        <a:lnSpc>
          <a:spcPct val="86000"/>
        </a:lnSpc>
        <a:spcBef>
          <a:spcPct val="0"/>
        </a:spcBef>
        <a:buNone/>
        <a:defRPr sz="1325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8150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6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7301" indent="-109151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2pPr>
      <a:lvl3pPr marL="3254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7" kern="800">
          <a:solidFill>
            <a:schemeClr val="tx1"/>
          </a:solidFill>
          <a:latin typeface="+mn-lt"/>
          <a:ea typeface="+mn-ea"/>
          <a:cs typeface="+mn-cs"/>
        </a:defRPr>
      </a:lvl3pPr>
      <a:lvl4pPr marL="43360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4pPr>
      <a:lvl5pPr marL="5417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7" kern="800">
          <a:solidFill>
            <a:schemeClr val="tx1"/>
          </a:solidFill>
          <a:latin typeface="+mn-lt"/>
          <a:ea typeface="+mn-ea"/>
          <a:cs typeface="+mn-cs"/>
        </a:defRPr>
      </a:lvl5pPr>
      <a:lvl6pPr marL="15861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6pPr>
      <a:lvl7pPr marL="18745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7pPr>
      <a:lvl8pPr marL="21629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8pPr>
      <a:lvl9pPr marL="2451398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1pPr>
      <a:lvl2pPr marL="2884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2pPr>
      <a:lvl3pPr marL="5768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3pPr>
      <a:lvl4pPr marL="865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4pPr>
      <a:lvl5pPr marL="11535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5pPr>
      <a:lvl6pPr marL="14419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6pPr>
      <a:lvl7pPr marL="17303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7pPr>
      <a:lvl8pPr marL="20187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8pPr>
      <a:lvl9pPr marL="2307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4903629" cy="21895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90746" y="2982410"/>
            <a:ext cx="1022666" cy="145638"/>
          </a:xfrm>
          <a:prstGeom prst="rect">
            <a:avLst/>
          </a:prstGeom>
        </p:spPr>
        <p:txBody>
          <a:bodyPr vert="horz" wrap="square" lIns="57680" tIns="28839" rIns="57680" bIns="28839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8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623" y="2977563"/>
            <a:ext cx="65972" cy="155332"/>
          </a:xfrm>
          <a:prstGeom prst="rect">
            <a:avLst/>
          </a:prstGeom>
        </p:spPr>
        <p:txBody>
          <a:bodyPr vert="horz" wrap="none" lIns="57680" tIns="28839" rIns="57680" bIns="28839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8" smtClean="0">
                <a:solidFill>
                  <a:schemeClr val="tx1"/>
                </a:solidFill>
              </a:rPr>
              <a:pPr algn="ctr"/>
              <a:t>‹#›</a:t>
            </a:fld>
            <a:endParaRPr lang="en-US" sz="568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77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6" name="Oval 15"/>
          <p:cNvSpPr/>
          <p:nvPr/>
        </p:nvSpPr>
        <p:spPr>
          <a:xfrm>
            <a:off x="133370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7" name="Rectangle 9"/>
          <p:cNvSpPr/>
          <p:nvPr/>
        </p:nvSpPr>
        <p:spPr>
          <a:xfrm rot="2700000">
            <a:off x="201915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4" name="Oval 13"/>
          <p:cNvSpPr/>
          <p:nvPr/>
        </p:nvSpPr>
        <p:spPr>
          <a:xfrm rot="10800000">
            <a:off x="546183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5" name="Rectangle 9"/>
          <p:cNvSpPr/>
          <p:nvPr/>
        </p:nvSpPr>
        <p:spPr>
          <a:xfrm rot="13500000">
            <a:off x="592661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26191" y="3023589"/>
            <a:ext cx="30347" cy="65202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14121" y="3022203"/>
            <a:ext cx="67295" cy="6458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17748" y="3028070"/>
            <a:ext cx="72852" cy="59503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2" name="Oval 21"/>
          <p:cNvSpPr/>
          <p:nvPr userDrawn="1"/>
        </p:nvSpPr>
        <p:spPr>
          <a:xfrm>
            <a:off x="5268937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3" name="Oval 22"/>
          <p:cNvSpPr/>
          <p:nvPr userDrawn="1"/>
        </p:nvSpPr>
        <p:spPr>
          <a:xfrm>
            <a:off x="5062531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75343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18" name="Rectangle 17">
            <a:hlinkClick r:id="rId69"/>
          </p:cNvPr>
          <p:cNvSpPr/>
          <p:nvPr userDrawn="1"/>
        </p:nvSpPr>
        <p:spPr>
          <a:xfrm>
            <a:off x="5043562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5" name="Rectangle 24">
            <a:hlinkClick r:id="rId70"/>
          </p:cNvPr>
          <p:cNvSpPr/>
          <p:nvPr userDrawn="1"/>
        </p:nvSpPr>
        <p:spPr>
          <a:xfrm>
            <a:off x="5248925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6" name="Rectangle 25">
            <a:hlinkClick r:id="rId71"/>
          </p:cNvPr>
          <p:cNvSpPr/>
          <p:nvPr userDrawn="1"/>
        </p:nvSpPr>
        <p:spPr>
          <a:xfrm>
            <a:off x="5458986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3308" y="2961482"/>
            <a:ext cx="190376" cy="190364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275" y="2957803"/>
            <a:ext cx="190376" cy="190364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</p:spTree>
    <p:extLst>
      <p:ext uri="{BB962C8B-B14F-4D97-AF65-F5344CB8AC3E}">
        <p14:creationId xmlns:p14="http://schemas.microsoft.com/office/powerpoint/2010/main" val="710607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  <p:sldLayoutId id="2147483743" r:id="rId18"/>
    <p:sldLayoutId id="2147483744" r:id="rId19"/>
    <p:sldLayoutId id="2147483745" r:id="rId20"/>
    <p:sldLayoutId id="2147483746" r:id="rId21"/>
    <p:sldLayoutId id="2147483747" r:id="rId22"/>
    <p:sldLayoutId id="2147483748" r:id="rId23"/>
    <p:sldLayoutId id="2147483749" r:id="rId24"/>
    <p:sldLayoutId id="2147483750" r:id="rId25"/>
    <p:sldLayoutId id="2147483751" r:id="rId26"/>
    <p:sldLayoutId id="2147483752" r:id="rId27"/>
    <p:sldLayoutId id="2147483753" r:id="rId28"/>
    <p:sldLayoutId id="2147483754" r:id="rId29"/>
    <p:sldLayoutId id="2147483755" r:id="rId30"/>
    <p:sldLayoutId id="2147483756" r:id="rId31"/>
    <p:sldLayoutId id="2147483757" r:id="rId32"/>
    <p:sldLayoutId id="2147483758" r:id="rId33"/>
    <p:sldLayoutId id="2147483759" r:id="rId34"/>
    <p:sldLayoutId id="2147483760" r:id="rId35"/>
    <p:sldLayoutId id="2147483761" r:id="rId36"/>
    <p:sldLayoutId id="2147483762" r:id="rId37"/>
    <p:sldLayoutId id="2147483763" r:id="rId38"/>
    <p:sldLayoutId id="2147483764" r:id="rId39"/>
    <p:sldLayoutId id="2147483765" r:id="rId40"/>
    <p:sldLayoutId id="2147483766" r:id="rId41"/>
    <p:sldLayoutId id="2147483767" r:id="rId42"/>
    <p:sldLayoutId id="2147483768" r:id="rId43"/>
    <p:sldLayoutId id="2147483769" r:id="rId44"/>
    <p:sldLayoutId id="2147483770" r:id="rId45"/>
    <p:sldLayoutId id="2147483771" r:id="rId46"/>
    <p:sldLayoutId id="2147483772" r:id="rId47"/>
    <p:sldLayoutId id="2147483773" r:id="rId48"/>
    <p:sldLayoutId id="2147483774" r:id="rId49"/>
    <p:sldLayoutId id="2147483775" r:id="rId50"/>
    <p:sldLayoutId id="2147483776" r:id="rId51"/>
    <p:sldLayoutId id="2147483777" r:id="rId52"/>
    <p:sldLayoutId id="2147483778" r:id="rId53"/>
    <p:sldLayoutId id="2147483779" r:id="rId54"/>
    <p:sldLayoutId id="2147483780" r:id="rId55"/>
    <p:sldLayoutId id="2147483781" r:id="rId56"/>
    <p:sldLayoutId id="2147483782" r:id="rId57"/>
    <p:sldLayoutId id="2147483783" r:id="rId58"/>
    <p:sldLayoutId id="2147483784" r:id="rId59"/>
    <p:sldLayoutId id="2147483785" r:id="rId60"/>
    <p:sldLayoutId id="2147483786" r:id="rId61"/>
    <p:sldLayoutId id="2147483787" r:id="rId62"/>
    <p:sldLayoutId id="2147483788" r:id="rId63"/>
    <p:sldLayoutId id="2147483789" r:id="rId64"/>
    <p:sldLayoutId id="2147483790" r:id="rId65"/>
    <p:sldLayoutId id="2147483791" r:id="rId66"/>
    <p:sldLayoutId id="2147483792" r:id="rId6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576800" rtl="0" eaLnBrk="1" latinLnBrk="0" hangingPunct="1">
        <a:lnSpc>
          <a:spcPct val="86000"/>
        </a:lnSpc>
        <a:spcBef>
          <a:spcPct val="0"/>
        </a:spcBef>
        <a:buNone/>
        <a:defRPr sz="1325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8150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6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7301" indent="-109151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2pPr>
      <a:lvl3pPr marL="3254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7" kern="800">
          <a:solidFill>
            <a:schemeClr val="tx1"/>
          </a:solidFill>
          <a:latin typeface="+mn-lt"/>
          <a:ea typeface="+mn-ea"/>
          <a:cs typeface="+mn-cs"/>
        </a:defRPr>
      </a:lvl3pPr>
      <a:lvl4pPr marL="43360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4pPr>
      <a:lvl5pPr marL="5417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7" kern="800">
          <a:solidFill>
            <a:schemeClr val="tx1"/>
          </a:solidFill>
          <a:latin typeface="+mn-lt"/>
          <a:ea typeface="+mn-ea"/>
          <a:cs typeface="+mn-cs"/>
        </a:defRPr>
      </a:lvl5pPr>
      <a:lvl6pPr marL="15861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6pPr>
      <a:lvl7pPr marL="18745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7pPr>
      <a:lvl8pPr marL="21629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8pPr>
      <a:lvl9pPr marL="2451398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1pPr>
      <a:lvl2pPr marL="2884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2pPr>
      <a:lvl3pPr marL="5768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3pPr>
      <a:lvl4pPr marL="865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4pPr>
      <a:lvl5pPr marL="11535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5pPr>
      <a:lvl6pPr marL="14419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6pPr>
      <a:lvl7pPr marL="17303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7pPr>
      <a:lvl8pPr marL="20187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8pPr>
      <a:lvl9pPr marL="2307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7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g object 17"/>
          <p:cNvSpPr/>
          <p:nvPr/>
        </p:nvSpPr>
        <p:spPr>
          <a:xfrm>
            <a:off x="66885" y="71164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6346" y="982040"/>
            <a:ext cx="489628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1452" y="3017710"/>
            <a:ext cx="184607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449" y="3017710"/>
            <a:ext cx="13268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3662" y="3017710"/>
            <a:ext cx="13268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4920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449" y="129945"/>
            <a:ext cx="5192078" cy="5408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8449" y="757133"/>
            <a:ext cx="5192078" cy="21414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88449" y="3007496"/>
            <a:ext cx="1346094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14.11.2020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71068" y="3007496"/>
            <a:ext cx="1826842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134433" y="3007496"/>
            <a:ext cx="1346094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26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0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576621" rtl="0" eaLnBrk="1" latinLnBrk="0" hangingPunct="1">
        <a:spcBef>
          <a:spcPct val="0"/>
        </a:spcBef>
        <a:buNone/>
        <a:defRPr sz="27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233" indent="-216233" algn="l" defTabSz="576621" rtl="0" eaLnBrk="1" latinLnBrk="0" hangingPunct="1">
        <a:spcBef>
          <a:spcPct val="20000"/>
        </a:spcBef>
        <a:buFont typeface="Arial" pitchFamily="34" charset="0"/>
        <a:buChar char="•"/>
        <a:defRPr sz="2018" kern="1200">
          <a:solidFill>
            <a:schemeClr val="tx1"/>
          </a:solidFill>
          <a:latin typeface="+mn-lt"/>
          <a:ea typeface="+mn-ea"/>
          <a:cs typeface="+mn-cs"/>
        </a:defRPr>
      </a:lvl1pPr>
      <a:lvl2pPr marL="468504" indent="-180194" algn="l" defTabSz="576621" rtl="0" eaLnBrk="1" latinLnBrk="0" hangingPunct="1">
        <a:spcBef>
          <a:spcPct val="20000"/>
        </a:spcBef>
        <a:buFont typeface="Arial" pitchFamily="34" charset="0"/>
        <a:buChar char="–"/>
        <a:defRPr sz="1766" kern="1200">
          <a:solidFill>
            <a:schemeClr val="tx1"/>
          </a:solidFill>
          <a:latin typeface="+mn-lt"/>
          <a:ea typeface="+mn-ea"/>
          <a:cs typeface="+mn-cs"/>
        </a:defRPr>
      </a:lvl2pPr>
      <a:lvl3pPr marL="720776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513" kern="1200">
          <a:solidFill>
            <a:schemeClr val="tx1"/>
          </a:solidFill>
          <a:latin typeface="+mn-lt"/>
          <a:ea typeface="+mn-ea"/>
          <a:cs typeface="+mn-cs"/>
        </a:defRPr>
      </a:lvl3pPr>
      <a:lvl4pPr marL="1009086" indent="-144155" algn="l" defTabSz="576621" rtl="0" eaLnBrk="1" latinLnBrk="0" hangingPunct="1">
        <a:spcBef>
          <a:spcPct val="20000"/>
        </a:spcBef>
        <a:buFont typeface="Arial" pitchFamily="34" charset="0"/>
        <a:buChar char="–"/>
        <a:defRPr sz="1261" kern="1200">
          <a:solidFill>
            <a:schemeClr val="tx1"/>
          </a:solidFill>
          <a:latin typeface="+mn-lt"/>
          <a:ea typeface="+mn-ea"/>
          <a:cs typeface="+mn-cs"/>
        </a:defRPr>
      </a:lvl4pPr>
      <a:lvl5pPr marL="1297396" indent="-144155" algn="l" defTabSz="576621" rtl="0" eaLnBrk="1" latinLnBrk="0" hangingPunct="1">
        <a:spcBef>
          <a:spcPct val="20000"/>
        </a:spcBef>
        <a:buFont typeface="Arial" pitchFamily="34" charset="0"/>
        <a:buChar char="»"/>
        <a:defRPr sz="1261" kern="1200">
          <a:solidFill>
            <a:schemeClr val="tx1"/>
          </a:solidFill>
          <a:latin typeface="+mn-lt"/>
          <a:ea typeface="+mn-ea"/>
          <a:cs typeface="+mn-cs"/>
        </a:defRPr>
      </a:lvl5pPr>
      <a:lvl6pPr marL="1585707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6pPr>
      <a:lvl7pPr marL="1874017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7pPr>
      <a:lvl8pPr marL="2162327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8pPr>
      <a:lvl9pPr marL="2450638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1pPr>
      <a:lvl2pPr marL="288310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2pPr>
      <a:lvl3pPr marL="576621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3pPr>
      <a:lvl4pPr marL="864931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4pPr>
      <a:lvl5pPr marL="1153241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5pPr>
      <a:lvl6pPr marL="1441552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6pPr>
      <a:lvl7pPr marL="1729862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7pPr>
      <a:lvl8pPr marL="2018172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8pPr>
      <a:lvl9pPr marL="2306483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2.xml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47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88" y="1535"/>
            <a:ext cx="5767387" cy="102108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69405" y="98425"/>
            <a:ext cx="3362882" cy="84574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ctr">
              <a:spcBef>
                <a:spcPts val="114"/>
              </a:spcBef>
            </a:pPr>
            <a:r>
              <a:rPr lang="ru-RU" sz="3400" spc="-5" dirty="0"/>
              <a:t>Биология </a:t>
            </a:r>
            <a:br>
              <a:rPr lang="ru-RU" sz="3400" spc="-5" dirty="0"/>
            </a:br>
            <a:r>
              <a:rPr lang="ru-RU" sz="2000" spc="-5" dirty="0"/>
              <a:t>Человек и его здоровье</a:t>
            </a:r>
            <a:endParaRPr sz="3400" dirty="0"/>
          </a:p>
        </p:txBody>
      </p:sp>
      <p:sp>
        <p:nvSpPr>
          <p:cNvPr id="5" name="object 5"/>
          <p:cNvSpPr/>
          <p:nvPr/>
        </p:nvSpPr>
        <p:spPr>
          <a:xfrm>
            <a:off x="236061" y="1556193"/>
            <a:ext cx="272162" cy="1218360"/>
          </a:xfrm>
          <a:custGeom>
            <a:avLst/>
            <a:gdLst/>
            <a:ahLst/>
            <a:cxnLst/>
            <a:rect l="l" t="t" r="r" b="b"/>
            <a:pathLst>
              <a:path w="344170" h="676275">
                <a:moveTo>
                  <a:pt x="343828" y="0"/>
                </a:moveTo>
                <a:lnTo>
                  <a:pt x="0" y="0"/>
                </a:lnTo>
                <a:lnTo>
                  <a:pt x="0" y="675751"/>
                </a:lnTo>
                <a:lnTo>
                  <a:pt x="343828" y="675751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688347" y="212869"/>
            <a:ext cx="634365" cy="634365"/>
            <a:chOff x="4686759" y="212868"/>
            <a:chExt cx="634365" cy="634365"/>
          </a:xfrm>
        </p:grpSpPr>
        <p:sp>
          <p:nvSpPr>
            <p:cNvPr id="11" name="object 11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925794" y="249025"/>
            <a:ext cx="173355" cy="38536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741875" y="542305"/>
            <a:ext cx="571504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ласс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028" name="Picture 4" descr="Картинки по запросу чаша со змеей вектор | Змея, Медицинский, Медицина">
            <a:extLst>
              <a:ext uri="{FF2B5EF4-FFF2-40B4-BE49-F238E27FC236}">
                <a16:creationId xmlns:a16="http://schemas.microsoft.com/office/drawing/2014/main" id="{0D6C6743-6751-4AF1-8775-D9BF107D2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35" y="250825"/>
            <a:ext cx="535352" cy="51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D41736-D2F1-4836-B58C-06328E5491D6}"/>
              </a:ext>
            </a:extLst>
          </p:cNvPr>
          <p:cNvSpPr txBox="1"/>
          <p:nvPr/>
        </p:nvSpPr>
        <p:spPr>
          <a:xfrm>
            <a:off x="364207" y="1334393"/>
            <a:ext cx="41764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spc="-20" dirty="0">
                <a:solidFill>
                  <a:srgbClr val="002060"/>
                </a:solidFill>
                <a:latin typeface="Arial"/>
                <a:cs typeface="Arial"/>
              </a:rPr>
              <a:t>Глава</a:t>
            </a:r>
            <a:r>
              <a:rPr lang="en-US" sz="2400" b="1" spc="-20" dirty="0">
                <a:solidFill>
                  <a:srgbClr val="002060"/>
                </a:solidFill>
                <a:latin typeface="Arial"/>
                <a:cs typeface="Arial"/>
              </a:rPr>
              <a:t> IV.</a:t>
            </a:r>
            <a:r>
              <a:rPr lang="ru-RU" sz="2400" b="1" spc="-2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</a:p>
          <a:p>
            <a:pPr algn="ctr"/>
            <a:r>
              <a:rPr lang="ru-RU" sz="2400" b="1" spc="-20" dirty="0">
                <a:solidFill>
                  <a:srgbClr val="002060"/>
                </a:solidFill>
                <a:latin typeface="Arial"/>
                <a:cs typeface="Arial"/>
              </a:rPr>
              <a:t>Дыхательная система</a:t>
            </a:r>
          </a:p>
          <a:p>
            <a:pPr algn="ctr"/>
            <a:r>
              <a:rPr lang="ru-RU" sz="2400" b="1" spc="-20" dirty="0">
                <a:solidFill>
                  <a:srgbClr val="002060"/>
                </a:solidFill>
                <a:latin typeface="Arial"/>
                <a:cs typeface="Arial"/>
              </a:rPr>
              <a:t>Тема: Строение органов дыхания.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B61B4B5-BCBF-44E4-B72E-EC5DBF5683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8014" y="1468890"/>
            <a:ext cx="1430961" cy="12183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24C41-8706-41E5-9B9B-6F50C95A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02424"/>
            <a:ext cx="5768975" cy="369332"/>
          </a:xfrm>
        </p:spPr>
        <p:txBody>
          <a:bodyPr/>
          <a:lstStyle/>
          <a:p>
            <a:pPr algn="ctr"/>
            <a:r>
              <a:rPr lang="ru-RU" sz="2400" dirty="0"/>
              <a:t>ПРИДАТОЧНЫЕ ПАЗУХИ НОСА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75301E-BF4C-4E1A-8FAF-D01879D9B21C}"/>
              </a:ext>
            </a:extLst>
          </p:cNvPr>
          <p:cNvSpPr txBox="1"/>
          <p:nvPr/>
        </p:nvSpPr>
        <p:spPr>
          <a:xfrm>
            <a:off x="76175" y="542305"/>
            <a:ext cx="369622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Полость разделена решётчатой костью на две половины. Костные пластинки разделяют обе половины на узкие, сообщающиеся между собой ходы. </a:t>
            </a:r>
            <a:r>
              <a:rPr lang="ru-RU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В полость носа открываются</a:t>
            </a:r>
            <a:r>
              <a:rPr lang="ru-RU" sz="1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пазухи</a:t>
            </a:r>
            <a:r>
              <a:rPr lang="ru-RU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ru-RU" sz="1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воздухо-носных</a:t>
            </a:r>
            <a:r>
              <a:rPr lang="ru-RU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костей: гайморова, лобная и др</a:t>
            </a:r>
            <a:r>
              <a:rPr lang="ru-RU" sz="1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B263805-F72E-4729-9B64-00DA2FD9E4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5312"/>
          <a:stretch/>
        </p:blipFill>
        <p:spPr>
          <a:xfrm>
            <a:off x="3772401" y="614313"/>
            <a:ext cx="1911555" cy="237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577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24C41-8706-41E5-9B9B-6F50C95A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02424"/>
            <a:ext cx="5768975" cy="369332"/>
          </a:xfrm>
        </p:spPr>
        <p:txBody>
          <a:bodyPr/>
          <a:lstStyle/>
          <a:p>
            <a:pPr algn="ctr"/>
            <a:r>
              <a:rPr lang="ru-RU" sz="2400" dirty="0"/>
              <a:t>ПРИДАТОЧНЫЕ ПАЗУХИ НОСА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213CC9-53CA-4EE7-9CCA-EDE5ED28C271}"/>
              </a:ext>
            </a:extLst>
          </p:cNvPr>
          <p:cNvSpPr txBox="1"/>
          <p:nvPr/>
        </p:nvSpPr>
        <p:spPr>
          <a:xfrm>
            <a:off x="148182" y="610245"/>
            <a:ext cx="358148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Они выстланы тонкой слизистой оболочкой, содержащей небольшое количество слизистых желез. Все эти перегородки и раковины, а также многочисленные придаточные полости черепных костей резко увеличивают объём и поверхность стенок носовой полости.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233C51-C6A3-4B2A-BC18-DA03E8232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9668" y="686321"/>
            <a:ext cx="1908213" cy="237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022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24C41-8706-41E5-9B9B-6F50C95A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02424"/>
            <a:ext cx="5768975" cy="369332"/>
          </a:xfrm>
        </p:spPr>
        <p:txBody>
          <a:bodyPr/>
          <a:lstStyle/>
          <a:p>
            <a:pPr algn="ctr"/>
            <a:r>
              <a:rPr lang="ru-RU" sz="2400" dirty="0"/>
              <a:t>ФУНКЦИЯ НОСОВЫХ ХОДОВ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54618D-5EA7-4B2E-B9A5-D1B86ABCDD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76" t="-1" r="13842"/>
          <a:stretch/>
        </p:blipFill>
        <p:spPr>
          <a:xfrm>
            <a:off x="3093792" y="745071"/>
            <a:ext cx="2603175" cy="21587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C3E413-08F6-45D7-BDB5-350DF7B57647}"/>
              </a:ext>
            </a:extLst>
          </p:cNvPr>
          <p:cNvSpPr txBox="1"/>
          <p:nvPr/>
        </p:nvSpPr>
        <p:spPr>
          <a:xfrm>
            <a:off x="72008" y="614313"/>
            <a:ext cx="3604567" cy="24597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фильтрация микроорганизмов;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фильтрация пыли;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увлажнение и согревание вдыхаемого воздуха;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слизь смывает все отфильтрованное в желудочно-кишечный тракт.   </a:t>
            </a:r>
            <a:endParaRPr lang="ru-RU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907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24C41-8706-41E5-9B9B-6F50C95A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02424"/>
            <a:ext cx="5768975" cy="369332"/>
          </a:xfrm>
        </p:spPr>
        <p:txBody>
          <a:bodyPr/>
          <a:lstStyle/>
          <a:p>
            <a:pPr algn="ctr"/>
            <a:r>
              <a:rPr lang="ru-RU" sz="2400" dirty="0"/>
              <a:t>НОСОГЛОТКА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213CC9-53CA-4EE7-9CCA-EDE5ED28C271}"/>
              </a:ext>
            </a:extLst>
          </p:cNvPr>
          <p:cNvSpPr txBox="1"/>
          <p:nvPr/>
        </p:nvSpPr>
        <p:spPr>
          <a:xfrm>
            <a:off x="148183" y="610245"/>
            <a:ext cx="230425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Далее ходы открываются двумя носоглоточными отверстиями (хоанами) в глотку, расположенную позади носовой и ротовой полости.</a:t>
            </a:r>
          </a:p>
        </p:txBody>
      </p:sp>
      <p:pic>
        <p:nvPicPr>
          <p:cNvPr id="1026" name="Picture 2" descr="носоглотка — Викисловарь">
            <a:extLst>
              <a:ext uri="{FF2B5EF4-FFF2-40B4-BE49-F238E27FC236}">
                <a16:creationId xmlns:a16="http://schemas.microsoft.com/office/drawing/2014/main" id="{CEB7D2CE-8A53-4F8D-B2D1-5D141342F2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" t="6070" r="2072" b="5925"/>
          <a:stretch/>
        </p:blipFill>
        <p:spPr bwMode="auto">
          <a:xfrm>
            <a:off x="2452439" y="686321"/>
            <a:ext cx="3183328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599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24C41-8706-41E5-9B9B-6F50C95A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02424"/>
            <a:ext cx="5768975" cy="369332"/>
          </a:xfrm>
        </p:spPr>
        <p:txBody>
          <a:bodyPr/>
          <a:lstStyle/>
          <a:p>
            <a:pPr algn="ctr"/>
            <a:r>
              <a:rPr lang="ru-RU" sz="2400" dirty="0"/>
              <a:t>ГЛОТКА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213CC9-53CA-4EE7-9CCA-EDE5ED28C271}"/>
              </a:ext>
            </a:extLst>
          </p:cNvPr>
          <p:cNvSpPr txBox="1"/>
          <p:nvPr/>
        </p:nvSpPr>
        <p:spPr>
          <a:xfrm>
            <a:off x="4167" y="542305"/>
            <a:ext cx="273458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Нижняя часть глотки переходит в две трубки: дыхательную (спереди) и пищевод (сзади). Таким образом, глотка является общим отделом для пищеварительной и дыхательной системы.</a:t>
            </a:r>
          </a:p>
        </p:txBody>
      </p:sp>
      <p:pic>
        <p:nvPicPr>
          <p:cNvPr id="1026" name="Picture 2" descr="носоглотка — Викисловарь">
            <a:extLst>
              <a:ext uri="{FF2B5EF4-FFF2-40B4-BE49-F238E27FC236}">
                <a16:creationId xmlns:a16="http://schemas.microsoft.com/office/drawing/2014/main" id="{CEB7D2CE-8A53-4F8D-B2D1-5D141342F2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" t="6070" r="2072" b="5925"/>
          <a:stretch/>
        </p:blipFill>
        <p:spPr bwMode="auto">
          <a:xfrm>
            <a:off x="2644297" y="758329"/>
            <a:ext cx="3048502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6074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24C41-8706-41E5-9B9B-6F50C95A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02424"/>
            <a:ext cx="5768975" cy="369332"/>
          </a:xfrm>
        </p:spPr>
        <p:txBody>
          <a:bodyPr/>
          <a:lstStyle/>
          <a:p>
            <a:pPr algn="ctr"/>
            <a:r>
              <a:rPr lang="ru-RU" sz="2400" dirty="0"/>
              <a:t>ГОРТАНЬ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2ABAC7-C923-4B1B-AB1B-AFB0A95C4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0471" y="583897"/>
            <a:ext cx="2952328" cy="25585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065D60-D319-4C58-8D5F-DB297CBFD3A5}"/>
              </a:ext>
            </a:extLst>
          </p:cNvPr>
          <p:cNvSpPr txBox="1"/>
          <p:nvPr/>
        </p:nvSpPr>
        <p:spPr>
          <a:xfrm>
            <a:off x="142898" y="470297"/>
            <a:ext cx="2669582" cy="2723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7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Верхнюю часть дыхательной трубки составляет гортань, расположенная в передней части шеи. Большая часть гортани также выстлана слизистой оболочкой из мерцательного (ресничного) эпителия</a:t>
            </a:r>
            <a:r>
              <a:rPr lang="ru-RU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 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985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24C41-8706-41E5-9B9B-6F50C95A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02424"/>
            <a:ext cx="5768975" cy="369332"/>
          </a:xfrm>
        </p:spPr>
        <p:txBody>
          <a:bodyPr/>
          <a:lstStyle/>
          <a:p>
            <a:pPr algn="ctr"/>
            <a:r>
              <a:rPr lang="ru-RU" sz="2400" dirty="0"/>
              <a:t>ГОРТАНЬ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328AE8-5900-4939-B1EB-D8D252220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2519" y="590375"/>
            <a:ext cx="2520281" cy="25520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23AF84-1D6F-46B7-A9EE-F1C85CF1110C}"/>
              </a:ext>
            </a:extLst>
          </p:cNvPr>
          <p:cNvSpPr txBox="1"/>
          <p:nvPr/>
        </p:nvSpPr>
        <p:spPr>
          <a:xfrm>
            <a:off x="4167" y="614313"/>
            <a:ext cx="331236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sz="16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Надгортанник</a:t>
            </a:r>
            <a:r>
              <a:rPr lang="ru-RU" sz="16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прикрывает вход в гортань в момент глотания пищи. Передним концом надгортанник соединён с щитовидным хрящом.</a:t>
            </a:r>
            <a:r>
              <a:rPr lang="ru-RU" sz="16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Хрящи гортани соединены между собой суставами, а промежутки между хрящами затянуты соединительнотканными перепонками.</a:t>
            </a:r>
            <a:endParaRPr lang="ru-RU" sz="1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965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24C41-8706-41E5-9B9B-6F50C95A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02424"/>
            <a:ext cx="5768975" cy="369332"/>
          </a:xfrm>
        </p:spPr>
        <p:txBody>
          <a:bodyPr/>
          <a:lstStyle/>
          <a:p>
            <a:pPr algn="ctr"/>
            <a:r>
              <a:rPr lang="ru-RU" sz="2400" dirty="0"/>
              <a:t>ГОЛОСОВЫЕ СВЯЗКИ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2A99634-D753-41A7-B4D3-B69E95CB1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8404" y="686321"/>
            <a:ext cx="3079229" cy="23213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B80660-A1F4-41AA-AA43-DCC544DF3367}"/>
              </a:ext>
            </a:extLst>
          </p:cNvPr>
          <p:cNvSpPr txBox="1"/>
          <p:nvPr/>
        </p:nvSpPr>
        <p:spPr>
          <a:xfrm>
            <a:off x="70889" y="694625"/>
            <a:ext cx="266958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гортани находятся </a:t>
            </a:r>
            <a:r>
              <a:rPr lang="ru-RU" sz="1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голосовой аппарат,</a:t>
            </a:r>
            <a:r>
              <a:rPr lang="ru-RU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состоящий из голосовых связок и голосовых мышц; их функция — голосообразование</a:t>
            </a:r>
            <a:r>
              <a:rPr lang="ru-RU" sz="1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774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24C41-8706-41E5-9B9B-6F50C95A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02424"/>
            <a:ext cx="5768975" cy="369332"/>
          </a:xfrm>
        </p:spPr>
        <p:txBody>
          <a:bodyPr/>
          <a:lstStyle/>
          <a:p>
            <a:pPr algn="ctr"/>
            <a:r>
              <a:rPr lang="ru-RU" sz="2400" dirty="0"/>
              <a:t>СОСТОЯНИЕ ГОЛОСОВЫХ СВЯЗОК</a:t>
            </a:r>
          </a:p>
        </p:txBody>
      </p:sp>
      <p:pic>
        <p:nvPicPr>
          <p:cNvPr id="1026" name="Picture 2" descr="Строение и функции органов дыхания | Уроки биологии, Анатомия и физиология,  Учащиеся медучилища">
            <a:extLst>
              <a:ext uri="{FF2B5EF4-FFF2-40B4-BE49-F238E27FC236}">
                <a16:creationId xmlns:a16="http://schemas.microsoft.com/office/drawing/2014/main" id="{F57F06E5-0E16-4756-B8AD-0BA4A910F6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7" r="6396"/>
          <a:stretch/>
        </p:blipFill>
        <p:spPr bwMode="auto">
          <a:xfrm>
            <a:off x="2754545" y="688820"/>
            <a:ext cx="2909287" cy="2431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DE53DE-C1B2-45E8-8B4D-306858B90681}"/>
              </a:ext>
            </a:extLst>
          </p:cNvPr>
          <p:cNvSpPr txBox="1"/>
          <p:nvPr/>
        </p:nvSpPr>
        <p:spPr>
          <a:xfrm>
            <a:off x="4167" y="549270"/>
            <a:ext cx="288032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Голосовые связки покрыты многослойным плоским эпителием и слизистых желез не имеют. Увлажнение голосовых связок происходит благодаря оттоку слизи из вышележащих отделов.</a:t>
            </a:r>
            <a:endParaRPr lang="ru-RU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435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24C41-8706-41E5-9B9B-6F50C95A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02424"/>
            <a:ext cx="5768975" cy="369332"/>
          </a:xfrm>
        </p:spPr>
        <p:txBody>
          <a:bodyPr/>
          <a:lstStyle/>
          <a:p>
            <a:pPr algn="ctr"/>
            <a:r>
              <a:rPr lang="ru-RU" sz="2400" dirty="0"/>
              <a:t>ТРАХЕЯ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C1EF49-3272-4E27-B8F5-4DC942B36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2519" y="614313"/>
            <a:ext cx="2520280" cy="24867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7EB7F0-C556-4AF6-AA6D-554A9492A506}"/>
              </a:ext>
            </a:extLst>
          </p:cNvPr>
          <p:cNvSpPr txBox="1"/>
          <p:nvPr/>
        </p:nvSpPr>
        <p:spPr>
          <a:xfrm>
            <a:off x="4167" y="614313"/>
            <a:ext cx="3312368" cy="2410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Трахея</a:t>
            </a:r>
            <a:r>
              <a:rPr lang="ru-RU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— дыхательная трубка длиной около 12 см.</a:t>
            </a:r>
            <a:endParaRPr lang="ru-RU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800"/>
              </a:spcAft>
            </a:pPr>
            <a:r>
              <a:rPr lang="ru-RU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Она составлена из 16−20 хрящевых полуколец, которые не смыкаются сзади; полукольца предотвращают спадание трахеи во время выдоха.</a:t>
            </a:r>
            <a:endParaRPr lang="ru-RU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956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2339" y="84294"/>
            <a:ext cx="5172948" cy="386003"/>
          </a:xfrm>
          <a:prstGeom prst="rect">
            <a:avLst/>
          </a:prstGeom>
        </p:spPr>
        <p:txBody>
          <a:bodyPr vert="horz" wrap="square" lIns="0" tIns="1651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kumimoji="0" lang="ru-RU" sz="2400" b="1" i="0" u="none" strike="noStrike" kern="800" cap="none" spc="-25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</a:rPr>
              <a:t>СЕГОДНЯ НА УРОКЕ:</a:t>
            </a:r>
            <a:endParaRPr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606869" y="541675"/>
            <a:ext cx="39338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ru-RU" sz="20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Значение дыхания;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54941" y="1058555"/>
            <a:ext cx="3933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576800">
              <a:spcAft>
                <a:spcPts val="94"/>
              </a:spcAft>
              <a:defRPr/>
            </a:pPr>
            <a:r>
              <a:rPr lang="ru-RU" sz="20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2000" b="1" kern="0" noProof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троение</a:t>
            </a:r>
            <a:r>
              <a:rPr lang="ru-RU" sz="2000" b="1" kern="0" noProof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органов дыхательной системы</a:t>
            </a:r>
            <a:r>
              <a:rPr lang="ru-RU" sz="20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52439" y="1838449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576800">
              <a:spcAft>
                <a:spcPts val="94"/>
              </a:spcAft>
              <a:defRPr/>
            </a:pPr>
            <a:r>
              <a:rPr lang="ru-RU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Преобразование звука в речь; 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11"/>
          <p:cNvSpPr/>
          <p:nvPr/>
        </p:nvSpPr>
        <p:spPr>
          <a:xfrm>
            <a:off x="141287" y="586997"/>
            <a:ext cx="425828" cy="425828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1</a:t>
            </a:r>
          </a:p>
        </p:txBody>
      </p:sp>
      <p:sp>
        <p:nvSpPr>
          <p:cNvPr id="22" name="Oval 13"/>
          <p:cNvSpPr/>
          <p:nvPr/>
        </p:nvSpPr>
        <p:spPr>
          <a:xfrm>
            <a:off x="979487" y="1262385"/>
            <a:ext cx="425828" cy="425828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2</a:t>
            </a:r>
          </a:p>
        </p:txBody>
      </p:sp>
      <p:sp>
        <p:nvSpPr>
          <p:cNvPr id="23" name="Oval 14"/>
          <p:cNvSpPr/>
          <p:nvPr/>
        </p:nvSpPr>
        <p:spPr>
          <a:xfrm>
            <a:off x="1817687" y="1916677"/>
            <a:ext cx="425828" cy="425828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3</a:t>
            </a:r>
          </a:p>
        </p:txBody>
      </p:sp>
      <p:sp>
        <p:nvSpPr>
          <p:cNvPr id="24" name="Oval 15"/>
          <p:cNvSpPr/>
          <p:nvPr/>
        </p:nvSpPr>
        <p:spPr>
          <a:xfrm>
            <a:off x="2668463" y="2491997"/>
            <a:ext cx="425828" cy="425828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B8C9F9-F8CC-46F7-9B19-9601AAD43A43}"/>
              </a:ext>
            </a:extLst>
          </p:cNvPr>
          <p:cNvSpPr txBox="1"/>
          <p:nvPr/>
        </p:nvSpPr>
        <p:spPr>
          <a:xfrm>
            <a:off x="3028503" y="2549237"/>
            <a:ext cx="2719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ru-RU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Дыхательные движения. </a:t>
            </a:r>
            <a:endParaRPr kumimoji="0" lang="en-US" b="1" i="0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175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6667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 p14:presetBounceEnd="66667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 p14:presetBounceEnd="6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1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2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 p14:presetBounceEnd="66667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8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9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19" grpId="0"/>
          <p:bldP spid="21" grpId="0" animBg="1"/>
          <p:bldP spid="22" grpId="0" animBg="1"/>
          <p:bldP spid="23" grpId="0" animBg="1"/>
          <p:bldP spid="24" grpId="0" animBg="1"/>
          <p:bldP spid="2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19" grpId="0"/>
          <p:bldP spid="21" grpId="0" animBg="1"/>
          <p:bldP spid="22" grpId="0" animBg="1"/>
          <p:bldP spid="23" grpId="0" animBg="1"/>
          <p:bldP spid="24" grpId="0" animBg="1"/>
          <p:bldP spid="25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24C41-8706-41E5-9B9B-6F50C95A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02424"/>
            <a:ext cx="5768975" cy="369332"/>
          </a:xfrm>
        </p:spPr>
        <p:txBody>
          <a:bodyPr/>
          <a:lstStyle/>
          <a:p>
            <a:pPr algn="ctr"/>
            <a:r>
              <a:rPr lang="ru-RU" sz="2400" dirty="0"/>
              <a:t>ТРАХЕЯ И БРОНХИ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C1EF49-3272-4E27-B8F5-4DC942B36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2519" y="614313"/>
            <a:ext cx="2520280" cy="24867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7EB7F0-C556-4AF6-AA6D-554A9492A506}"/>
              </a:ext>
            </a:extLst>
          </p:cNvPr>
          <p:cNvSpPr txBox="1"/>
          <p:nvPr/>
        </p:nvSpPr>
        <p:spPr>
          <a:xfrm>
            <a:off x="148183" y="682253"/>
            <a:ext cx="309634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уровне IV−V грудных позвонков трахея делится на два крупных первичных бронха, отходящих в правое и левое лёгкие. Это место деления носит название бифуркации (разветвления).</a:t>
            </a:r>
          </a:p>
        </p:txBody>
      </p:sp>
    </p:spTree>
    <p:extLst>
      <p:ext uri="{BB962C8B-B14F-4D97-AF65-F5344CB8AC3E}">
        <p14:creationId xmlns:p14="http://schemas.microsoft.com/office/powerpoint/2010/main" val="1618949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24C41-8706-41E5-9B9B-6F50C95A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02424"/>
            <a:ext cx="5768975" cy="369332"/>
          </a:xfrm>
        </p:spPr>
        <p:txBody>
          <a:bodyPr/>
          <a:lstStyle/>
          <a:p>
            <a:pPr algn="ctr"/>
            <a:r>
              <a:rPr lang="ru-RU" sz="2400" dirty="0"/>
              <a:t>ТРАХЕЯ И БРОНХИ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C1EF49-3272-4E27-B8F5-4DC942B36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2519" y="614313"/>
            <a:ext cx="2520280" cy="24867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7EB7F0-C556-4AF6-AA6D-554A9492A506}"/>
              </a:ext>
            </a:extLst>
          </p:cNvPr>
          <p:cNvSpPr txBox="1"/>
          <p:nvPr/>
        </p:nvSpPr>
        <p:spPr>
          <a:xfrm>
            <a:off x="4167" y="549270"/>
            <a:ext cx="331236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Через левый бронх перегибается дуга аорты, а правый огибается идущей сзади наперёд непарной веной. По выражению старых анатомов, «дуга аорты сидит верхом на левом бронхе, а непарная вена — на правом».</a:t>
            </a:r>
          </a:p>
        </p:txBody>
      </p:sp>
    </p:spTree>
    <p:extLst>
      <p:ext uri="{BB962C8B-B14F-4D97-AF65-F5344CB8AC3E}">
        <p14:creationId xmlns:p14="http://schemas.microsoft.com/office/powerpoint/2010/main" val="3850466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24C41-8706-41E5-9B9B-6F50C95A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02424"/>
            <a:ext cx="5768975" cy="307777"/>
          </a:xfrm>
        </p:spPr>
        <p:txBody>
          <a:bodyPr/>
          <a:lstStyle/>
          <a:p>
            <a:pPr algn="ctr"/>
            <a:r>
              <a:rPr lang="ru-RU" sz="2000" dirty="0"/>
              <a:t>ЗНАЧЕНИЕ МЕРЦАТЕЛЬНОГО ЭПИТЕЛИЯ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20D4CF-007D-4D0D-BBA1-85D222225B13}"/>
              </a:ext>
            </a:extLst>
          </p:cNvPr>
          <p:cNvSpPr txBox="1"/>
          <p:nvPr/>
        </p:nvSpPr>
        <p:spPr>
          <a:xfrm>
            <a:off x="76175" y="614313"/>
            <a:ext cx="561662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Устройство дыхательных путей обеспечивает согревание, увлажнение и очищение поступающего со вдохом воздуха. Частицы пыли мерцательным эпителием продвигаются кверху и с кашлем и чиханием удаляются наружу. Микробы обезвреживаются лимфоцитами слизистой оболочки.</a:t>
            </a:r>
            <a:endParaRPr lang="ru-RU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364A30-6EAA-4179-BB19-9DC4C4604869}"/>
              </a:ext>
            </a:extLst>
          </p:cNvPr>
          <p:cNvSpPr txBox="1"/>
          <p:nvPr/>
        </p:nvSpPr>
        <p:spPr>
          <a:xfrm>
            <a:off x="184186" y="2773783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>
                    <a:lumMod val="85000"/>
                  </a:schemeClr>
                </a:solidFill>
              </a:rPr>
              <a:t>ВИДЕО ИЗ ФИЛЬМА АТЛАС ТЕЛА  С 4-30 ПО 7-07</a:t>
            </a:r>
          </a:p>
        </p:txBody>
      </p:sp>
    </p:spTree>
    <p:extLst>
      <p:ext uri="{BB962C8B-B14F-4D97-AF65-F5344CB8AC3E}">
        <p14:creationId xmlns:p14="http://schemas.microsoft.com/office/powerpoint/2010/main" val="27778525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24C41-8706-41E5-9B9B-6F50C95A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02424"/>
            <a:ext cx="5768975" cy="430887"/>
          </a:xfrm>
        </p:spPr>
        <p:txBody>
          <a:bodyPr/>
          <a:lstStyle/>
          <a:p>
            <a:pPr algn="ctr"/>
            <a:r>
              <a:rPr lang="ru-RU" sz="2800" dirty="0"/>
              <a:t>ЛЕГКИЕ</a:t>
            </a:r>
            <a:r>
              <a:rPr lang="ru-RU" sz="2400" dirty="0"/>
              <a:t>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25E84C2-C570-431A-9227-5AC754310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447" y="607023"/>
            <a:ext cx="3093491" cy="25354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44EC76-C4BA-4A35-A78F-47B9A7E47DA4}"/>
              </a:ext>
            </a:extLst>
          </p:cNvPr>
          <p:cNvSpPr txBox="1"/>
          <p:nvPr/>
        </p:nvSpPr>
        <p:spPr>
          <a:xfrm>
            <a:off x="76175" y="607023"/>
            <a:ext cx="252028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– 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это мягкий, губчатый, конусообразный парный орган. </a:t>
            </a:r>
          </a:p>
          <a:p>
            <a:pPr algn="ctr"/>
            <a:r>
              <a:rPr lang="ru-RU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Лёгкие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 обеспечивают дыхание - обмен углекислого газа и кислорода.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392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24C41-8706-41E5-9B9B-6F50C95A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02424"/>
            <a:ext cx="5768975" cy="430887"/>
          </a:xfrm>
        </p:spPr>
        <p:txBody>
          <a:bodyPr/>
          <a:lstStyle/>
          <a:p>
            <a:pPr algn="ctr"/>
            <a:r>
              <a:rPr lang="ru-RU" sz="2800" dirty="0"/>
              <a:t>ЛЕГКИЕ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E16102-4220-4C03-A087-0DB11D5E0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3211" y="585945"/>
            <a:ext cx="2376265" cy="15537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E711FE-9D99-48FF-9537-E6BA3D5F2454}"/>
              </a:ext>
            </a:extLst>
          </p:cNvPr>
          <p:cNvSpPr txBox="1"/>
          <p:nvPr/>
        </p:nvSpPr>
        <p:spPr>
          <a:xfrm>
            <a:off x="76175" y="544510"/>
            <a:ext cx="2808312" cy="1653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Плевра</a:t>
            </a:r>
            <a:r>
              <a:rPr lang="ru-RU" sz="16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— тонкая, гладкая и влажная, богатая эластическими волокнами серозная оболочка, одевающая каждое из лёгких.</a:t>
            </a:r>
            <a:endParaRPr lang="ru-RU" sz="16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BF3DD6-F506-423F-B650-9314D7141F24}"/>
              </a:ext>
            </a:extLst>
          </p:cNvPr>
          <p:cNvSpPr txBox="1"/>
          <p:nvPr/>
        </p:nvSpPr>
        <p:spPr>
          <a:xfrm>
            <a:off x="76175" y="2270497"/>
            <a:ext cx="5623571" cy="863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Различают </a:t>
            </a:r>
            <a:r>
              <a:rPr lang="ru-RU" sz="16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лёгочную плевру,</a:t>
            </a:r>
            <a:r>
              <a:rPr lang="ru-RU" sz="16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плотно срощенную с тканью лёгкого, и </a:t>
            </a:r>
            <a:r>
              <a:rPr lang="ru-RU" sz="16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пристеночную плевру,</a:t>
            </a:r>
            <a:r>
              <a:rPr lang="ru-RU" sz="16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выстилающую изнутри стенки грудной клетки. </a:t>
            </a:r>
            <a:endParaRPr lang="ru-RU" sz="16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548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24C41-8706-41E5-9B9B-6F50C95A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02424"/>
            <a:ext cx="5768975" cy="369332"/>
          </a:xfrm>
        </p:spPr>
        <p:txBody>
          <a:bodyPr/>
          <a:lstStyle/>
          <a:p>
            <a:pPr algn="ctr"/>
            <a:r>
              <a:rPr lang="ru-RU" sz="2400" dirty="0"/>
              <a:t>АЛЬВЕОЛЫ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DC1234-5E2D-4F99-A06B-EE9715009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303" y="595575"/>
            <a:ext cx="5352367" cy="254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050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24C41-8706-41E5-9B9B-6F50C95A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02424"/>
            <a:ext cx="5768975" cy="369332"/>
          </a:xfrm>
        </p:spPr>
        <p:txBody>
          <a:bodyPr/>
          <a:lstStyle/>
          <a:p>
            <a:pPr algn="ctr"/>
            <a:r>
              <a:rPr lang="ru-RU" sz="2400" dirty="0"/>
              <a:t>АЛЬВЕОЛЫ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69BEAD-AA27-40CF-9808-5B6497D519C4}"/>
              </a:ext>
            </a:extLst>
          </p:cNvPr>
          <p:cNvSpPr txBox="1"/>
          <p:nvPr/>
        </p:nvSpPr>
        <p:spPr>
          <a:xfrm>
            <a:off x="4167" y="542305"/>
            <a:ext cx="252028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Альвеолы образованы сетью тончайших эластических волокон. Внутренняя поверхность альвеол выстлана однослойным плоским эпителием.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3BA6E80-08AA-4AAB-8CA1-C735194DCC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0431" y="657678"/>
            <a:ext cx="3259278" cy="192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398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24C41-8706-41E5-9B9B-6F50C95A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02424"/>
            <a:ext cx="5768975" cy="369332"/>
          </a:xfrm>
        </p:spPr>
        <p:txBody>
          <a:bodyPr/>
          <a:lstStyle/>
          <a:p>
            <a:pPr algn="ctr"/>
            <a:r>
              <a:rPr lang="ru-RU" sz="2400" dirty="0"/>
              <a:t>ДЫХАТЕЛЬНЫЕ ДВИЖЕНИЯ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AD35BAF-8C56-43FA-A91C-4BF7074F6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231" y="614313"/>
            <a:ext cx="4666767" cy="250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8453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24C41-8706-41E5-9B9B-6F50C95A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02424"/>
            <a:ext cx="5768975" cy="369332"/>
          </a:xfrm>
        </p:spPr>
        <p:txBody>
          <a:bodyPr/>
          <a:lstStyle/>
          <a:p>
            <a:pPr algn="ctr"/>
            <a:r>
              <a:rPr lang="ru-RU" sz="2400" dirty="0"/>
              <a:t>ОБОБЩЕНИЕ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EA67CE-7488-4FB2-BB72-78C828A991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2559" y="612600"/>
            <a:ext cx="1706334" cy="17063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C164D3-4EF4-4B6B-A6D8-08BDC1E82E3E}"/>
              </a:ext>
            </a:extLst>
          </p:cNvPr>
          <p:cNvSpPr txBox="1"/>
          <p:nvPr/>
        </p:nvSpPr>
        <p:spPr>
          <a:xfrm>
            <a:off x="2978353" y="2198489"/>
            <a:ext cx="26424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ТАЙНЫ АНАТОМИИ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СТРОЕНИЕ ОРГАНОВ ДЫХАНИЯ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59DBF46-5B26-4F8C-B325-24C1D3A3CB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080" y="586511"/>
            <a:ext cx="1817355" cy="255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731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806CF4-F7AD-46BE-A956-E7FB54E91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47" y="162520"/>
            <a:ext cx="5655728" cy="307777"/>
          </a:xfrm>
        </p:spPr>
        <p:txBody>
          <a:bodyPr/>
          <a:lstStyle/>
          <a:p>
            <a:pPr algn="ctr"/>
            <a:r>
              <a:rPr lang="ru-RU" sz="2000" dirty="0"/>
              <a:t>ДЕВИЗ ЗДОРОВОГО ОБРАЗА ЖИЗНИ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6B0F3E-1E9A-4B8D-8FEB-D06E8334F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91" y="758329"/>
            <a:ext cx="5114704" cy="13809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AA0336-D3B6-40DC-A452-7E462FF34B55}"/>
              </a:ext>
            </a:extLst>
          </p:cNvPr>
          <p:cNvSpPr txBox="1"/>
          <p:nvPr/>
        </p:nvSpPr>
        <p:spPr>
          <a:xfrm>
            <a:off x="113247" y="2126481"/>
            <a:ext cx="56557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Ваше здоровье в ваших руках!!! 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Делайте дыхательные упражнения!!!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482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24C41-8706-41E5-9B9B-6F50C95A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02424"/>
            <a:ext cx="5768975" cy="307777"/>
          </a:xfrm>
        </p:spPr>
        <p:txBody>
          <a:bodyPr/>
          <a:lstStyle/>
          <a:p>
            <a:pPr algn="ctr"/>
            <a:r>
              <a:rPr lang="ru-RU" sz="2000" dirty="0"/>
              <a:t>АКТУАЛИЗАЦИЯ ЗНАНИЙ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3C82E5-1DA4-4DF9-909D-DF0703B65FCE}"/>
              </a:ext>
            </a:extLst>
          </p:cNvPr>
          <p:cNvSpPr txBox="1"/>
          <p:nvPr/>
        </p:nvSpPr>
        <p:spPr>
          <a:xfrm>
            <a:off x="72008" y="542305"/>
            <a:ext cx="288448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«Пока дышу, надеюсь» (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Dum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spiro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spero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Публий</a:t>
            </a: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Овидий </a:t>
            </a:r>
            <a:r>
              <a:rPr lang="ru-RU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Назон</a:t>
            </a: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древнеримский поэт.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DB5FDF0-7227-4E31-9AC7-46CADAA54B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4668" y="610094"/>
            <a:ext cx="2484115" cy="251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140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0191" y="81856"/>
            <a:ext cx="5301373" cy="385996"/>
          </a:xfrm>
          <a:prstGeom prst="rect">
            <a:avLst/>
          </a:prstGeom>
        </p:spPr>
        <p:txBody>
          <a:bodyPr vert="horz" wrap="square" lIns="0" tIns="16503" rIns="0" bIns="0" rtlCol="0" anchor="ctr">
            <a:spAutoFit/>
          </a:bodyPr>
          <a:lstStyle/>
          <a:p>
            <a:pPr marL="12695">
              <a:spcBef>
                <a:spcPts val="130"/>
              </a:spcBef>
            </a:pPr>
            <a:r>
              <a:rPr lang="ru-RU" sz="2400" dirty="0"/>
              <a:t>ЗАДАНИЕ</a:t>
            </a:r>
            <a:endParaRPr sz="2400" dirty="0"/>
          </a:p>
        </p:txBody>
      </p:sp>
      <p:sp>
        <p:nvSpPr>
          <p:cNvPr id="5" name="Chevron 15">
            <a:extLst>
              <a:ext uri="{FF2B5EF4-FFF2-40B4-BE49-F238E27FC236}">
                <a16:creationId xmlns:a16="http://schemas.microsoft.com/office/drawing/2014/main" id="{F7EBA848-D2E5-42B8-B14C-CB78773D3FF1}"/>
              </a:ext>
            </a:extLst>
          </p:cNvPr>
          <p:cNvSpPr/>
          <p:nvPr/>
        </p:nvSpPr>
        <p:spPr>
          <a:xfrm>
            <a:off x="4103687" y="614313"/>
            <a:ext cx="1417877" cy="829306"/>
          </a:xfrm>
          <a:prstGeom prst="chevron">
            <a:avLst>
              <a:gd name="adj" fmla="val 17785"/>
            </a:avLst>
          </a:prstGeom>
          <a:solidFill>
            <a:srgbClr val="FF0000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635" tIns="30267" rIns="223098" bIns="30267" numCol="1" spcCol="2016" anchor="ctr" anchorCtr="0">
            <a:noAutofit/>
          </a:bodyPr>
          <a:lstStyle/>
          <a:p>
            <a:pPr marL="0" marR="0" lvl="0" indent="0" algn="ctr" defTabSz="100897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7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F1979A-7BE8-4445-BE2B-9F1FED219469}"/>
              </a:ext>
            </a:extLst>
          </p:cNvPr>
          <p:cNvSpPr txBox="1"/>
          <p:nvPr/>
        </p:nvSpPr>
        <p:spPr>
          <a:xfrm>
            <a:off x="2884487" y="1478409"/>
            <a:ext cx="1417877" cy="831090"/>
          </a:xfrm>
          <a:prstGeom prst="rect">
            <a:avLst/>
          </a:prstGeom>
          <a:noFill/>
        </p:spPr>
        <p:txBody>
          <a:bodyPr wrap="square" lIns="91532" tIns="45766" rIns="91532" bIns="4576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Нарисовать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рис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№</a:t>
            </a:r>
            <a:r>
              <a:rPr kumimoji="0" lang="ru-RU" sz="1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ru-RU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45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7" name="Picture 17">
            <a:extLst>
              <a:ext uri="{FF2B5EF4-FFF2-40B4-BE49-F238E27FC236}">
                <a16:creationId xmlns:a16="http://schemas.microsoft.com/office/drawing/2014/main" id="{6E74CAED-4615-4AB9-8B67-C05FB359947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53595" y="830337"/>
            <a:ext cx="464492" cy="464434"/>
          </a:xfrm>
          <a:prstGeom prst="rect">
            <a:avLst/>
          </a:prstGeom>
        </p:spPr>
      </p:pic>
      <p:sp>
        <p:nvSpPr>
          <p:cNvPr id="8" name="Chevron 18">
            <a:extLst>
              <a:ext uri="{FF2B5EF4-FFF2-40B4-BE49-F238E27FC236}">
                <a16:creationId xmlns:a16="http://schemas.microsoft.com/office/drawing/2014/main" id="{91FEE48D-34B7-449A-8E52-48BCC4AF59B2}"/>
              </a:ext>
            </a:extLst>
          </p:cNvPr>
          <p:cNvSpPr/>
          <p:nvPr/>
        </p:nvSpPr>
        <p:spPr>
          <a:xfrm>
            <a:off x="2658810" y="614313"/>
            <a:ext cx="1599871" cy="829306"/>
          </a:xfrm>
          <a:prstGeom prst="chevron">
            <a:avLst>
              <a:gd name="adj" fmla="val 17785"/>
            </a:avLst>
          </a:prstGeom>
          <a:solidFill>
            <a:schemeClr val="accent5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635" tIns="30267" rIns="223098" bIns="30267" numCol="1" spcCol="2016" anchor="ctr" anchorCtr="0">
            <a:noAutofit/>
          </a:bodyPr>
          <a:lstStyle/>
          <a:p>
            <a:pPr marL="0" marR="0" lvl="0" indent="0" algn="ctr" defTabSz="100897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" name="Picture 20">
            <a:extLst>
              <a:ext uri="{FF2B5EF4-FFF2-40B4-BE49-F238E27FC236}">
                <a16:creationId xmlns:a16="http://schemas.microsoft.com/office/drawing/2014/main" id="{7C0BE93F-84E0-441D-995D-A49B5B2A5DF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65487" y="830337"/>
            <a:ext cx="556540" cy="422506"/>
          </a:xfrm>
          <a:prstGeom prst="rect">
            <a:avLst/>
          </a:prstGeom>
        </p:spPr>
      </p:pic>
      <p:sp>
        <p:nvSpPr>
          <p:cNvPr id="11" name="Chevron 21">
            <a:extLst>
              <a:ext uri="{FF2B5EF4-FFF2-40B4-BE49-F238E27FC236}">
                <a16:creationId xmlns:a16="http://schemas.microsoft.com/office/drawing/2014/main" id="{43462388-AD3B-4DC0-87D1-58BBFAB7ABAE}"/>
              </a:ext>
            </a:extLst>
          </p:cNvPr>
          <p:cNvSpPr/>
          <p:nvPr/>
        </p:nvSpPr>
        <p:spPr>
          <a:xfrm>
            <a:off x="1582207" y="614313"/>
            <a:ext cx="1417877" cy="829306"/>
          </a:xfrm>
          <a:prstGeom prst="chevron">
            <a:avLst>
              <a:gd name="adj" fmla="val 17785"/>
            </a:avLst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635" tIns="30267" rIns="223098" bIns="30267" numCol="1" spcCol="2016" anchor="ctr" anchorCtr="0">
            <a:noAutofit/>
          </a:bodyPr>
          <a:lstStyle/>
          <a:p>
            <a:pPr marL="0" marR="0" lvl="0" indent="0" algn="ctr" defTabSz="100897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AF05FC-40D6-49C7-8459-55715E908190}"/>
              </a:ext>
            </a:extLst>
          </p:cNvPr>
          <p:cNvSpPr txBox="1"/>
          <p:nvPr/>
        </p:nvSpPr>
        <p:spPr>
          <a:xfrm>
            <a:off x="1372319" y="1478409"/>
            <a:ext cx="1627765" cy="1489347"/>
          </a:xfrm>
          <a:prstGeom prst="rect">
            <a:avLst/>
          </a:prstGeom>
          <a:noFill/>
        </p:spPr>
        <p:txBody>
          <a:bodyPr wrap="square" lIns="91532" tIns="45766" rIns="91532" bIns="45766" rtlCol="0">
            <a:spAutoFit/>
          </a:bodyPr>
          <a:lstStyle/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Выполнить задания и ответить на вопросы письменно</a:t>
            </a:r>
          </a:p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(стр. </a:t>
            </a:r>
            <a:r>
              <a:rPr lang="ru-RU" sz="151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73</a:t>
            </a: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).</a:t>
            </a:r>
          </a:p>
        </p:txBody>
      </p:sp>
      <p:pic>
        <p:nvPicPr>
          <p:cNvPr id="13" name="Picture 23">
            <a:extLst>
              <a:ext uri="{FF2B5EF4-FFF2-40B4-BE49-F238E27FC236}">
                <a16:creationId xmlns:a16="http://schemas.microsoft.com/office/drawing/2014/main" id="{A3CEFE8D-6013-4962-ADCB-10FA100D53F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36401" y="758329"/>
            <a:ext cx="524530" cy="539981"/>
          </a:xfrm>
          <a:prstGeom prst="rect">
            <a:avLst/>
          </a:prstGeom>
        </p:spPr>
      </p:pic>
      <p:sp>
        <p:nvSpPr>
          <p:cNvPr id="14" name="Chevron 25">
            <a:extLst>
              <a:ext uri="{FF2B5EF4-FFF2-40B4-BE49-F238E27FC236}">
                <a16:creationId xmlns:a16="http://schemas.microsoft.com/office/drawing/2014/main" id="{83429AA4-D611-4991-B34E-193F6BD7B5E4}"/>
              </a:ext>
            </a:extLst>
          </p:cNvPr>
          <p:cNvSpPr/>
          <p:nvPr/>
        </p:nvSpPr>
        <p:spPr>
          <a:xfrm>
            <a:off x="367240" y="614313"/>
            <a:ext cx="1417877" cy="829306"/>
          </a:xfrm>
          <a:prstGeom prst="chevron">
            <a:avLst>
              <a:gd name="adj" fmla="val 17785"/>
            </a:avLst>
          </a:prstGeom>
          <a:solidFill>
            <a:schemeClr val="accent1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635" tIns="30267" rIns="223098" bIns="30267" numCol="1" spcCol="2016" anchor="ctr" anchorCtr="0">
            <a:noAutofit/>
          </a:bodyPr>
          <a:lstStyle/>
          <a:p>
            <a:pPr marL="0" marR="0" lvl="0" indent="0" algn="ctr" defTabSz="100897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6F4F7A-E37D-4778-B9F6-2C1B186FB126}"/>
              </a:ext>
            </a:extLst>
          </p:cNvPr>
          <p:cNvSpPr txBox="1"/>
          <p:nvPr/>
        </p:nvSpPr>
        <p:spPr>
          <a:xfrm>
            <a:off x="4167" y="1478409"/>
            <a:ext cx="1662211" cy="1489347"/>
          </a:xfrm>
          <a:prstGeom prst="rect">
            <a:avLst/>
          </a:prstGeom>
          <a:noFill/>
        </p:spPr>
        <p:txBody>
          <a:bodyPr wrap="square" lIns="91532" tIns="45766" rIns="91532" bIns="45766" rtlCol="0">
            <a:spAutoFit/>
          </a:bodyPr>
          <a:lstStyle/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Прочитать </a:t>
            </a:r>
          </a:p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§ </a:t>
            </a:r>
            <a:r>
              <a:rPr lang="ru-RU" sz="151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23</a:t>
            </a: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(стр. </a:t>
            </a:r>
            <a:r>
              <a:rPr lang="ru-RU" sz="151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70</a:t>
            </a: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- 73) </a:t>
            </a:r>
          </a:p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и выписать основные понятия.</a:t>
            </a:r>
          </a:p>
        </p:txBody>
      </p:sp>
      <p:pic>
        <p:nvPicPr>
          <p:cNvPr id="16" name="Picture 27">
            <a:extLst>
              <a:ext uri="{FF2B5EF4-FFF2-40B4-BE49-F238E27FC236}">
                <a16:creationId xmlns:a16="http://schemas.microsoft.com/office/drawing/2014/main" id="{A5BC2A21-0471-46F9-B5B1-88716C63DF9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7686" y="902345"/>
            <a:ext cx="609001" cy="2713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73D870-D909-4F55-A501-70DC3586E41F}"/>
              </a:ext>
            </a:extLst>
          </p:cNvPr>
          <p:cNvSpPr txBox="1"/>
          <p:nvPr/>
        </p:nvSpPr>
        <p:spPr>
          <a:xfrm>
            <a:off x="4092928" y="1478409"/>
            <a:ext cx="1599871" cy="1489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Проектная работа: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3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Создание  </a:t>
            </a: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модели </a:t>
            </a:r>
            <a:r>
              <a:rPr lang="ru-RU" sz="151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дыхательной системы</a:t>
            </a: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21516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 animBg="1"/>
      <p:bldP spid="11" grpId="0" animBg="1"/>
      <p:bldP spid="12" grpId="0"/>
      <p:bldP spid="14" grpId="0" animBg="1"/>
      <p:bldP spid="15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24C41-8706-41E5-9B9B-6F50C95A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02424"/>
            <a:ext cx="5768975" cy="307777"/>
          </a:xfrm>
        </p:spPr>
        <p:txBody>
          <a:bodyPr/>
          <a:lstStyle/>
          <a:p>
            <a:pPr algn="ctr"/>
            <a:r>
              <a:rPr lang="ru-RU" sz="2000" dirty="0"/>
              <a:t>АКТУАЛИЗАЦИЯ ЗНАНИЙ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4AEAA1-39BF-495B-B95C-9877A335D6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03" b="940"/>
          <a:stretch/>
        </p:blipFill>
        <p:spPr>
          <a:xfrm>
            <a:off x="2532531" y="758329"/>
            <a:ext cx="3119093" cy="21602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3C82E5-1DA4-4DF9-909D-DF0703B65FCE}"/>
              </a:ext>
            </a:extLst>
          </p:cNvPr>
          <p:cNvSpPr txBox="1"/>
          <p:nvPr/>
        </p:nvSpPr>
        <p:spPr>
          <a:xfrm>
            <a:off x="0" y="542305"/>
            <a:ext cx="266846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 еды человек может прожить около 20-30 дней,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воды - 3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дня! 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без воздуха?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такое дыхание? 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Какие органы ответственны за этот процесс?</a:t>
            </a:r>
          </a:p>
        </p:txBody>
      </p:sp>
    </p:spTree>
    <p:extLst>
      <p:ext uri="{BB962C8B-B14F-4D97-AF65-F5344CB8AC3E}">
        <p14:creationId xmlns:p14="http://schemas.microsoft.com/office/powerpoint/2010/main" val="3083950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24C41-8706-41E5-9B9B-6F50C95A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02424"/>
            <a:ext cx="5768975" cy="307777"/>
          </a:xfrm>
        </p:spPr>
        <p:txBody>
          <a:bodyPr/>
          <a:lstStyle/>
          <a:p>
            <a:pPr algn="ctr"/>
            <a:r>
              <a:rPr lang="ru-RU" sz="2000" dirty="0"/>
              <a:t>ЧТО ТАКОЕ ДЫХАНИЕ?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644264-D424-47C9-9FF8-76107B92006C}"/>
              </a:ext>
            </a:extLst>
          </p:cNvPr>
          <p:cNvSpPr txBox="1"/>
          <p:nvPr/>
        </p:nvSpPr>
        <p:spPr>
          <a:xfrm>
            <a:off x="76175" y="1838449"/>
            <a:ext cx="562079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i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    Дыхание</a:t>
            </a:r>
            <a:r>
              <a:rPr lang="ru-RU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 — это физиологический процесс, обеспечивающий нормальное течение метаболизма (обмена веществ и энергии) живых организмов и способствующий поддержанию гомеостаза (постоянства внутренней среды), получая из окружающей среды кислород (О</a:t>
            </a:r>
            <a:r>
              <a:rPr lang="ru-RU" sz="1400" b="0" i="0" baseline="-2500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ru-RU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) и отводя в окружающую среду в газообразном состоянии некоторую часть.</a:t>
            </a:r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292AD52-6760-4CB0-9516-26545D392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397" y="592595"/>
            <a:ext cx="1702210" cy="13178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BD229CA-099A-4DBA-91BA-568452F4A5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2589" y="592595"/>
            <a:ext cx="1702718" cy="131786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A2347A7-1F2C-4CC4-976F-106CD53CDC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315" t="-1070" r="5650" b="1070"/>
          <a:stretch/>
        </p:blipFill>
        <p:spPr>
          <a:xfrm>
            <a:off x="149350" y="571629"/>
            <a:ext cx="2095065" cy="131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1604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3710B-8F0B-461F-B42E-679BF736F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02424"/>
            <a:ext cx="5616624" cy="338554"/>
          </a:xfrm>
        </p:spPr>
        <p:txBody>
          <a:bodyPr/>
          <a:lstStyle/>
          <a:p>
            <a:pPr algn="ctr"/>
            <a:r>
              <a:rPr lang="ru-RU" sz="2200" dirty="0">
                <a:solidFill>
                  <a:prstClr val="white"/>
                </a:solidFill>
              </a:rPr>
              <a:t>ВИДЫ ДЫХАНИЯ</a:t>
            </a:r>
            <a:endParaRPr lang="ru-RU" sz="2400" dirty="0"/>
          </a:p>
        </p:txBody>
      </p:sp>
      <p:sp>
        <p:nvSpPr>
          <p:cNvPr id="3" name="Стрелка: влево 2">
            <a:extLst>
              <a:ext uri="{FF2B5EF4-FFF2-40B4-BE49-F238E27FC236}">
                <a16:creationId xmlns:a16="http://schemas.microsoft.com/office/drawing/2014/main" id="{025E8BBD-2BE8-4201-9E4E-7F5C64C3E2B8}"/>
              </a:ext>
            </a:extLst>
          </p:cNvPr>
          <p:cNvSpPr/>
          <p:nvPr/>
        </p:nvSpPr>
        <p:spPr>
          <a:xfrm rot="19796216" flipV="1">
            <a:off x="2272728" y="695703"/>
            <a:ext cx="453558" cy="12864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id="{440EBB21-EC01-4CE7-B6A8-0835EB8FE9A2}"/>
              </a:ext>
            </a:extLst>
          </p:cNvPr>
          <p:cNvSpPr/>
          <p:nvPr/>
        </p:nvSpPr>
        <p:spPr>
          <a:xfrm rot="1541431">
            <a:off x="3100641" y="707204"/>
            <a:ext cx="450488" cy="1172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C15085-3F21-4F99-9564-123B99748C61}"/>
              </a:ext>
            </a:extLst>
          </p:cNvPr>
          <p:cNvSpPr txBox="1"/>
          <p:nvPr/>
        </p:nvSpPr>
        <p:spPr>
          <a:xfrm>
            <a:off x="436215" y="686321"/>
            <a:ext cx="230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ЛЕГОЧНОЕ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(ВНЕШНЕЕ)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04138C-4043-4155-AA64-B68B0CF53EBF}"/>
              </a:ext>
            </a:extLst>
          </p:cNvPr>
          <p:cNvSpPr txBox="1"/>
          <p:nvPr/>
        </p:nvSpPr>
        <p:spPr>
          <a:xfrm>
            <a:off x="3532559" y="686321"/>
            <a:ext cx="18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ТКАНЕВОЕ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(КЛЕТОЧНОЕ)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AFACBC-2644-4D37-A462-FDEF78554349}"/>
              </a:ext>
            </a:extLst>
          </p:cNvPr>
          <p:cNvSpPr txBox="1"/>
          <p:nvPr/>
        </p:nvSpPr>
        <p:spPr>
          <a:xfrm>
            <a:off x="72008" y="1118369"/>
            <a:ext cx="2956495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</a:rPr>
              <a:t>- г</a:t>
            </a:r>
            <a:r>
              <a:rPr lang="ru-RU" sz="1600" b="0" i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азообмен 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между организмом и окружающей средой, включающий поглощение кислорода и выделение углекислого газа, а также транспорт этих газов внутри организма по системе кровообращения</a:t>
            </a:r>
            <a:r>
              <a:rPr lang="ru-RU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.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7D624B-4EC2-4361-9659-F1641829DA30}"/>
              </a:ext>
            </a:extLst>
          </p:cNvPr>
          <p:cNvSpPr txBox="1"/>
          <p:nvPr/>
        </p:nvSpPr>
        <p:spPr>
          <a:xfrm>
            <a:off x="2956495" y="1118369"/>
            <a:ext cx="280831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</a:rPr>
              <a:t>- 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совокупность биохимических реакций, протекающих в клетках живых организмов, в ходе которых происходит окисление углеводов, липидов и аминокислот до углекислого газа и воды.</a:t>
            </a:r>
            <a:endParaRPr lang="ru-RU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676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3710B-8F0B-461F-B42E-679BF736F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02424"/>
            <a:ext cx="5616624" cy="338554"/>
          </a:xfrm>
        </p:spPr>
        <p:txBody>
          <a:bodyPr/>
          <a:lstStyle/>
          <a:p>
            <a:pPr algn="ctr"/>
            <a:r>
              <a:rPr lang="ru-RU" sz="2200" dirty="0">
                <a:solidFill>
                  <a:prstClr val="white"/>
                </a:solidFill>
              </a:rPr>
              <a:t>ОРГАНЫ ДЫХАНИЯ</a:t>
            </a:r>
            <a:endParaRPr lang="ru-RU" sz="2400" dirty="0"/>
          </a:p>
        </p:txBody>
      </p:sp>
      <p:sp>
        <p:nvSpPr>
          <p:cNvPr id="3" name="Стрелка: влево 2">
            <a:extLst>
              <a:ext uri="{FF2B5EF4-FFF2-40B4-BE49-F238E27FC236}">
                <a16:creationId xmlns:a16="http://schemas.microsoft.com/office/drawing/2014/main" id="{025E8BBD-2BE8-4201-9E4E-7F5C64C3E2B8}"/>
              </a:ext>
            </a:extLst>
          </p:cNvPr>
          <p:cNvSpPr/>
          <p:nvPr/>
        </p:nvSpPr>
        <p:spPr>
          <a:xfrm rot="19796216">
            <a:off x="1629856" y="714836"/>
            <a:ext cx="707109" cy="6814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id="{440EBB21-EC01-4CE7-B6A8-0835EB8FE9A2}"/>
              </a:ext>
            </a:extLst>
          </p:cNvPr>
          <p:cNvSpPr/>
          <p:nvPr/>
        </p:nvSpPr>
        <p:spPr>
          <a:xfrm rot="2243690">
            <a:off x="3458929" y="727163"/>
            <a:ext cx="623487" cy="601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C15085-3F21-4F99-9564-123B99748C61}"/>
              </a:ext>
            </a:extLst>
          </p:cNvPr>
          <p:cNvSpPr txBox="1"/>
          <p:nvPr/>
        </p:nvSpPr>
        <p:spPr>
          <a:xfrm>
            <a:off x="76175" y="965642"/>
            <a:ext cx="28083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ВОЗДУХОНОСНЫЕ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ОРГАНЫ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НОСОВАЯ ПОЛОСТЬ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НОСОГЛОТКА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ГОРТАНЬ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ТРАХЕЯ 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БРОНХИ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04138C-4043-4155-AA64-B68B0CF53EBF}"/>
              </a:ext>
            </a:extLst>
          </p:cNvPr>
          <p:cNvSpPr txBox="1"/>
          <p:nvPr/>
        </p:nvSpPr>
        <p:spPr>
          <a:xfrm>
            <a:off x="2943993" y="965642"/>
            <a:ext cx="2808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СОБСТВЕННО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ЛЕГКИЕ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15FDAE-8E37-43A1-9937-3EB81413B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6455" y="1262385"/>
            <a:ext cx="1336709" cy="188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643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24C41-8706-41E5-9B9B-6F50C95A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02424"/>
            <a:ext cx="5768975" cy="369332"/>
          </a:xfrm>
        </p:spPr>
        <p:txBody>
          <a:bodyPr/>
          <a:lstStyle/>
          <a:p>
            <a:pPr algn="ctr"/>
            <a:r>
              <a:rPr lang="ru-RU" sz="2400" dirty="0"/>
              <a:t>НОСОВАЯ ПОЛОСТЬ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54618D-5EA7-4B2E-B9A5-D1B86ABCDD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76" t="-1" r="13842"/>
          <a:stretch/>
        </p:blipFill>
        <p:spPr>
          <a:xfrm>
            <a:off x="2719393" y="612800"/>
            <a:ext cx="2952328" cy="24482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C3E413-08F6-45D7-BDB5-350DF7B57647}"/>
              </a:ext>
            </a:extLst>
          </p:cNvPr>
          <p:cNvSpPr txBox="1"/>
          <p:nvPr/>
        </p:nvSpPr>
        <p:spPr>
          <a:xfrm>
            <a:off x="0" y="542278"/>
            <a:ext cx="2952329" cy="2713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Нос образован системой хрящей, благодаря которым носовые ходы всегда открыты. В самом начале носовых ходов располагаются мелкие волоски, которые задерживают крупные пылевые частицы вдыхаемого воздуха.   </a:t>
            </a:r>
            <a:endParaRPr lang="ru-RU" sz="1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457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24C41-8706-41E5-9B9B-6F50C95A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02424"/>
            <a:ext cx="5768975" cy="369332"/>
          </a:xfrm>
        </p:spPr>
        <p:txBody>
          <a:bodyPr/>
          <a:lstStyle/>
          <a:p>
            <a:pPr algn="ctr"/>
            <a:r>
              <a:rPr lang="ru-RU" sz="2400" dirty="0"/>
              <a:t>НОСОВАЯ ПОЛОСТЬ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27CD1B4-DC0D-40E0-96A5-F58EA471EB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1741" y="610245"/>
            <a:ext cx="2683761" cy="23803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1BE26B-FA73-48BD-B797-79547D93D26A}"/>
              </a:ext>
            </a:extLst>
          </p:cNvPr>
          <p:cNvSpPr txBox="1"/>
          <p:nvPr/>
        </p:nvSpPr>
        <p:spPr>
          <a:xfrm>
            <a:off x="63639" y="682253"/>
            <a:ext cx="303687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Слизистая оболочка верхних дыхательных путей образована мерцательным эпителием. Движение ресничек отдельной клетки и всего эпителиального пласта строго координировано.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458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i9_Aqua Teal Dark">
      <a:dk1>
        <a:srgbClr val="FFFFFF"/>
      </a:dk1>
      <a:lt1>
        <a:srgbClr val="2B2B2D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8585</TotalTime>
  <Words>763</Words>
  <Application>Microsoft Office PowerPoint</Application>
  <PresentationFormat>Произвольный</PresentationFormat>
  <Paragraphs>138</Paragraphs>
  <Slides>30</Slides>
  <Notes>25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30</vt:i4>
      </vt:variant>
    </vt:vector>
  </HeadingPairs>
  <TitlesOfParts>
    <vt:vector size="42" baseType="lpstr">
      <vt:lpstr>Arial</vt:lpstr>
      <vt:lpstr>Arial</vt:lpstr>
      <vt:lpstr>Calibri</vt:lpstr>
      <vt:lpstr>Open Sans</vt:lpstr>
      <vt:lpstr>Open Sans Light</vt:lpstr>
      <vt:lpstr>Times New Roman</vt:lpstr>
      <vt:lpstr>Wingdings</vt:lpstr>
      <vt:lpstr>Office Theme</vt:lpstr>
      <vt:lpstr>1_Office Theme</vt:lpstr>
      <vt:lpstr>2_Office Theme</vt:lpstr>
      <vt:lpstr>4_Office Theme</vt:lpstr>
      <vt:lpstr>Тема Office</vt:lpstr>
      <vt:lpstr>Биология  Человек и его здоровье</vt:lpstr>
      <vt:lpstr>СЕГОДНЯ НА УРОКЕ:</vt:lpstr>
      <vt:lpstr>АКТУАЛИЗАЦИЯ ЗНАНИЙ</vt:lpstr>
      <vt:lpstr>АКТУАЛИЗАЦИЯ ЗНАНИЙ</vt:lpstr>
      <vt:lpstr>ЧТО ТАКОЕ ДЫХАНИЕ?</vt:lpstr>
      <vt:lpstr>ВИДЫ ДЫХАНИЯ</vt:lpstr>
      <vt:lpstr>ОРГАНЫ ДЫХАНИЯ</vt:lpstr>
      <vt:lpstr>НОСОВАЯ ПОЛОСТЬ</vt:lpstr>
      <vt:lpstr>НОСОВАЯ ПОЛОСТЬ</vt:lpstr>
      <vt:lpstr>ПРИДАТОЧНЫЕ ПАЗУХИ НОСА</vt:lpstr>
      <vt:lpstr>ПРИДАТОЧНЫЕ ПАЗУХИ НОСА</vt:lpstr>
      <vt:lpstr>ФУНКЦИЯ НОСОВЫХ ХОДОВ</vt:lpstr>
      <vt:lpstr>НОСОГЛОТКА</vt:lpstr>
      <vt:lpstr>ГЛОТКА</vt:lpstr>
      <vt:lpstr>ГОРТАНЬ</vt:lpstr>
      <vt:lpstr>ГОРТАНЬ</vt:lpstr>
      <vt:lpstr>ГОЛОСОВЫЕ СВЯЗКИ</vt:lpstr>
      <vt:lpstr>СОСТОЯНИЕ ГОЛОСОВЫХ СВЯЗОК</vt:lpstr>
      <vt:lpstr>ТРАХЕЯ </vt:lpstr>
      <vt:lpstr>ТРАХЕЯ И БРОНХИ </vt:lpstr>
      <vt:lpstr>ТРАХЕЯ И БРОНХИ </vt:lpstr>
      <vt:lpstr>ЗНАЧЕНИЕ МЕРЦАТЕЛЬНОГО ЭПИТЕЛИЯ</vt:lpstr>
      <vt:lpstr>ЛЕГКИЕ </vt:lpstr>
      <vt:lpstr>ЛЕГКИЕ</vt:lpstr>
      <vt:lpstr>АЛЬВЕОЛЫ</vt:lpstr>
      <vt:lpstr>АЛЬВЕОЛЫ</vt:lpstr>
      <vt:lpstr>ДЫХАТЕЛЬНЫЕ ДВИЖЕНИЯ</vt:lpstr>
      <vt:lpstr>ОБОБЩЕНИЕ</vt:lpstr>
      <vt:lpstr>ДЕВИЗ ЗДОРОВОГО ОБРАЗА ЖИЗНИ</vt:lpstr>
      <vt:lpstr>ЗАДАНИЕ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Русский язык</dc:title>
  <cp:lastModifiedBy>Lenova 330 pro A6</cp:lastModifiedBy>
  <cp:revision>651</cp:revision>
  <dcterms:created xsi:type="dcterms:W3CDTF">2020-04-13T08:05:42Z</dcterms:created>
  <dcterms:modified xsi:type="dcterms:W3CDTF">2020-11-14T05:14:08Z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