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30"/>
  </p:notesMasterIdLst>
  <p:sldIdLst>
    <p:sldId id="1518" r:id="rId6"/>
    <p:sldId id="1842" r:id="rId7"/>
    <p:sldId id="1826" r:id="rId8"/>
    <p:sldId id="1989" r:id="rId9"/>
    <p:sldId id="2007" r:id="rId10"/>
    <p:sldId id="1524" r:id="rId11"/>
    <p:sldId id="1993" r:id="rId12"/>
    <p:sldId id="2013" r:id="rId13"/>
    <p:sldId id="1974" r:id="rId14"/>
    <p:sldId id="2008" r:id="rId15"/>
    <p:sldId id="2009" r:id="rId16"/>
    <p:sldId id="1951" r:id="rId17"/>
    <p:sldId id="2010" r:id="rId18"/>
    <p:sldId id="2015" r:id="rId19"/>
    <p:sldId id="2016" r:id="rId20"/>
    <p:sldId id="2017" r:id="rId21"/>
    <p:sldId id="2018" r:id="rId22"/>
    <p:sldId id="2019" r:id="rId23"/>
    <p:sldId id="1849" r:id="rId24"/>
    <p:sldId id="2014" r:id="rId25"/>
    <p:sldId id="2020" r:id="rId26"/>
    <p:sldId id="2011" r:id="rId27"/>
    <p:sldId id="2006" r:id="rId28"/>
    <p:sldId id="354" r:id="rId29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0" autoAdjust="0"/>
    <p:restoredTop sz="94364" autoAdjust="0"/>
  </p:normalViewPr>
  <p:slideViewPr>
    <p:cSldViewPr>
      <p:cViewPr varScale="1">
        <p:scale>
          <a:sx n="150" d="100"/>
          <a:sy n="150" d="100"/>
        </p:scale>
        <p:origin x="588" y="12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9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23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1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11049" y="1530525"/>
            <a:ext cx="272162" cy="1177396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00583" y="1334393"/>
            <a:ext cx="4112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Лабораторная работа № 2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 Действие физической нагрузки на сердечно-сосудистую систему.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518B2-75CE-42DC-BA41-7F76DC74D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522" y="1760264"/>
            <a:ext cx="1253277" cy="798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1290"/>
            <a:ext cx="5768975" cy="276999"/>
          </a:xfrm>
        </p:spPr>
        <p:txBody>
          <a:bodyPr/>
          <a:lstStyle/>
          <a:p>
            <a:pPr algn="ctr"/>
            <a:r>
              <a:rPr lang="ru-RU" sz="1800" dirty="0"/>
              <a:t>ЛАБОРАТОРНАЯ РАБОТА №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65AF-4041-4CA5-AC3F-0FEB428D8479}"/>
              </a:ext>
            </a:extLst>
          </p:cNvPr>
          <p:cNvSpPr txBox="1"/>
          <p:nvPr/>
        </p:nvSpPr>
        <p:spPr>
          <a:xfrm>
            <a:off x="72007" y="614313"/>
            <a:ext cx="569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встаем и выполняем 20 приседаний в течении 30 секунд и после выполненных упражнений замеряем пульс, и результат также записываем в тетрадь.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трехминутного отдыха повторно определяем пульс, подсчитываем количество в минуту и делаем запись. 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4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1290"/>
            <a:ext cx="5768975" cy="276999"/>
          </a:xfrm>
        </p:spPr>
        <p:txBody>
          <a:bodyPr/>
          <a:lstStyle/>
          <a:p>
            <a:pPr algn="ctr"/>
            <a:r>
              <a:rPr lang="ru-RU" sz="1800" dirty="0"/>
              <a:t>ЛАБОРАТОРНАЯ РАБОТА № 2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28DABB4B-BB78-446F-9278-87B11584B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151816"/>
              </p:ext>
            </p:extLst>
          </p:nvPr>
        </p:nvGraphicFramePr>
        <p:xfrm>
          <a:off x="148183" y="614314"/>
          <a:ext cx="5544616" cy="2210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27">
                  <a:extLst>
                    <a:ext uri="{9D8B030D-6E8A-4147-A177-3AD203B41FA5}">
                      <a16:colId xmlns:a16="http://schemas.microsoft.com/office/drawing/2014/main" val="547024786"/>
                    </a:ext>
                  </a:extLst>
                </a:gridCol>
                <a:gridCol w="1279527">
                  <a:extLst>
                    <a:ext uri="{9D8B030D-6E8A-4147-A177-3AD203B41FA5}">
                      <a16:colId xmlns:a16="http://schemas.microsoft.com/office/drawing/2014/main" val="643785356"/>
                    </a:ext>
                  </a:extLst>
                </a:gridCol>
                <a:gridCol w="1599408">
                  <a:extLst>
                    <a:ext uri="{9D8B030D-6E8A-4147-A177-3AD203B41FA5}">
                      <a16:colId xmlns:a16="http://schemas.microsoft.com/office/drawing/2014/main" val="3969819588"/>
                    </a:ext>
                  </a:extLst>
                </a:gridCol>
                <a:gridCol w="1386154">
                  <a:extLst>
                    <a:ext uri="{9D8B030D-6E8A-4147-A177-3AD203B41FA5}">
                      <a16:colId xmlns:a16="http://schemas.microsoft.com/office/drawing/2014/main" val="1792085094"/>
                    </a:ext>
                  </a:extLst>
                </a:gridCol>
              </a:tblGrid>
              <a:tr h="373633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ударов пульса в сидячем положении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546718"/>
                  </a:ext>
                </a:extLst>
              </a:tr>
              <a:tr h="8291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Имя и фамилия ученика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спокойном состоянии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приседаний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трехминут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ного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отдыха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29205"/>
                  </a:ext>
                </a:extLst>
              </a:tr>
              <a:tr h="7414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237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BEA213-9FB6-4EBA-BFA1-0059F509225D}"/>
              </a:ext>
            </a:extLst>
          </p:cNvPr>
          <p:cNvSpPr txBox="1"/>
          <p:nvPr/>
        </p:nvSpPr>
        <p:spPr>
          <a:xfrm>
            <a:off x="148183" y="2734483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оформите самостоятельно в тетрадь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67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439881"/>
          </a:xfrm>
        </p:spPr>
        <p:txBody>
          <a:bodyPr/>
          <a:lstStyle/>
          <a:p>
            <a:pPr algn="ctr"/>
            <a:r>
              <a:rPr lang="ru-RU" sz="2400" dirty="0"/>
              <a:t>СЕРДЕЧНО-СОСУДИСТАЯ СИСТЕМА</a:t>
            </a:r>
          </a:p>
        </p:txBody>
      </p:sp>
      <p:pic>
        <p:nvPicPr>
          <p:cNvPr id="3" name="Сердце – самый мощный двигатель в мире [FSwxjI3iiAU]">
            <a:hlinkClick r:id="" action="ppaction://media"/>
            <a:extLst>
              <a:ext uri="{FF2B5EF4-FFF2-40B4-BE49-F238E27FC236}">
                <a16:creationId xmlns:a16="http://schemas.microsoft.com/office/drawing/2014/main" id="{1A3F3DF6-08E5-4E6E-8EF9-ABD25F142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163" y="614313"/>
            <a:ext cx="4324647" cy="24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ЗАКРЕПЛЕНИЕ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8FFD-9A34-4B44-9D0D-AC981EC75BB0}"/>
              </a:ext>
            </a:extLst>
          </p:cNvPr>
          <p:cNvSpPr txBox="1"/>
          <p:nvPr/>
        </p:nvSpPr>
        <p:spPr>
          <a:xfrm>
            <a:off x="76175" y="614313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Назовите кровеносные сосуды, по которым кровь течет к сердцу:</a:t>
            </a: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Артерии;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Капилляры;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Вены;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Аорта. 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76155-1764-487B-9E2C-B831FD4A65BA}"/>
              </a:ext>
            </a:extLst>
          </p:cNvPr>
          <p:cNvSpPr txBox="1"/>
          <p:nvPr/>
        </p:nvSpPr>
        <p:spPr>
          <a:xfrm>
            <a:off x="3172519" y="1829157"/>
            <a:ext cx="18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 Вены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3835A-A916-46B5-88D6-DA2C7C61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11" y="1610445"/>
            <a:ext cx="2232248" cy="15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9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ЗАКРЕПЛЕНИЕ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8FFD-9A34-4B44-9D0D-AC981EC75BB0}"/>
              </a:ext>
            </a:extLst>
          </p:cNvPr>
          <p:cNvSpPr txBox="1"/>
          <p:nvPr/>
        </p:nvSpPr>
        <p:spPr>
          <a:xfrm>
            <a:off x="76175" y="495265"/>
            <a:ext cx="5616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Назовите кровеносный сосуд, по которому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кровь от сердца направляется по большому кругу кровообращения: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Аорта;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 Легочная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артерия;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Легочная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вена;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Нижняя полая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вена.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FCFA2-29EA-4273-83DA-CB16193A4FF8}"/>
              </a:ext>
            </a:extLst>
          </p:cNvPr>
          <p:cNvSpPr txBox="1"/>
          <p:nvPr/>
        </p:nvSpPr>
        <p:spPr>
          <a:xfrm>
            <a:off x="3244527" y="227049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Аорта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28281-ED05-402A-8642-1AC69BA33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" t="7417" r="48752" b="1034"/>
          <a:stretch/>
        </p:blipFill>
        <p:spPr>
          <a:xfrm>
            <a:off x="1084287" y="2149990"/>
            <a:ext cx="1152128" cy="96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3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ЗАКРЕПЛЕНИЕ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8FFD-9A34-4B44-9D0D-AC981EC75BB0}"/>
              </a:ext>
            </a:extLst>
          </p:cNvPr>
          <p:cNvSpPr txBox="1"/>
          <p:nvPr/>
        </p:nvSpPr>
        <p:spPr>
          <a:xfrm>
            <a:off x="76175" y="495265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Сколько длится сокращение предсердий в сердечном цикле: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0,1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   В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0,3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 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0,4 с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0,8 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FCFA2-29EA-4273-83DA-CB16193A4FF8}"/>
              </a:ext>
            </a:extLst>
          </p:cNvPr>
          <p:cNvSpPr txBox="1"/>
          <p:nvPr/>
        </p:nvSpPr>
        <p:spPr>
          <a:xfrm>
            <a:off x="3244527" y="227049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c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F13724-87D1-4248-8409-840AFD200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7" y="1622425"/>
            <a:ext cx="1208943" cy="14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7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ЗАКРЕПЛЕНИЕ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8FFD-9A34-4B44-9D0D-AC981EC75BB0}"/>
              </a:ext>
            </a:extLst>
          </p:cNvPr>
          <p:cNvSpPr txBox="1"/>
          <p:nvPr/>
        </p:nvSpPr>
        <p:spPr>
          <a:xfrm>
            <a:off x="76175" y="495265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Установите соответствие между процессами и их продолжительностью.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	Сокращение предсердий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0,3 с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	Сокращение желудочков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0,8 с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	Полное расслабление сердца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0,1 с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	Сердечный цикл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0,4 с</a:t>
            </a:r>
          </a:p>
        </p:txBody>
      </p:sp>
    </p:spTree>
    <p:extLst>
      <p:ext uri="{BB962C8B-B14F-4D97-AF65-F5344CB8AC3E}">
        <p14:creationId xmlns:p14="http://schemas.microsoft.com/office/powerpoint/2010/main" val="138513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ЗАКРЕПЛЕНИЕ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8FFD-9A34-4B44-9D0D-AC981EC75BB0}"/>
              </a:ext>
            </a:extLst>
          </p:cNvPr>
          <p:cNvSpPr txBox="1"/>
          <p:nvPr/>
        </p:nvSpPr>
        <p:spPr>
          <a:xfrm>
            <a:off x="76175" y="495265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Установите соответствие между процессами и их продолжительностью.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	Сокращение предсердий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0,1 с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	Сокращение желудочков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0,3 с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	Полное расслабление сердца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0,4 с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	Сердечный цикл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B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0,8 с</a:t>
            </a:r>
          </a:p>
        </p:txBody>
      </p:sp>
    </p:spTree>
    <p:extLst>
      <p:ext uri="{BB962C8B-B14F-4D97-AF65-F5344CB8AC3E}">
        <p14:creationId xmlns:p14="http://schemas.microsoft.com/office/powerpoint/2010/main" val="161756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ЗАКРЕПЛЕНИЕ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8FFD-9A34-4B44-9D0D-AC981EC75BB0}"/>
              </a:ext>
            </a:extLst>
          </p:cNvPr>
          <p:cNvSpPr txBox="1"/>
          <p:nvPr/>
        </p:nvSpPr>
        <p:spPr>
          <a:xfrm>
            <a:off x="76175" y="614313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 некоторым артериям течет венозная кровь. Укажите эту артерию: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Аорта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B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Плечевая артерия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Легочная артерия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D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Подключичная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76155-1764-487B-9E2C-B831FD4A65BA}"/>
              </a:ext>
            </a:extLst>
          </p:cNvPr>
          <p:cNvSpPr txBox="1"/>
          <p:nvPr/>
        </p:nvSpPr>
        <p:spPr>
          <a:xfrm>
            <a:off x="2668463" y="2158419"/>
            <a:ext cx="2808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Легочная артерия</a:t>
            </a:r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D4F8A-2D82-4AF6-9300-65D0B308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8" y="1964264"/>
            <a:ext cx="2009633" cy="11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A5C43-3759-4F9C-9F80-CF88EFAA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391893" cy="315471"/>
          </a:xfrm>
        </p:spPr>
        <p:txBody>
          <a:bodyPr/>
          <a:lstStyle/>
          <a:p>
            <a:pPr algn="l"/>
            <a:r>
              <a:rPr lang="ru-RU" dirty="0"/>
              <a:t>   ТЕСТ – БЕГ В ЖАРКУЮ ПОГОДУ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E44D07-B025-4346-A8F9-45093094C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71" y="92419"/>
            <a:ext cx="1231529" cy="3917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77449-4B22-4825-80E3-CC0904E23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3" t="12863" r="12554" b="5598"/>
          <a:stretch/>
        </p:blipFill>
        <p:spPr>
          <a:xfrm>
            <a:off x="1527459" y="589110"/>
            <a:ext cx="4148124" cy="2528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77F8E2-4540-4C32-8FDC-4F4E33B5A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" y="1262385"/>
            <a:ext cx="143785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9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470297"/>
            <a:ext cx="561662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1.	Составьте парные ответы из фактов регуляции работы сердца и названий их функций: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симпатические нервы, Б - парасимпатические нервы, В - адреналин, соли кальция, Г - соли калия; 1 - усиливают силу и частоту сокращений сердца, 2 - ослабляют силу и частоту сокращений сердца, 3 - действуют как симпатические нервы, 4 - действуют как парасимпатические нервы.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1290"/>
            <a:ext cx="5562955" cy="276999"/>
          </a:xfrm>
        </p:spPr>
        <p:txBody>
          <a:bodyPr/>
          <a:lstStyle/>
          <a:p>
            <a:pPr algn="ctr"/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ВЛИЯНИЕ УПРАЖНЕНИЙ НА РАБОТУ СЕРДЦА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94B89-F357-455A-B037-38BA68F92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30" y="857412"/>
            <a:ext cx="1638060" cy="2024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85B6F0-E2A9-4FE4-B7CD-91AC753B956C}"/>
              </a:ext>
            </a:extLst>
          </p:cNvPr>
          <p:cNvSpPr txBox="1"/>
          <p:nvPr/>
        </p:nvSpPr>
        <p:spPr>
          <a:xfrm>
            <a:off x="76175" y="6143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ЗАВИСИМОСТЬ РАБОТЫ СЕРДЦА ОТ ФИЗИЧЕСКОЙ НАГРУЗКИ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59E94-4742-47CF-B19D-5E1E4AA4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74" y="1179400"/>
            <a:ext cx="2835453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06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544615" cy="367873"/>
          </a:xfrm>
        </p:spPr>
        <p:txBody>
          <a:bodyPr/>
          <a:lstStyle/>
          <a:p>
            <a:pPr algn="ctr"/>
            <a:r>
              <a:rPr lang="ru-RU" sz="2400" dirty="0"/>
              <a:t>ВРЕДНЫЕ ПРОДУКТЫ ДЛЯ С.С.С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E0BA1-C83E-4F29-A632-0AAFF09CFD9D}"/>
              </a:ext>
            </a:extLst>
          </p:cNvPr>
          <p:cNvSpPr txBox="1"/>
          <p:nvPr/>
        </p:nvSpPr>
        <p:spPr>
          <a:xfrm>
            <a:off x="220191" y="763553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Фаст-фуд»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Сосиски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Колбасы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Газировка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Энергетики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7963EF-3022-48D2-95C0-52B2F5E4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47" y="697818"/>
            <a:ext cx="2952328" cy="23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1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544615" cy="367873"/>
          </a:xfrm>
        </p:spPr>
        <p:txBody>
          <a:bodyPr/>
          <a:lstStyle/>
          <a:p>
            <a:pPr algn="ctr"/>
            <a:r>
              <a:rPr lang="ru-RU" sz="2400" dirty="0"/>
              <a:t>ПОЛЕЗНЫЕ ПРОДУКТЫ ДЛЯ С.С.С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43B0A-476A-4514-AF5E-FF3EBD87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03" y="623356"/>
            <a:ext cx="3485533" cy="2314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E0BA1-C83E-4F29-A632-0AAFF09CFD9D}"/>
              </a:ext>
            </a:extLst>
          </p:cNvPr>
          <p:cNvSpPr txBox="1"/>
          <p:nvPr/>
        </p:nvSpPr>
        <p:spPr>
          <a:xfrm>
            <a:off x="76175" y="614313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Морская рыба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Зелень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Масла (оливковое, льняное, кукурузное, подсолнечное).</a:t>
            </a:r>
          </a:p>
        </p:txBody>
      </p:sp>
    </p:spTree>
    <p:extLst>
      <p:ext uri="{BB962C8B-B14F-4D97-AF65-F5344CB8AC3E}">
        <p14:creationId xmlns:p14="http://schemas.microsoft.com/office/powerpoint/2010/main" val="134352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7" y="162520"/>
            <a:ext cx="5655728" cy="307777"/>
          </a:xfrm>
        </p:spPr>
        <p:txBody>
          <a:bodyPr/>
          <a:lstStyle/>
          <a:p>
            <a:pPr algn="ctr"/>
            <a:r>
              <a:rPr lang="ru-RU" sz="2000" dirty="0"/>
              <a:t>ДЕВИЗ ЗДОРОВОГО ОБРАЗА ЖИЗНИ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B0F3E-1E9A-4B8D-8FEB-D06E8334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1" y="758329"/>
            <a:ext cx="5114704" cy="1380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A0336-D3B6-40DC-A452-7E462FF34B55}"/>
              </a:ext>
            </a:extLst>
          </p:cNvPr>
          <p:cNvSpPr txBox="1"/>
          <p:nvPr/>
        </p:nvSpPr>
        <p:spPr>
          <a:xfrm>
            <a:off x="113247" y="2342505"/>
            <a:ext cx="550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здоровье в ваших руках!!!</a:t>
            </a:r>
          </a:p>
        </p:txBody>
      </p:sp>
    </p:spTree>
    <p:extLst>
      <p:ext uri="{BB962C8B-B14F-4D97-AF65-F5344CB8AC3E}">
        <p14:creationId xmlns:p14="http://schemas.microsoft.com/office/powerpoint/2010/main" val="255748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3797481" y="1478409"/>
            <a:ext cx="1967326" cy="1077311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Подготовиться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 контрольной работе № 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660351" y="1478409"/>
            <a:ext cx="2232248" cy="558066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Повторить термины и понятия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6175" y="1478409"/>
            <a:ext cx="1662211" cy="558066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14-22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69248"/>
              </p:ext>
            </p:extLst>
          </p:nvPr>
        </p:nvGraphicFramePr>
        <p:xfrm>
          <a:off x="0" y="-33758"/>
          <a:ext cx="5768975" cy="327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447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244528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831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РЕГУЛЯЦИЯ РАБОТЫ СЕРДЦА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ФУНКЦИИ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симпатические нервы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усиливают силу и частоту сокращений сердца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парасимпатические нервы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ослабляют силу и частоту сокращений сердца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64093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адреналин, соли кальция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действуют как симпатические нервы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63666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соли калия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действуют как парасимпатические нервы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220191" y="470297"/>
            <a:ext cx="54006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Опишите осуществление регуляции работы сердца при занятии физическим трудом: 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усиливаются сила и частота сокращений сердца, Б - усиливается выделение гормона адреналина надпочечниками, В - мышцы больше обеспечиваются кислородом и питательными веществами, Г - через симпатические нервы к сердцу поступают нервные импульсы, Д - увеличивается приток крови к кровеносным сосудам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2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220191" y="706933"/>
            <a:ext cx="5400600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 - через симпатические нервы к сердцу поступают нервные импульсы, Б - усиливается выделение гормона адреналина надпочечниками, А - усиливаются сила и частота сокращений сердца,  Д - увеличивается приток крови к кровеносным сосудам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- мышцы больше обеспечиваются кислородом и питательными </a:t>
            </a: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веществами.</a:t>
            </a:r>
            <a:endParaRPr kumimoji="0" lang="ru-RU" sz="17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9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8223" y="574243"/>
            <a:ext cx="527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 упражнений на работу сердца;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4941" y="986547"/>
            <a:ext cx="393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З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ависимость артериального давления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0431" y="169443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по главе кровеносная система;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26238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9166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2956495" y="2414513"/>
            <a:ext cx="271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контрольной работе.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21290"/>
            <a:ext cx="5490947" cy="276999"/>
          </a:xfrm>
        </p:spPr>
        <p:txBody>
          <a:bodyPr/>
          <a:lstStyle/>
          <a:p>
            <a:pPr algn="ctr"/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ВЛИЯНИЕ УПРАЖНЕНИЙ НА РАБОТУ СЕРДЦА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94B89-F357-455A-B037-38BA68F92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30" y="857412"/>
            <a:ext cx="1638060" cy="2024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85B6F0-E2A9-4FE4-B7CD-91AC753B956C}"/>
              </a:ext>
            </a:extLst>
          </p:cNvPr>
          <p:cNvSpPr txBox="1"/>
          <p:nvPr/>
        </p:nvSpPr>
        <p:spPr>
          <a:xfrm>
            <a:off x="76175" y="6143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РАБОТЫ СЕРДЦА ОТ ФИЗИЧЕСКОЙ НАГРУЗКИ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458E7B-F3C5-422F-BC7B-F65D6A7D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5" t="8879" r="16089"/>
          <a:stretch/>
        </p:blipFill>
        <p:spPr>
          <a:xfrm>
            <a:off x="598005" y="1271467"/>
            <a:ext cx="2520280" cy="17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21290"/>
            <a:ext cx="5490947" cy="276999"/>
          </a:xfrm>
        </p:spPr>
        <p:txBody>
          <a:bodyPr/>
          <a:lstStyle/>
          <a:p>
            <a:pPr algn="ctr"/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ВЛИЯНИЕ УПРАЖНЕНИЙ НА РАБОТУ СЕРДЦА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94B89-F357-455A-B037-38BA68F92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30" y="857412"/>
            <a:ext cx="1638060" cy="2024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85B6F0-E2A9-4FE4-B7CD-91AC753B956C}"/>
              </a:ext>
            </a:extLst>
          </p:cNvPr>
          <p:cNvSpPr txBox="1"/>
          <p:nvPr/>
        </p:nvSpPr>
        <p:spPr>
          <a:xfrm>
            <a:off x="76175" y="6143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РАБОТЫ СЕРДЦА ОТ ФИЗИЧЕСКОЙ НАГРУЗКИ</a:t>
            </a:r>
            <a:r>
              <a:rPr lang="ru-RU" b="1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59E94-4742-47CF-B19D-5E1E4AA4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74" y="1179400"/>
            <a:ext cx="2835453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2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1290"/>
            <a:ext cx="5768975" cy="276999"/>
          </a:xfrm>
        </p:spPr>
        <p:txBody>
          <a:bodyPr/>
          <a:lstStyle/>
          <a:p>
            <a:pPr algn="ctr"/>
            <a:r>
              <a:rPr lang="ru-RU" sz="1800" dirty="0"/>
              <a:t>ЛАБОРАТОРНАЯ РАБОТА №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65AF-4041-4CA5-AC3F-0FEB428D8479}"/>
              </a:ext>
            </a:extLst>
          </p:cNvPr>
          <p:cNvSpPr txBox="1"/>
          <p:nvPr/>
        </p:nvSpPr>
        <p:spPr>
          <a:xfrm>
            <a:off x="72007" y="470297"/>
            <a:ext cx="5692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научиться замерять пульс и выявить зависимость  количества ударов сердца в минуту от интенсивности физической нагрузки.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Оборудование: часы или телефон с секундомером.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 работы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- находим артерию на внутренней стороне кисти руки    у основания большого пальца;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сидячем положении считаем число сердечных ударов в течение одной минуты и записываем результат              в тетрадь;</a:t>
            </a:r>
          </a:p>
        </p:txBody>
      </p:sp>
    </p:spTree>
    <p:extLst>
      <p:ext uri="{BB962C8B-B14F-4D97-AF65-F5344CB8AC3E}">
        <p14:creationId xmlns:p14="http://schemas.microsoft.com/office/powerpoint/2010/main" val="77536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9353</TotalTime>
  <Words>635</Words>
  <Application>Microsoft Office PowerPoint</Application>
  <PresentationFormat>Произвольный</PresentationFormat>
  <Paragraphs>114</Paragraphs>
  <Slides>24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Open Sans</vt:lpstr>
      <vt:lpstr>Open Sans Light</vt:lpstr>
      <vt:lpstr>Times New Roman</vt:lpstr>
      <vt:lpstr>Wingdings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ЗНАНИЯ!</vt:lpstr>
      <vt:lpstr>ПРОВЕРЬТЕ СВОИ ЗНАНИЯ!</vt:lpstr>
      <vt:lpstr>СЕГОДНЯ НА УРОКЕ:</vt:lpstr>
      <vt:lpstr>ВЛИЯНИЕ УПРАЖНЕНИЙ НА РАБОТУ СЕРДЦА</vt:lpstr>
      <vt:lpstr>ВЛИЯНИЕ УПРАЖНЕНИЙ НА РАБОТУ СЕРДЦА</vt:lpstr>
      <vt:lpstr>ЛАБОРАТОРНАЯ РАБОТА № 2</vt:lpstr>
      <vt:lpstr>ЛАБОРАТОРНАЯ РАБОТА № 2</vt:lpstr>
      <vt:lpstr>ЛАБОРАТОРНАЯ РАБОТА № 2</vt:lpstr>
      <vt:lpstr>СЕРДЕЧНО-СОСУДИСТАЯ СИСТЕМА</vt:lpstr>
      <vt:lpstr>ЗАКРЕПЛЕНИЕ </vt:lpstr>
      <vt:lpstr>ЗАКРЕПЛЕНИЕ </vt:lpstr>
      <vt:lpstr>ЗАКРЕПЛЕНИЕ </vt:lpstr>
      <vt:lpstr>ЗАКРЕПЛЕНИЕ </vt:lpstr>
      <vt:lpstr>ЗАКРЕПЛЕНИЕ </vt:lpstr>
      <vt:lpstr>ЗАКРЕПЛЕНИЕ </vt:lpstr>
      <vt:lpstr>   ТЕСТ – БЕГ В ЖАРКУЮ ПОГОДУ</vt:lpstr>
      <vt:lpstr>ВЛИЯНИЕ УПРАЖНЕНИЙ НА РАБОТУ СЕРДЦА</vt:lpstr>
      <vt:lpstr>ВРЕДНЫЕ ПРОДУКТЫ ДЛЯ С.С.С</vt:lpstr>
      <vt:lpstr>ПОЛЕЗНЫЕ ПРОДУКТЫ ДЛЯ С.С.С</vt:lpstr>
      <vt:lpstr>ДЕВИЗ ЗДОРОВОГО ОБРАЗА ЖИЗНИ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649</cp:revision>
  <dcterms:created xsi:type="dcterms:W3CDTF">2020-04-13T08:05:42Z</dcterms:created>
  <dcterms:modified xsi:type="dcterms:W3CDTF">2020-11-14T04:59:30Z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