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940" r:id="rId4"/>
    <p:sldMasterId id="2147483948" r:id="rId5"/>
  </p:sldMasterIdLst>
  <p:notesMasterIdLst>
    <p:notesMasterId r:id="rId38"/>
  </p:notesMasterIdLst>
  <p:sldIdLst>
    <p:sldId id="1518" r:id="rId6"/>
    <p:sldId id="1842" r:id="rId7"/>
    <p:sldId id="1826" r:id="rId8"/>
    <p:sldId id="2007" r:id="rId9"/>
    <p:sldId id="1524" r:id="rId10"/>
    <p:sldId id="1954" r:id="rId11"/>
    <p:sldId id="2008" r:id="rId12"/>
    <p:sldId id="2009" r:id="rId13"/>
    <p:sldId id="1950" r:id="rId14"/>
    <p:sldId id="1974" r:id="rId15"/>
    <p:sldId id="2014" r:id="rId16"/>
    <p:sldId id="1993" r:id="rId17"/>
    <p:sldId id="2017" r:id="rId18"/>
    <p:sldId id="2015" r:id="rId19"/>
    <p:sldId id="2016" r:id="rId20"/>
    <p:sldId id="2010" r:id="rId21"/>
    <p:sldId id="2012" r:id="rId22"/>
    <p:sldId id="2011" r:id="rId23"/>
    <p:sldId id="2013" r:id="rId24"/>
    <p:sldId id="2002" r:id="rId25"/>
    <p:sldId id="2028" r:id="rId26"/>
    <p:sldId id="2027" r:id="rId27"/>
    <p:sldId id="2029" r:id="rId28"/>
    <p:sldId id="2020" r:id="rId29"/>
    <p:sldId id="2018" r:id="rId30"/>
    <p:sldId id="2019" r:id="rId31"/>
    <p:sldId id="2024" r:id="rId32"/>
    <p:sldId id="2025" r:id="rId33"/>
    <p:sldId id="2026" r:id="rId34"/>
    <p:sldId id="2031" r:id="rId35"/>
    <p:sldId id="2030" r:id="rId36"/>
    <p:sldId id="354" r:id="rId37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59" autoAdjust="0"/>
    <p:restoredTop sz="94364" autoAdjust="0"/>
  </p:normalViewPr>
  <p:slideViewPr>
    <p:cSldViewPr>
      <p:cViewPr varScale="1">
        <p:scale>
          <a:sx n="150" d="100"/>
          <a:sy n="150" d="100"/>
        </p:scale>
        <p:origin x="426" y="114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rgbClr val="333333"/>
                </a:solidFill>
                <a:effectLst/>
                <a:latin typeface="Circe"/>
              </a:rPr>
              <a:t>Кровообращение</a:t>
            </a:r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 — это движение крови по сосудам, обеспечивающее обмен веществ между всеми тканями организма и внешней средой.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Система органов кровообращения включает сердце и кровеносные сосуды. Циркуляция крови в организме человека по замкнутой сердечно-сосудистой системе обеспечивается ритмическими сокращениями сердца — ее центрального органа.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Сосуды, по которым кровь от сердца разносится к тканям и органам, называют артериями, а те, по которым кровь доставляется к сердцу, — венами. В тканях и органах тонкие артерии (артериолы) и вены (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Circe"/>
              </a:rPr>
              <a:t>венулы</a:t>
            </a:r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) соединены между собой густой сетью кровеносных капилляров.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63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694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15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9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5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9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2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11/11/2020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5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6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48410" y="1478409"/>
            <a:ext cx="272162" cy="1089638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516157" y="1334393"/>
            <a:ext cx="5104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lang="ru-RU" sz="2400" b="1" spc="-20" dirty="0" smtClean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Регуляция работы органов кровеносной системы. Оказание первой помощи при </a:t>
            </a:r>
            <a:r>
              <a:rPr lang="ru-RU" sz="2400" b="1" spc="-20" dirty="0" smtClean="0">
                <a:solidFill>
                  <a:srgbClr val="002060"/>
                </a:solidFill>
                <a:latin typeface="Arial"/>
                <a:cs typeface="Arial"/>
              </a:rPr>
              <a:t>кровотечениях. </a:t>
            </a:r>
            <a:endParaRPr lang="ru-RU" sz="2400" b="1" spc="-2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82845"/>
            <a:ext cx="5692799" cy="215444"/>
          </a:xfrm>
        </p:spPr>
        <p:txBody>
          <a:bodyPr/>
          <a:lstStyle/>
          <a:p>
            <a:pPr algn="ctr"/>
            <a:r>
              <a:rPr lang="ru-RU" sz="1400" dirty="0"/>
              <a:t>РЕГУЛЯЦИЯ РАБОТЫ СЕРДЕЧНО-СОСУДИСТОЙ СИСТЕМЫ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015CFF-5FD8-4FC8-8B13-D5C6FF5BD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" t="5641" r="1976" b="6923"/>
          <a:stretch/>
        </p:blipFill>
        <p:spPr>
          <a:xfrm>
            <a:off x="364207" y="566809"/>
            <a:ext cx="4968552" cy="25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6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E338F-F891-45B8-BB04-4B0FBAD0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1290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ФАКТОРЫ, НЕГАТИВНО ВЛИЯЮЩИЕ НА С.С.С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2EBFD4-EAD5-4668-A748-4FF4F255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" t="18931" r="70" b="7836"/>
          <a:stretch/>
        </p:blipFill>
        <p:spPr>
          <a:xfrm>
            <a:off x="508223" y="554756"/>
            <a:ext cx="4648698" cy="26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4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265"/>
            <a:ext cx="5768974" cy="246221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prstClr val="white"/>
                </a:solidFill>
              </a:rPr>
              <a:t>ЗАБОЛЕВАНИЯ СЕРДЕЧНО-СОСУДИСТОЙ СИСТЕМЫ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194B89-F357-455A-B037-38BA68F92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01" y="729769"/>
            <a:ext cx="1712987" cy="21167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30761-4EF5-4CA0-9D0F-D72F9E340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7" t="25923" r="11719" b="8842"/>
          <a:stretch/>
        </p:blipFill>
        <p:spPr>
          <a:xfrm>
            <a:off x="220191" y="651141"/>
            <a:ext cx="3830620" cy="220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62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D1960-18D7-4499-81BB-FC760C56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АТЕРОСКЛЕРОЗ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55DD5E-3093-4172-A62C-765E1CF36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23" y="614313"/>
            <a:ext cx="4608512" cy="25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57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44338-A1B9-45B4-83D0-35D529CA4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ИШЕМИЯ СЕРДЦА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E32BEC-F555-4EA0-945E-78012778B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65" t="16712" r="6614" b="12274"/>
          <a:stretch/>
        </p:blipFill>
        <p:spPr>
          <a:xfrm>
            <a:off x="508223" y="614313"/>
            <a:ext cx="4791000" cy="25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6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7C3F9-4E82-421A-AD03-7813A567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sz="2000" dirty="0"/>
              <a:t>ИШЕМИЧЕСКАЯ БОЛЕЗНЬ СЕРДЦА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973377-383C-4BA7-B99C-87BCD3143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" t="18932" r="5109" b="3156"/>
          <a:stretch/>
        </p:blipFill>
        <p:spPr>
          <a:xfrm>
            <a:off x="220191" y="589550"/>
            <a:ext cx="5112568" cy="253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E338F-F891-45B8-BB04-4B0FBAD0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10257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ИНФАРКТ МИОКАРДА</a:t>
            </a:r>
          </a:p>
        </p:txBody>
      </p:sp>
      <p:pic>
        <p:nvPicPr>
          <p:cNvPr id="5" name="Инфаркт - это [9mjX35kHnHY]">
            <a:hlinkClick r:id="" action="ppaction://media"/>
            <a:extLst>
              <a:ext uri="{FF2B5EF4-FFF2-40B4-BE49-F238E27FC236}">
                <a16:creationId xmlns:a16="http://schemas.microsoft.com/office/drawing/2014/main" id="{81451B77-9250-4827-A42A-DD3BEAE536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239" y="617057"/>
            <a:ext cx="4464496" cy="25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1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E338F-F891-45B8-BB04-4B0FBAD0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0257"/>
            <a:ext cx="5692798" cy="369332"/>
          </a:xfrm>
        </p:spPr>
        <p:txBody>
          <a:bodyPr/>
          <a:lstStyle/>
          <a:p>
            <a:pPr algn="ctr"/>
            <a:r>
              <a:rPr lang="ru-RU" sz="2400" dirty="0"/>
              <a:t>ЧЕМ ОПАСНА ГИПЕРТОНИЯ?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77FED-6492-4670-A7C7-4214688D5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3" t="10848" r="8657" b="595"/>
          <a:stretch/>
        </p:blipFill>
        <p:spPr>
          <a:xfrm>
            <a:off x="940271" y="566507"/>
            <a:ext cx="3744416" cy="257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75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E338F-F891-45B8-BB04-4B0FBAD0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ИНСУЛЬТ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2453CC-E764-453E-BDDA-12A180CFD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03" y="575305"/>
            <a:ext cx="4102968" cy="25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6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E338F-F891-45B8-BB04-4B0FBAD0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ИНСУЛЬТ- ПЕРВАЯ ПОМОЩЬ</a:t>
            </a:r>
          </a:p>
        </p:txBody>
      </p:sp>
      <p:pic>
        <p:nvPicPr>
          <p:cNvPr id="3" name="Что делать, если вы заметили у человека признаки инсульта [6En6A2Xt8-g]">
            <a:hlinkClick r:id="" action="ppaction://media"/>
            <a:extLst>
              <a:ext uri="{FF2B5EF4-FFF2-40B4-BE49-F238E27FC236}">
                <a16:creationId xmlns:a16="http://schemas.microsoft.com/office/drawing/2014/main" id="{69903F8D-8F7D-4355-BA19-9811F6741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231" y="614313"/>
            <a:ext cx="4396655" cy="24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ПРОВЕРЬТЕ СВОИ ЗНАНИЯ!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19EF6-2629-4886-B339-A280B75F6E0F}"/>
              </a:ext>
            </a:extLst>
          </p:cNvPr>
          <p:cNvSpPr txBox="1"/>
          <p:nvPr/>
        </p:nvSpPr>
        <p:spPr>
          <a:xfrm>
            <a:off x="76175" y="470297"/>
            <a:ext cx="56166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2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Составьте пары из названий кровеносных сосудов и соответствующих им скоростей движения крови: А - капилляр, Б - аорта,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В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вена; 1) 0,1 мм/с, 2) 0,3-0,5 м/с, 3) 40 см/с.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3">
            <a:extLst>
              <a:ext uri="{FF2B5EF4-FFF2-40B4-BE49-F238E27FC236}">
                <a16:creationId xmlns:a16="http://schemas.microsoft.com/office/drawing/2014/main" id="{C1A07488-7D8E-4863-B010-325CA1445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792280"/>
              </p:ext>
            </p:extLst>
          </p:nvPr>
        </p:nvGraphicFramePr>
        <p:xfrm>
          <a:off x="148183" y="1630463"/>
          <a:ext cx="5544616" cy="1504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7488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2957128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4982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КРОВЕНОСНЫЙ СОСУД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СКОРОСТЬ ДВИЖЕНИЯ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капилляр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1) 0,1 мм/с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аорта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3) 40 см/с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вена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2) </a:t>
                      </a: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0,3 - 0,5 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м/с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6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A8F04-B8AD-4DA6-9FCB-E6C7FFBB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ЗДОРОВЫЙ ОБРАЗ ЖИЗНИ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7E731-904E-4953-9FD1-D97F13CDF0B1}"/>
              </a:ext>
            </a:extLst>
          </p:cNvPr>
          <p:cNvSpPr txBox="1"/>
          <p:nvPr/>
        </p:nvSpPr>
        <p:spPr>
          <a:xfrm>
            <a:off x="76175" y="2057375"/>
            <a:ext cx="56166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 физическим трудом и спортом, правильное питание и отсутствие вредных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привычек (курения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принятие алкоголя) укрепляет нормальную работу сердечно-сосудистой  системы организма.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F8B99A-B277-4FED-A4CE-01126B44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173" y="594099"/>
            <a:ext cx="2047804" cy="15121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63BE77-D3D7-4E73-85C0-2C33B30E3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70" y="594099"/>
            <a:ext cx="1545797" cy="14885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280027-632E-4FF6-8CC7-61BAC6E91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91" y="597589"/>
            <a:ext cx="1257920" cy="15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1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B93EF-84BF-4CBF-8C0D-7601B41B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КРОВОТЕЧЕНИЯ </a:t>
            </a:r>
            <a:r>
              <a:rPr lang="ru-RU" sz="2400" dirty="0" smtClean="0"/>
              <a:t>И </a:t>
            </a:r>
            <a:r>
              <a:rPr lang="ru-RU" sz="2400" dirty="0"/>
              <a:t>ИХ ВИДЫ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6AEF3-881F-4F01-9239-D91DEF9C8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9" t="14539" r="1797" b="18931"/>
          <a:stretch/>
        </p:blipFill>
        <p:spPr>
          <a:xfrm>
            <a:off x="557055" y="614313"/>
            <a:ext cx="465486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2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3955E-70BF-49E3-ADE7-11F7A6511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49"/>
            <a:ext cx="5768975" cy="492443"/>
          </a:xfrm>
        </p:spPr>
        <p:txBody>
          <a:bodyPr/>
          <a:lstStyle/>
          <a:p>
            <a:pPr algn="ctr"/>
            <a:r>
              <a:rPr lang="ru-RU" sz="1600" dirty="0"/>
              <a:t>ПЕРВИЧНЫЕ ПРИЗНАКИ ВНУТРЕННЕГО КРОВОТЕЧЕНИЯ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927CD-7489-48F9-B554-A3A811C39A28}"/>
              </a:ext>
            </a:extLst>
          </p:cNvPr>
          <p:cNvSpPr txBox="1"/>
          <p:nvPr/>
        </p:nvSpPr>
        <p:spPr>
          <a:xfrm>
            <a:off x="220191" y="614313"/>
            <a:ext cx="3960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слабость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сонливость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побледнение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слизистых и кожных покровов;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головокружения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холодный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пот;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жажда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потемнение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 глазах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EBF66E-DA17-49C8-8752-4E32831A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599" y="686321"/>
            <a:ext cx="1693804" cy="22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3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3955E-70BF-49E3-ADE7-11F7A6511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49"/>
            <a:ext cx="5768975" cy="492443"/>
          </a:xfrm>
        </p:spPr>
        <p:txBody>
          <a:bodyPr/>
          <a:lstStyle/>
          <a:p>
            <a:pPr algn="ctr"/>
            <a:r>
              <a:rPr lang="ru-RU" sz="1600" dirty="0"/>
              <a:t>ПЕРВИЧНЫЕ ПРИЗНАКИ ВНУТРЕННЕГО КРОВОТЕЧЕНИЯ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927CD-7489-48F9-B554-A3A811C39A28}"/>
              </a:ext>
            </a:extLst>
          </p:cNvPr>
          <p:cNvSpPr txBox="1"/>
          <p:nvPr/>
        </p:nvSpPr>
        <p:spPr>
          <a:xfrm>
            <a:off x="4167" y="542305"/>
            <a:ext cx="280831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изменения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пульса и давления – кровопотеря малой интенсивности характеризуется небольшим повышением сердцебиения и маленьким снижением давления.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422DAD-A2DF-47CD-973E-E99FAA36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079" y="592341"/>
            <a:ext cx="2950720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18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93CB9-561F-4567-B1F3-36707A34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2068"/>
            <a:ext cx="5616624" cy="246221"/>
          </a:xfrm>
        </p:spPr>
        <p:txBody>
          <a:bodyPr/>
          <a:lstStyle/>
          <a:p>
            <a:r>
              <a:rPr lang="ru-RU" sz="1600" dirty="0"/>
              <a:t>ПЕРВАЯ ПОМОЩЬ ПРИ ВНУТРЕННЕМ КРОВОТЕЧЕНИИ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66B0F-0753-412F-A0E0-E72DD8D2B414}"/>
              </a:ext>
            </a:extLst>
          </p:cNvPr>
          <p:cNvSpPr txBox="1"/>
          <p:nvPr/>
        </p:nvSpPr>
        <p:spPr>
          <a:xfrm>
            <a:off x="148183" y="650314"/>
            <a:ext cx="266429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Обеспечить полный покой.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 Приложить холод.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Срочная госпитализация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ru-RU" sz="20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098191-B57B-4829-8D16-9387DBBBB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487" y="758329"/>
            <a:ext cx="2715947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8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93CB9-561F-4567-B1F3-36707A34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92800" cy="307777"/>
          </a:xfrm>
        </p:spPr>
        <p:txBody>
          <a:bodyPr/>
          <a:lstStyle/>
          <a:p>
            <a:pPr algn="ctr"/>
            <a:r>
              <a:rPr lang="ru-RU" sz="2000" dirty="0"/>
              <a:t>ВИДЫ НАРУЖНЕГО КРОВОТЕЧЕНИЯ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DBC1DC-A3B2-4320-9D56-01536844B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" t="18932" b="5987"/>
          <a:stretch/>
        </p:blipFill>
        <p:spPr>
          <a:xfrm>
            <a:off x="95321" y="614313"/>
            <a:ext cx="5578332" cy="249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6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93CB9-561F-4567-B1F3-36707A34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77909"/>
            <a:ext cx="5616624" cy="292388"/>
          </a:xfrm>
        </p:spPr>
        <p:txBody>
          <a:bodyPr/>
          <a:lstStyle/>
          <a:p>
            <a:pPr algn="ctr"/>
            <a:r>
              <a:rPr lang="ru-RU" sz="1900" dirty="0"/>
              <a:t>ПЕРВАЯ ПОМОЩЬ ПРИ КРОВОТЕЧЕНИЯХ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085C9-FCE2-4082-943F-BBD0B20A6602}"/>
              </a:ext>
            </a:extLst>
          </p:cNvPr>
          <p:cNvSpPr txBox="1"/>
          <p:nvPr/>
        </p:nvSpPr>
        <p:spPr>
          <a:xfrm>
            <a:off x="76175" y="483071"/>
            <a:ext cx="5616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При кровотечении из капилляров пораженный участок промывают и дезинфицируют раство­ром йода, затем накладывается чистая повязка.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5E9924-4588-40F6-9D90-14E5FE303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99" y="1396733"/>
            <a:ext cx="5184576" cy="16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4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93CB9-561F-4567-B1F3-36707A34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6" y="152068"/>
            <a:ext cx="5616624" cy="246221"/>
          </a:xfrm>
        </p:spPr>
        <p:txBody>
          <a:bodyPr/>
          <a:lstStyle/>
          <a:p>
            <a:pPr algn="ctr"/>
            <a:r>
              <a:rPr lang="ru-RU" sz="1600" dirty="0"/>
              <a:t>ПЕРВАЯ ПОМОЩЬ ПРИ ВЕНОЗНОМ КРОВОТЕЧЕНИИ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21209-99BB-4126-8A68-4039BD917E68}"/>
              </a:ext>
            </a:extLst>
          </p:cNvPr>
          <p:cNvSpPr txBox="1"/>
          <p:nvPr/>
        </p:nvSpPr>
        <p:spPr>
          <a:xfrm>
            <a:off x="0" y="511885"/>
            <a:ext cx="31725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5400" indent="215900" algn="ctr">
              <a:spcBef>
                <a:spcPts val="3600"/>
              </a:spcBef>
              <a:spcAft>
                <a:spcPts val="9900"/>
              </a:spcAft>
            </a:pPr>
            <a:r>
              <a:rPr lang="ru-RU" sz="18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повреждении сравнительно некрупных вен на поврежденный сосуд накладывается тугая повязка, и пациент отправ­ляется в больницу. При повреждении крупных вен поступают так же, как и при повреждении артерий.</a:t>
            </a:r>
            <a:endPara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77D69C-4963-4F92-98FE-85964277B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93" r="2315"/>
          <a:stretch/>
        </p:blipFill>
        <p:spPr>
          <a:xfrm>
            <a:off x="3172520" y="570304"/>
            <a:ext cx="2448271" cy="256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47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93CB9-561F-4567-B1F3-36707A34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38249"/>
            <a:ext cx="5692800" cy="492443"/>
          </a:xfrm>
        </p:spPr>
        <p:txBody>
          <a:bodyPr/>
          <a:lstStyle/>
          <a:p>
            <a:pPr algn="ctr"/>
            <a:r>
              <a:rPr lang="ru-RU" sz="1600" dirty="0"/>
              <a:t>ПЕРВАЯ ПОМОЩЬ ПРИ АРТЕРИАЛЬНОМ КРОВОТЕЧЕНИИ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0318D-F484-4B97-9A36-7A374C165D4D}"/>
              </a:ext>
            </a:extLst>
          </p:cNvPr>
          <p:cNvSpPr txBox="1"/>
          <p:nvPr/>
        </p:nvSpPr>
        <p:spPr>
          <a:xfrm>
            <a:off x="148183" y="715352"/>
            <a:ext cx="30963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артериальном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кро­вотечении необходимо быстро прижать пальцем поврежденный сосуд выше места ранения и наложить жгут из резины или из любого другого материала.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8AA95-2477-4682-9F6D-68461D58E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61" t="12275" r="173" b="1178"/>
          <a:stretch/>
        </p:blipFill>
        <p:spPr>
          <a:xfrm>
            <a:off x="3532559" y="589483"/>
            <a:ext cx="1892518" cy="25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1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93CB9-561F-4567-B1F3-36707A34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38249"/>
            <a:ext cx="5692800" cy="492443"/>
          </a:xfrm>
        </p:spPr>
        <p:txBody>
          <a:bodyPr/>
          <a:lstStyle/>
          <a:p>
            <a:pPr algn="ctr"/>
            <a:r>
              <a:rPr lang="ru-RU" sz="1600" dirty="0"/>
              <a:t>ПЕРВАЯ ПОМОЩЬ ПРИ АРТЕРИАЛЬНОМ КРОВОТЕЧЕНИИ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0318D-F484-4B97-9A36-7A374C165D4D}"/>
              </a:ext>
            </a:extLst>
          </p:cNvPr>
          <p:cNvSpPr txBox="1"/>
          <p:nvPr/>
        </p:nvSpPr>
        <p:spPr>
          <a:xfrm>
            <a:off x="4167" y="542305"/>
            <a:ext cx="38884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наложения жгута накрывают чистым бинтом, затем свободно обвязывают его куском ткани. Жгут необходимо затянуть, чтобы, сдавив со­суд, остановить кровотечение. Для этого под ткань следует подложить чистую палочку и затягивать жгут до остановки кровотечения.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0DAD04-F283-4694-A97D-897719BA9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427" y="614313"/>
            <a:ext cx="1786014" cy="25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04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ПРОДОЛЖИТЕ ФРАЗУ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1E0BC-A572-41FD-8B61-3548CE91A074}"/>
              </a:ext>
            </a:extLst>
          </p:cNvPr>
          <p:cNvSpPr txBox="1"/>
          <p:nvPr/>
        </p:nvSpPr>
        <p:spPr>
          <a:xfrm>
            <a:off x="148183" y="691545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Большой круг кровообращения начинается с_____ и оканчивается в ______.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Малый круг кровообращения начинается      с _________ и оканчивается в __________.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Лимфатическая система начинается с  ________и вливается в 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1915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92799" cy="369332"/>
          </a:xfrm>
        </p:spPr>
        <p:txBody>
          <a:bodyPr/>
          <a:lstStyle/>
          <a:p>
            <a:pPr algn="ctr"/>
            <a:r>
              <a:rPr lang="ru-RU" sz="2400" dirty="0"/>
              <a:t>ОБОБЩЕНИЕ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015CFF-5FD8-4FC8-8B13-D5C6FF5BD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" t="5641" r="1976" b="6923"/>
          <a:stretch/>
        </p:blipFill>
        <p:spPr>
          <a:xfrm>
            <a:off x="364207" y="566809"/>
            <a:ext cx="4968552" cy="25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2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ОБОБЩЕНИЕ</a:t>
            </a:r>
            <a:r>
              <a:rPr lang="ru-RU" sz="1800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BB533-05CB-49EB-A8CA-8A86ECDDF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869" y="1910457"/>
            <a:ext cx="1066921" cy="1231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5FB66-DF9A-4230-9618-BBEA995A2B89}"/>
              </a:ext>
            </a:extLst>
          </p:cNvPr>
          <p:cNvSpPr txBox="1"/>
          <p:nvPr/>
        </p:nvSpPr>
        <p:spPr>
          <a:xfrm>
            <a:off x="436215" y="614313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СЕРДЦЕ И РАЗУМ СИЛЬНЫ ЛИШЬ ТОГДА, КОГДА ОНИ ЗАОДНО.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2418C1-6EFE-4AE3-825B-19848B002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1" y="1233465"/>
            <a:ext cx="1615458" cy="10103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AF7D2B-38E7-42D4-8551-BD09FE9A0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495" y="1206296"/>
            <a:ext cx="1152128" cy="13681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467B6B-B41C-4635-B6C3-833AEDBE9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639" y="1495534"/>
            <a:ext cx="1237629" cy="16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1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91" y="81856"/>
            <a:ext cx="5301373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83033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14313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830337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372319" y="1478409"/>
            <a:ext cx="1627765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66, 69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).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758329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614313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4167" y="1478409"/>
            <a:ext cx="1662211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</a:t>
            </a:r>
            <a:r>
              <a:rPr lang="ru-RU" sz="151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21</a:t>
            </a:r>
            <a:r>
              <a:rPr lang="ru-RU" sz="1513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22</a:t>
            </a:r>
            <a:r>
              <a:rPr kumimoji="0" lang="ru-RU" sz="151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64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- 69)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02345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3100512" y="1478409"/>
            <a:ext cx="2592288" cy="172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Проектная работа: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Профилактика</a:t>
            </a:r>
            <a:r>
              <a:rPr kumimoji="0" lang="ru-RU" sz="151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заболеваний 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кровеносной системы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Подготовиться к лабораторной работе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(стр.69).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1E0BC-A572-41FD-8B61-3548CE91A074}"/>
              </a:ext>
            </a:extLst>
          </p:cNvPr>
          <p:cNvSpPr txBox="1"/>
          <p:nvPr/>
        </p:nvSpPr>
        <p:spPr>
          <a:xfrm>
            <a:off x="76175" y="518492"/>
            <a:ext cx="56166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Большой круг кровообращения начинается с левого желудочка и оканчивается в правом предсердии.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Малый круг кровообращения начинается      с правого желудочка  и оканчивается в левом предсердии.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3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Лимфатическая система начинается с лимфатических капилляров и вливается в венозные сосуды правого предсердия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458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УРОКЕ: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6869" y="541675"/>
            <a:ext cx="3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Регуляция работы сердца;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6389" y="1130563"/>
            <a:ext cx="4220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b="1" kern="0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ердечно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сосудистые заболевания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08423" y="190116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Кровотечения и их виды ;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26238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91667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028503" y="2414513"/>
            <a:ext cx="271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помощь при кровотечениях.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КРОВООБРАЩЕНИЕ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21E2C-2273-48C8-9157-11355B4341E5}"/>
              </a:ext>
            </a:extLst>
          </p:cNvPr>
          <p:cNvSpPr txBox="1"/>
          <p:nvPr/>
        </p:nvSpPr>
        <p:spPr>
          <a:xfrm>
            <a:off x="76175" y="2498715"/>
            <a:ext cx="5616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 + кровеносные сосуды = система органов кровообращения.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89515C-C597-4246-9C0E-A7200524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95" y="631192"/>
            <a:ext cx="3156792" cy="19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38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4B20D-FC7B-4B9F-A7A8-D1A0EE6C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РАБОТА СЕРДЦА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4FA4B7-03EE-4950-871C-9FC0AE935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" t="5008" r="3167" b="5873"/>
          <a:stretch/>
        </p:blipFill>
        <p:spPr>
          <a:xfrm>
            <a:off x="436215" y="572996"/>
            <a:ext cx="4897974" cy="25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1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6C4D2-9AB8-4B8A-A4E5-5EE212AC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92800" cy="307777"/>
          </a:xfrm>
        </p:spPr>
        <p:txBody>
          <a:bodyPr/>
          <a:lstStyle/>
          <a:p>
            <a:pPr algn="ctr"/>
            <a:r>
              <a:rPr lang="ru-RU" sz="2000" dirty="0"/>
              <a:t>ЧАСТОТА СЕРДЕЧНЫХ СОКРАЩЕНИЙ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318098-D730-4EE4-B1B4-C5850C35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" t="5598" r="2568" b="5598"/>
          <a:stretch/>
        </p:blipFill>
        <p:spPr>
          <a:xfrm>
            <a:off x="436216" y="601285"/>
            <a:ext cx="4828168" cy="25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5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РЕГУЛЯЦИЯ РАБОТЫ СЕРДЦА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CCDAF0-4E5F-42B8-910B-10C993882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6" t="16711" r="5814" b="7837"/>
          <a:stretch/>
        </p:blipFill>
        <p:spPr>
          <a:xfrm>
            <a:off x="436216" y="577134"/>
            <a:ext cx="4968552" cy="256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8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9030</TotalTime>
  <Words>561</Words>
  <Application>Microsoft Office PowerPoint</Application>
  <PresentationFormat>Произвольный</PresentationFormat>
  <Paragraphs>100</Paragraphs>
  <Slides>32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Arial</vt:lpstr>
      <vt:lpstr>Arial</vt:lpstr>
      <vt:lpstr>Calibri</vt:lpstr>
      <vt:lpstr>Circe</vt:lpstr>
      <vt:lpstr>Courier New</vt:lpstr>
      <vt:lpstr>Open Sans</vt:lpstr>
      <vt:lpstr>Open Sans Light</vt:lpstr>
      <vt:lpstr>Times New Roman</vt:lpstr>
      <vt:lpstr>Office Theme</vt:lpstr>
      <vt:lpstr>1_Office Theme</vt:lpstr>
      <vt:lpstr>2_Office Theme</vt:lpstr>
      <vt:lpstr>4_Office Theme</vt:lpstr>
      <vt:lpstr>Тема Office</vt:lpstr>
      <vt:lpstr>Биология  Человек и его здоровье</vt:lpstr>
      <vt:lpstr>ПРОВЕРЬТЕ СВОИ ЗНАНИЯ!</vt:lpstr>
      <vt:lpstr>ПРОДОЛЖИТЕ ФРАЗУ</vt:lpstr>
      <vt:lpstr> </vt:lpstr>
      <vt:lpstr>СЕГОДНЯ НА УРОКЕ:</vt:lpstr>
      <vt:lpstr>КРОВООБРАЩЕНИЕ</vt:lpstr>
      <vt:lpstr>РАБОТА СЕРДЦА</vt:lpstr>
      <vt:lpstr>ЧАСТОТА СЕРДЕЧНЫХ СОКРАЩЕНИЙ</vt:lpstr>
      <vt:lpstr>РЕГУЛЯЦИЯ РАБОТЫ СЕРДЦА</vt:lpstr>
      <vt:lpstr>РЕГУЛЯЦИЯ РАБОТЫ СЕРДЕЧНО-СОСУДИСТОЙ СИСТЕМЫ </vt:lpstr>
      <vt:lpstr>ФАКТОРЫ, НЕГАТИВНО ВЛИЯЮЩИЕ НА С.С.С</vt:lpstr>
      <vt:lpstr>ЗАБОЛЕВАНИЯ СЕРДЕЧНО-СОСУДИСТОЙ СИСТЕМЫ</vt:lpstr>
      <vt:lpstr>АТЕРОСКЛЕРОЗ</vt:lpstr>
      <vt:lpstr>ИШЕМИЯ СЕРДЦА</vt:lpstr>
      <vt:lpstr>ИШЕМИЧЕСКАЯ БОЛЕЗНЬ СЕРДЦА</vt:lpstr>
      <vt:lpstr>ИНФАРКТ МИОКАРДА</vt:lpstr>
      <vt:lpstr>ЧЕМ ОПАСНА ГИПЕРТОНИЯ?</vt:lpstr>
      <vt:lpstr>ИНСУЛЬТ</vt:lpstr>
      <vt:lpstr>ИНСУЛЬТ- ПЕРВАЯ ПОМОЩЬ</vt:lpstr>
      <vt:lpstr>ЗДОРОВЫЙ ОБРАЗ ЖИЗНИ</vt:lpstr>
      <vt:lpstr>КРОВОТЕЧЕНИЯ И ИХ ВИДЫ </vt:lpstr>
      <vt:lpstr>ПЕРВИЧНЫЕ ПРИЗНАКИ ВНУТРЕННЕГО КРОВОТЕЧЕНИЯ</vt:lpstr>
      <vt:lpstr>ПЕРВИЧНЫЕ ПРИЗНАКИ ВНУТРЕННЕГО КРОВОТЕЧЕНИЯ</vt:lpstr>
      <vt:lpstr>ПЕРВАЯ ПОМОЩЬ ПРИ ВНУТРЕННЕМ КРОВОТЕЧЕНИИ</vt:lpstr>
      <vt:lpstr>ВИДЫ НАРУЖНЕГО КРОВОТЕЧЕНИЯ  </vt:lpstr>
      <vt:lpstr>ПЕРВАЯ ПОМОЩЬ ПРИ КРОВОТЕЧЕНИЯХ</vt:lpstr>
      <vt:lpstr>ПЕРВАЯ ПОМОЩЬ ПРИ ВЕНОЗНОМ КРОВОТЕЧЕНИИ</vt:lpstr>
      <vt:lpstr>ПЕРВАЯ ПОМОЩЬ ПРИ АРТЕРИАЛЬНОМ КРОВОТЕЧЕНИИ</vt:lpstr>
      <vt:lpstr>ПЕРВАЯ ПОМОЩЬ ПРИ АРТЕРИАЛЬНОМ КРОВОТЕЧЕНИИ</vt:lpstr>
      <vt:lpstr>ОБОБЩЕНИЕ</vt:lpstr>
      <vt:lpstr>ОБОБЩЕНИЕ 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Lenova 330 pro A6</cp:lastModifiedBy>
  <cp:revision>653</cp:revision>
  <dcterms:created xsi:type="dcterms:W3CDTF">2020-04-13T08:05:42Z</dcterms:created>
  <dcterms:modified xsi:type="dcterms:W3CDTF">2020-11-11T06:27:45Z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