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41"/>
  </p:notesMasterIdLst>
  <p:sldIdLst>
    <p:sldId id="1518" r:id="rId6"/>
    <p:sldId id="1842" r:id="rId7"/>
    <p:sldId id="1826" r:id="rId8"/>
    <p:sldId id="1988" r:id="rId9"/>
    <p:sldId id="1989" r:id="rId10"/>
    <p:sldId id="1990" r:id="rId11"/>
    <p:sldId id="1991" r:id="rId12"/>
    <p:sldId id="2004" r:id="rId13"/>
    <p:sldId id="2005" r:id="rId14"/>
    <p:sldId id="1524" r:id="rId15"/>
    <p:sldId id="1974" r:id="rId16"/>
    <p:sldId id="1671" r:id="rId17"/>
    <p:sldId id="1954" r:id="rId18"/>
    <p:sldId id="1975" r:id="rId19"/>
    <p:sldId id="1961" r:id="rId20"/>
    <p:sldId id="1992" r:id="rId21"/>
    <p:sldId id="1993" r:id="rId22"/>
    <p:sldId id="1995" r:id="rId23"/>
    <p:sldId id="1997" r:id="rId24"/>
    <p:sldId id="1996" r:id="rId25"/>
    <p:sldId id="1994" r:id="rId26"/>
    <p:sldId id="1998" r:id="rId27"/>
    <p:sldId id="1986" r:id="rId28"/>
    <p:sldId id="1977" r:id="rId29"/>
    <p:sldId id="1976" r:id="rId30"/>
    <p:sldId id="1978" r:id="rId31"/>
    <p:sldId id="1866" r:id="rId32"/>
    <p:sldId id="2000" r:id="rId33"/>
    <p:sldId id="1980" r:id="rId34"/>
    <p:sldId id="2001" r:id="rId35"/>
    <p:sldId id="2003" r:id="rId36"/>
    <p:sldId id="2002" r:id="rId37"/>
    <p:sldId id="1951" r:id="rId38"/>
    <p:sldId id="2006" r:id="rId39"/>
    <p:sldId id="354" r:id="rId40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59" autoAdjust="0"/>
    <p:restoredTop sz="94364" autoAdjust="0"/>
  </p:normalViewPr>
  <p:slideViewPr>
    <p:cSldViewPr>
      <p:cViewPr varScale="1">
        <p:scale>
          <a:sx n="148" d="100"/>
          <a:sy n="148" d="100"/>
        </p:scale>
        <p:origin x="444" y="114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69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rgbClr val="333333"/>
                </a:solidFill>
                <a:effectLst/>
                <a:latin typeface="Circe"/>
              </a:rPr>
              <a:t>Кровообращение</a:t>
            </a:r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 — это движение крови по сосудам, обеспечивающее обмен веществ между всеми тканями организма и внешней средой.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Система органов кровообращения включает сердце и кровеносные сосуды. Циркуляция крови в организме человека по замкнутой сердечно-сосудистой системе обеспечивается ритмическими сокращениями сердца — ее центрального органа.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Сосуды, по которым кровь от сердца разносится к тканям и органам, называют артериями, а те, по которым кровь доставляется к сердцу, — венами. В тканях и органах тонкие артерии (артериолы) и вены (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Circe"/>
              </a:rPr>
              <a:t>венулы</a:t>
            </a:r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) соединены между собой густой сетью кровеносных капилляров.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6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351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9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300134" y="1468891"/>
            <a:ext cx="272162" cy="1218360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292199" y="1348909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 Движение крови 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по кровеносным сосудам.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0518B2-75CE-42DC-BA41-7F76DC74D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599" y="1468891"/>
            <a:ext cx="1786407" cy="1137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УРОКЕ: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6869" y="541675"/>
            <a:ext cx="3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Кровяное давление и пульс;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4941" y="1222315"/>
            <a:ext cx="3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 движения крови;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2439" y="183844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Лимфатическая система;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26238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9166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028503" y="2549237"/>
            <a:ext cx="271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Селезенка.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276999"/>
          </a:xfrm>
        </p:spPr>
        <p:txBody>
          <a:bodyPr/>
          <a:lstStyle/>
          <a:p>
            <a:pPr algn="ctr"/>
            <a:r>
              <a:rPr lang="ru-RU" sz="1800" dirty="0"/>
              <a:t>САМЫЙ ИЗУЧЕННЫЙ И ТАИНСТВЕННЫЙ ОРГАН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BB533-05CB-49EB-A8CA-8A86ECDDF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535" y="564858"/>
            <a:ext cx="2232248" cy="2577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5FB66-DF9A-4230-9618-BBEA995A2B89}"/>
              </a:ext>
            </a:extLst>
          </p:cNvPr>
          <p:cNvSpPr txBox="1"/>
          <p:nvPr/>
        </p:nvSpPr>
        <p:spPr>
          <a:xfrm>
            <a:off x="436215" y="542305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 И РАЗУМ СИЛЬНЫ ЛИШЬ ТОГДА, КОГДА ОНИ ЗАОДНО.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26BFA-A7C9-48DD-B2F0-2BEAB8B6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9" y="1687050"/>
            <a:ext cx="2068164" cy="14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6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38554"/>
          </a:xfrm>
        </p:spPr>
        <p:txBody>
          <a:bodyPr/>
          <a:lstStyle/>
          <a:p>
            <a:pPr algn="ctr"/>
            <a:r>
              <a:rPr lang="ru-RU" sz="2200" kern="800" spc="-25" dirty="0">
                <a:solidFill>
                  <a:srgbClr val="FEFEFE"/>
                </a:solidFill>
              </a:rPr>
              <a:t>СЕРДЕЧНО-СОСУДИСТАЯ</a:t>
            </a:r>
            <a:r>
              <a:rPr kumimoji="0" lang="ru-RU" sz="22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 СИСТЕМА</a:t>
            </a:r>
            <a:endParaRPr lang="ru-RU" sz="22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346711" y="760907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1763595">
            <a:off x="3501032" y="773670"/>
            <a:ext cx="988499" cy="174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76175" y="1203151"/>
            <a:ext cx="208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ОРГАН- СЕРДЦЕ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6E0D700-656E-4D40-B195-73736D9E8844}"/>
              </a:ext>
            </a:extLst>
          </p:cNvPr>
          <p:cNvSpPr/>
          <p:nvPr/>
        </p:nvSpPr>
        <p:spPr>
          <a:xfrm>
            <a:off x="2884487" y="542305"/>
            <a:ext cx="144016" cy="659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C00FD-8B33-4441-B685-B9A3563A1BDC}"/>
              </a:ext>
            </a:extLst>
          </p:cNvPr>
          <p:cNvSpPr txBox="1"/>
          <p:nvPr/>
        </p:nvSpPr>
        <p:spPr>
          <a:xfrm>
            <a:off x="2092399" y="1190377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КРОВЕНОС-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НЫЕ СОСУДЫ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964607" y="1191766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ЛИМФАТИ-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ЧЕСКИЕ СОСУДЫ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E43D3B-FC24-4DDC-B878-32B93A3B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63" y="1783258"/>
            <a:ext cx="1435461" cy="13591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7B1AAD-DB02-4FF5-8A7A-BF8FD45F7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764" y="2055906"/>
            <a:ext cx="1435462" cy="10765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43EE41-0969-457C-8334-D80D81D45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671" y="2093537"/>
            <a:ext cx="767626" cy="10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КРОВООБРАЩЕНИЕ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21E2C-2273-48C8-9157-11355B4341E5}"/>
              </a:ext>
            </a:extLst>
          </p:cNvPr>
          <p:cNvSpPr txBox="1"/>
          <p:nvPr/>
        </p:nvSpPr>
        <p:spPr>
          <a:xfrm>
            <a:off x="76175" y="2498715"/>
            <a:ext cx="5616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 + кровеносные сосуды = система органов кровообращения.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89515C-C597-4246-9C0E-A7200524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95" y="631192"/>
            <a:ext cx="3156792" cy="19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38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ГЕМОДИНАМИКА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A942D-627C-4DF2-8E59-99CFD50CCBDD}"/>
              </a:ext>
            </a:extLst>
          </p:cNvPr>
          <p:cNvSpPr txBox="1"/>
          <p:nvPr/>
        </p:nvSpPr>
        <p:spPr>
          <a:xfrm>
            <a:off x="4167" y="470297"/>
            <a:ext cx="345638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Гемодинамика — движение крови по сосудам, возникающее вследствие разности гидростатического давления в различных участках кровеносной системы (кровь движется из области высокого давления в область низкого). Зависит от сопротивления току крови стенок сосудов и вязкости самой крови.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890E4-5D49-473C-963F-E4685EE4A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85" y="948578"/>
            <a:ext cx="2229301" cy="13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00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lang="ru-RU" sz="2400" dirty="0"/>
              <a:t>КРОВЯНОЕ ДАВЛЕНИЕ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846F2-0871-4A01-B25D-2715B85958FF}"/>
              </a:ext>
            </a:extLst>
          </p:cNvPr>
          <p:cNvSpPr txBox="1"/>
          <p:nvPr/>
        </p:nvSpPr>
        <p:spPr>
          <a:xfrm>
            <a:off x="148183" y="571336"/>
            <a:ext cx="532859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Кровяное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давление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—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давление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которое кровь оказывает на стенки кровеносных сосудов, иначе говоря, превышение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давления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жидкости в кровеносной системе над атмосферным. Один из показателей жизненно важных функций и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биомаркеров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Наиболее часто под кровяным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давлением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подразумевают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артериа́льное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давление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b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67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КРОВЯНОЕ </a:t>
            </a:r>
            <a:r>
              <a:rPr lang="ru-RU" sz="2400" dirty="0"/>
              <a:t>ДАВЛЕНИЕ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C9EFE-ABEA-4C68-9517-012F0E3E2308}"/>
              </a:ext>
            </a:extLst>
          </p:cNvPr>
          <p:cNvSpPr txBox="1"/>
          <p:nvPr/>
        </p:nvSpPr>
        <p:spPr>
          <a:xfrm>
            <a:off x="76175" y="549270"/>
            <a:ext cx="40324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Давление крови зависит от силы сокращения мышц желудочков и сопротивления стенок кровеносных сосудов. Самое высокое давление имеет аорта, отходящая от левого желудочка сердца. По мере удаления от сердца артериальное давление снижается. Давление снижается в капиллярах.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91156A-78A2-4E03-835D-FDE70F510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70" y="830337"/>
            <a:ext cx="1638060" cy="20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8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КРОВЯНОЕ </a:t>
            </a:r>
            <a:r>
              <a:rPr lang="ru-RU" sz="2400" dirty="0"/>
              <a:t>ДАВЛЕНИЕ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C9EFE-ABEA-4C68-9517-012F0E3E2308}"/>
              </a:ext>
            </a:extLst>
          </p:cNvPr>
          <p:cNvSpPr txBox="1"/>
          <p:nvPr/>
        </p:nvSpPr>
        <p:spPr>
          <a:xfrm>
            <a:off x="76175" y="542305"/>
            <a:ext cx="374441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 низкое давление наблюдается в верхней и нижней полых венах. Разница кровяного давления в разных участках кровеносной системы обеспечивает кровоток в кровеносных сосудах. Кровь течет из сосудов с высоким кровяным давлением к сосудам с низким давлением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194B89-F357-455A-B037-38BA68F92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30" y="857412"/>
            <a:ext cx="1638060" cy="20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62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C4185-FA82-44F1-A739-2D012CBB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7" y="131743"/>
            <a:ext cx="5544615" cy="338554"/>
          </a:xfrm>
        </p:spPr>
        <p:txBody>
          <a:bodyPr/>
          <a:lstStyle/>
          <a:p>
            <a:pPr algn="ctr"/>
            <a:r>
              <a:rPr lang="ru-RU" sz="2200" dirty="0"/>
              <a:t>СФИГМОМАНОМЕТР ИЛИ ТОНОМЕТР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12A51D-282F-424A-BAD5-71AD4988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486" y="902345"/>
            <a:ext cx="2788739" cy="1656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1E8460-CA06-4A02-978F-0824FAE4A583}"/>
              </a:ext>
            </a:extLst>
          </p:cNvPr>
          <p:cNvSpPr txBox="1"/>
          <p:nvPr/>
        </p:nvSpPr>
        <p:spPr>
          <a:xfrm>
            <a:off x="40168" y="615761"/>
            <a:ext cx="2844317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Прибор для неинвазивного измерения артериального давления. Сфигмоманометр состоит из манометра, измеряющего давление воздуха; манжеты, надеваемой на руку пациента; и нагнетателя воздуха с регулируемым клапаном спуска.</a:t>
            </a:r>
            <a:endParaRPr lang="ru-RU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7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C4185-FA82-44F1-A739-2D012CBB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7" y="131743"/>
            <a:ext cx="5544615" cy="338554"/>
          </a:xfrm>
        </p:spPr>
        <p:txBody>
          <a:bodyPr/>
          <a:lstStyle/>
          <a:p>
            <a:pPr algn="ctr"/>
            <a:r>
              <a:rPr lang="ru-RU" sz="2200" dirty="0"/>
              <a:t>СФИГМОМАНОМЕТР ИЛИ ТОНОМЕТР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9C123D-78E9-42EA-9EF4-E50CE5854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2"/>
          <a:stretch/>
        </p:blipFill>
        <p:spPr>
          <a:xfrm>
            <a:off x="2451743" y="614313"/>
            <a:ext cx="3205049" cy="2448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C9053-5E3E-484A-85AD-63F940A92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23" y="974353"/>
            <a:ext cx="1562318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1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470297"/>
            <a:ext cx="561662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1. Составьте парные ответы из названий частей сердца и соответствующих им понятий: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- левый желудочек, Б - правый желудочек, В - правое предсердие, Г - левое предсердие, Д - створчатые клапаны, Е - полулунные клапаны; 1 - расположены между предсердиями и желудочками, 2 - расположены на границе между желудочками и крупными сосудами,   3 - принимает кровь из органов, 4- принимает кровь из легочных вен, 5 - стенки толстые, мышечные,                   6 - выталкивает кровь к легочным артериям.</a:t>
            </a:r>
          </a:p>
        </p:txBody>
      </p:sp>
    </p:spTree>
    <p:extLst>
      <p:ext uri="{BB962C8B-B14F-4D97-AF65-F5344CB8AC3E}">
        <p14:creationId xmlns:p14="http://schemas.microsoft.com/office/powerpoint/2010/main" val="32156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C4185-FA82-44F1-A739-2D012CBB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7" y="38249"/>
            <a:ext cx="5544615" cy="492443"/>
          </a:xfrm>
        </p:spPr>
        <p:txBody>
          <a:bodyPr/>
          <a:lstStyle/>
          <a:p>
            <a:pPr algn="ctr"/>
            <a:r>
              <a:rPr lang="ru-RU" sz="2000" dirty="0"/>
              <a:t>НОРМЫ АРТЕРИАЛЬНОГО ДАВЛЕНИЯ </a:t>
            </a:r>
            <a:br>
              <a:rPr lang="ru-RU" sz="2000" dirty="0"/>
            </a:br>
            <a:r>
              <a:rPr lang="ru-RU" sz="1200" dirty="0"/>
              <a:t>ПО КЛАССИФИКАЦИИ ВОЗ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8DE47-8E46-4243-B3CB-6D9CB1E1C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" t="12999" r="1320" b="1614"/>
          <a:stretch/>
        </p:blipFill>
        <p:spPr>
          <a:xfrm>
            <a:off x="124946" y="686321"/>
            <a:ext cx="554461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28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lang="ru-RU" sz="2400" dirty="0"/>
              <a:t>ПУЛЬС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AED31-8DEA-4704-8448-AA5B190683E9}"/>
              </a:ext>
            </a:extLst>
          </p:cNvPr>
          <p:cNvSpPr txBox="1"/>
          <p:nvPr/>
        </p:nvSpPr>
        <p:spPr>
          <a:xfrm>
            <a:off x="220191" y="559723"/>
            <a:ext cx="532859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lang="ru-RU" sz="15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Пульс</a:t>
            </a:r>
            <a:r>
              <a:rPr lang="ru-RU" sz="15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(от лат. </a:t>
            </a:r>
            <a:r>
              <a:rPr lang="ru-RU" sz="15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pulsus</a:t>
            </a:r>
            <a:r>
              <a:rPr lang="ru-RU" sz="15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— удар, толчок) — толчкообразные колебания стенок артерий, связанные с сердечными циклами. В более широком смысле под </a:t>
            </a:r>
            <a:r>
              <a:rPr lang="ru-RU" sz="15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пульсом</a:t>
            </a:r>
            <a:r>
              <a:rPr lang="ru-RU" sz="15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понимают любые изменения в сосудистой системе, связанные с деятельностью сердца, поэтому в клинике различают </a:t>
            </a:r>
            <a:r>
              <a:rPr lang="ru-RU" sz="15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артериальный, венозный и капиллярный пульс.</a:t>
            </a:r>
          </a:p>
          <a:p>
            <a:pPr algn="just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</a:rPr>
              <a:t>     Аритмия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</a:rPr>
              <a:t> – нарушение сердечного ритма.</a:t>
            </a:r>
          </a:p>
          <a:p>
            <a:pPr algn="just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</a:rPr>
              <a:t>     Тахикардия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</a:rPr>
              <a:t> – увеличение частоты пульса.</a:t>
            </a:r>
          </a:p>
          <a:p>
            <a:pPr algn="just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</a:rPr>
              <a:t>     Брадикардия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</a:rPr>
              <a:t> – уменьшение количества ударов в минуту от нормы.</a:t>
            </a:r>
            <a:endParaRPr lang="ru-RU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9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07777"/>
          </a:xfrm>
        </p:spPr>
        <p:txBody>
          <a:bodyPr/>
          <a:lstStyle/>
          <a:p>
            <a:pPr algn="ctr"/>
            <a:r>
              <a:rPr lang="ru-RU" sz="2000" dirty="0"/>
              <a:t>ЗАВИСИМОСТЬ ЧАСТОТЫ И ВОЗРАСТА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DD4C8C2-16CC-46DE-8266-684C0879B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603105"/>
              </p:ext>
            </p:extLst>
          </p:nvPr>
        </p:nvGraphicFramePr>
        <p:xfrm>
          <a:off x="76174" y="102423"/>
          <a:ext cx="5616626" cy="3063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3">
                  <a:extLst>
                    <a:ext uri="{9D8B030D-6E8A-4147-A177-3AD203B41FA5}">
                      <a16:colId xmlns:a16="http://schemas.microsoft.com/office/drawing/2014/main" val="1082841349"/>
                    </a:ext>
                  </a:extLst>
                </a:gridCol>
                <a:gridCol w="2808313">
                  <a:extLst>
                    <a:ext uri="{9D8B030D-6E8A-4147-A177-3AD203B41FA5}">
                      <a16:colId xmlns:a16="http://schemas.microsoft.com/office/drawing/2014/main" val="3623422584"/>
                    </a:ext>
                  </a:extLst>
                </a:gridCol>
              </a:tblGrid>
              <a:tr h="56762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 человека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сердечных сокращений в минуту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201271"/>
                  </a:ext>
                </a:extLst>
              </a:tr>
              <a:tr h="29875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120-140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078882"/>
                  </a:ext>
                </a:extLst>
              </a:tr>
              <a:tr h="29875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053066"/>
                  </a:ext>
                </a:extLst>
              </a:tr>
              <a:tr h="32470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10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90-95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662784"/>
                  </a:ext>
                </a:extLst>
              </a:tr>
              <a:tr h="35289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65-75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642951"/>
                  </a:ext>
                </a:extLst>
              </a:tr>
              <a:tr h="39503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20-55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65-80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413372"/>
                  </a:ext>
                </a:extLst>
              </a:tr>
              <a:tr h="40721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55-60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80-85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29459"/>
                  </a:ext>
                </a:extLst>
              </a:tr>
              <a:tr h="39503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65-70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90-95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27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07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7873"/>
          </a:xfrm>
        </p:spPr>
        <p:txBody>
          <a:bodyPr/>
          <a:lstStyle/>
          <a:p>
            <a:pPr algn="ctr"/>
            <a:r>
              <a:rPr lang="ru-RU" sz="2400" dirty="0"/>
              <a:t>СКОРОСТЬ ДВИЖЕНИЯ КРОВИ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3882A1-F7FD-4B89-80F4-D321D3A5D348}"/>
              </a:ext>
            </a:extLst>
          </p:cNvPr>
          <p:cNvSpPr txBox="1"/>
          <p:nvPr/>
        </p:nvSpPr>
        <p:spPr>
          <a:xfrm>
            <a:off x="220191" y="671220"/>
            <a:ext cx="5400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кровотока в аорте при систоле достигает 50см/сек. Суммарный просвет одновременно функционирующих капилляров в 1000 раз превышает просвет аорты, и поэтому кровь движется в капиллярах со скоростью 0,5 мм/сек; скорость кровотока в венах — 20 см/сек.</a:t>
            </a:r>
          </a:p>
        </p:txBody>
      </p:sp>
    </p:spTree>
    <p:extLst>
      <p:ext uri="{BB962C8B-B14F-4D97-AF65-F5344CB8AC3E}">
        <p14:creationId xmlns:p14="http://schemas.microsoft.com/office/powerpoint/2010/main" val="1571326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7873"/>
          </a:xfrm>
        </p:spPr>
        <p:txBody>
          <a:bodyPr/>
          <a:lstStyle/>
          <a:p>
            <a:pPr algn="ctr"/>
            <a:r>
              <a:rPr lang="ru-RU" sz="2400" dirty="0"/>
              <a:t>СКОРОСТЬ ДВИЖЕНИЯ КРОВИ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CDBF2A-4BD3-4979-BFA5-9DC2C0091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" t="10056" r="1667" b="37635"/>
          <a:stretch/>
        </p:blipFill>
        <p:spPr>
          <a:xfrm>
            <a:off x="436215" y="594449"/>
            <a:ext cx="5056213" cy="2055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31B86E-233F-4051-808D-2ADF45068CD1}"/>
              </a:ext>
            </a:extLst>
          </p:cNvPr>
          <p:cNvSpPr txBox="1"/>
          <p:nvPr/>
        </p:nvSpPr>
        <p:spPr>
          <a:xfrm>
            <a:off x="0" y="2558529"/>
            <a:ext cx="569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сечения капилляров больше площади сечения аорты, поэтому скорость крови в капиллярах меньше.</a:t>
            </a:r>
          </a:p>
        </p:txBody>
      </p:sp>
    </p:spTree>
    <p:extLst>
      <p:ext uri="{BB962C8B-B14F-4D97-AF65-F5344CB8AC3E}">
        <p14:creationId xmlns:p14="http://schemas.microsoft.com/office/powerpoint/2010/main" val="3586424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lang="ru-RU" sz="2400" dirty="0"/>
              <a:t>АНЕВРИЗМА АОРТЫ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838E0-5D75-4D2F-BDF7-3F01983FD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93" y="830337"/>
            <a:ext cx="2297637" cy="199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9DB9A-4E10-43F3-8B60-B504E00FFC60}"/>
              </a:ext>
            </a:extLst>
          </p:cNvPr>
          <p:cNvSpPr txBox="1"/>
          <p:nvPr/>
        </p:nvSpPr>
        <p:spPr>
          <a:xfrm>
            <a:off x="75470" y="549270"/>
            <a:ext cx="34570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Аневризма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— выпячивание стенки артерии (реже — вены) вследствие её истончения или растяжения; расширение просвета сосуда более чем в 2 раза. Причиной могут служить врождённые или приобретённые дефекты средней оболочки сосудов.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1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lang="ru-RU" sz="2400" dirty="0"/>
              <a:t>УДАЛЕНИЕ АНЕВРИЗМЫ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18D8D5-50F9-4392-BC63-010FE3A0D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9" y="580861"/>
            <a:ext cx="4176464" cy="25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11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ЛИМФАТИЧЕСКАЯ СИСТЕМА ЧЕЛОВЕКА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57C76-921B-4224-8522-919DDCCE6A98}"/>
              </a:ext>
            </a:extLst>
          </p:cNvPr>
          <p:cNvSpPr txBox="1"/>
          <p:nvPr/>
        </p:nvSpPr>
        <p:spPr>
          <a:xfrm>
            <a:off x="148182" y="876211"/>
            <a:ext cx="28083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— часть сосудистой системы человека. В отличие от кровеносной системы, незамкнутая и не имеет центрального насоса.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740E3F-8B10-474F-8BEE-CDB360E0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96" y="576064"/>
            <a:ext cx="2558529" cy="25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6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4432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ЛИМФАТИЧЕСКАЯ СИСТЕМА ЧЕЛОВЕКА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57C76-921B-4224-8522-919DDCCE6A98}"/>
              </a:ext>
            </a:extLst>
          </p:cNvPr>
          <p:cNvSpPr txBox="1"/>
          <p:nvPr/>
        </p:nvSpPr>
        <p:spPr>
          <a:xfrm>
            <a:off x="76175" y="580048"/>
            <a:ext cx="30417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теле человека имеется около 460 лимфатических узлов. Во всех лимфатических сосудах тела содержится около 1-2 л лимфатической жидкости.     В течение суток 1200-1500 мл лимфы из лимфатических сосудов вливается в венозные сосуды.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740E3F-8B10-474F-8BEE-CDB360E0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96" y="576064"/>
            <a:ext cx="2558529" cy="25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27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lang="ru-RU" sz="2400" dirty="0"/>
              <a:t>СЕЛЕЗЕНКА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C9632-631D-4A82-95A7-E8774ED24CAF}"/>
              </a:ext>
            </a:extLst>
          </p:cNvPr>
          <p:cNvSpPr txBox="1"/>
          <p:nvPr/>
        </p:nvSpPr>
        <p:spPr>
          <a:xfrm>
            <a:off x="4168" y="549270"/>
            <a:ext cx="21602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Селезенка расположена в верхней части брюшной полости под левыми ребрами. Ее масса у взрослых людей составляет 140-200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9D5D25-D9E4-45C9-B02B-AB072371B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4" t="1122" r="2221" b="1399"/>
          <a:stretch/>
        </p:blipFill>
        <p:spPr>
          <a:xfrm>
            <a:off x="2092400" y="614313"/>
            <a:ext cx="360039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4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935511"/>
              </p:ext>
            </p:extLst>
          </p:nvPr>
        </p:nvGraphicFramePr>
        <p:xfrm>
          <a:off x="0" y="-33758"/>
          <a:ext cx="5768975" cy="327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412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643563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831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 СЕРДЦА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ПОНЯТИЯ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58491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левый желудочек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5 - стенки толстые, мышечные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584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правый желудочек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6 - выталкивает кровь к легочным артериям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640931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правое предсердие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принимает кровь из органов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63666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левое предсердие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принимает кровь из легочных вен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lang="ru-RU" sz="2400" dirty="0"/>
              <a:t>СЕЛЕЗЁНКА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C9632-631D-4A82-95A7-E8774ED24CAF}"/>
              </a:ext>
            </a:extLst>
          </p:cNvPr>
          <p:cNvSpPr txBox="1"/>
          <p:nvPr/>
        </p:nvSpPr>
        <p:spPr>
          <a:xfrm>
            <a:off x="76175" y="470297"/>
            <a:ext cx="194421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селезенке образуются лимфоциты, которые выводятся в лимфатические сосуды и участвуют в иммунной системе организма.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0CE82-7777-4E55-837B-057A65624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91" y="617877"/>
            <a:ext cx="360304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A8F04-B8AD-4DA6-9FCB-E6C7FFBB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СЕЛЕЗЁНКА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7E731-904E-4953-9FD1-D97F13CDF0B1}"/>
              </a:ext>
            </a:extLst>
          </p:cNvPr>
          <p:cNvSpPr txBox="1"/>
          <p:nvPr/>
        </p:nvSpPr>
        <p:spPr>
          <a:xfrm>
            <a:off x="76175" y="542305"/>
            <a:ext cx="30243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того, в селезенке образуется запас излишков крови и в ней разрушаются изжившие свой срок форменные элементы крови (эритроциты и лейкоциты).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B1C139-4FA1-4ECD-B869-39F8E28B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31" y="971153"/>
            <a:ext cx="2520281" cy="168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A8F04-B8AD-4DA6-9FCB-E6C7FFBB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ЗДОРОВЫЙ ОБРАЗ ЖИЗНИ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7E731-904E-4953-9FD1-D97F13CDF0B1}"/>
              </a:ext>
            </a:extLst>
          </p:cNvPr>
          <p:cNvSpPr txBox="1"/>
          <p:nvPr/>
        </p:nvSpPr>
        <p:spPr>
          <a:xfrm>
            <a:off x="76175" y="2006272"/>
            <a:ext cx="5616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физическим трудом и спортом активируют формирование лимфоцитов в селезенке, укрепляют иммунную систему организма.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F8B99A-B277-4FED-A4CE-01126B44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173" y="594099"/>
            <a:ext cx="2047804" cy="15121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63BE77-D3D7-4E73-85C0-2C33B30E3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0" y="594099"/>
            <a:ext cx="1545797" cy="14885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280027-632E-4FF6-8CC7-61BAC6E91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91" y="597589"/>
            <a:ext cx="1257920" cy="15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ОБОБЩЕНИЕ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C647A0-5A23-493E-B0C2-7FD799571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5" y="653132"/>
            <a:ext cx="1660804" cy="24013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D795AB-28D8-4D23-84D4-235DC194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351" y="637303"/>
            <a:ext cx="1035866" cy="10358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8B7C0B-2ABE-4224-ACF1-41DF1CC02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848" y="720102"/>
            <a:ext cx="1639590" cy="9233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A19D4A-6DEF-4D84-9092-25803CF8B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910" y="2018591"/>
            <a:ext cx="1651009" cy="1035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187EEE-C3C2-463C-99F2-FB48FB0E80D4}"/>
              </a:ext>
            </a:extLst>
          </p:cNvPr>
          <p:cNvSpPr txBox="1"/>
          <p:nvPr/>
        </p:nvSpPr>
        <p:spPr>
          <a:xfrm>
            <a:off x="3320588" y="2049617"/>
            <a:ext cx="2372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Давление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Пульс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кровотока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59F7FD-BE17-4D01-A8ED-BF8654CAB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058" y="628865"/>
            <a:ext cx="1168733" cy="11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9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7" y="162520"/>
            <a:ext cx="5655728" cy="307777"/>
          </a:xfrm>
        </p:spPr>
        <p:txBody>
          <a:bodyPr/>
          <a:lstStyle/>
          <a:p>
            <a:pPr algn="ctr"/>
            <a:r>
              <a:rPr lang="ru-RU" sz="2000" dirty="0"/>
              <a:t>ДЕВИЗ ЗДОРОВОГО ОБРАЗА ЖИЗНИ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B0F3E-1E9A-4B8D-8FEB-D06E8334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1" y="758329"/>
            <a:ext cx="5114704" cy="1380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AA0336-D3B6-40DC-A452-7E462FF34B55}"/>
              </a:ext>
            </a:extLst>
          </p:cNvPr>
          <p:cNvSpPr txBox="1"/>
          <p:nvPr/>
        </p:nvSpPr>
        <p:spPr>
          <a:xfrm>
            <a:off x="113247" y="2342505"/>
            <a:ext cx="550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 здоровье в ваших руках!!!</a:t>
            </a:r>
          </a:p>
        </p:txBody>
      </p:sp>
    </p:spTree>
    <p:extLst>
      <p:ext uri="{BB962C8B-B14F-4D97-AF65-F5344CB8AC3E}">
        <p14:creationId xmlns:p14="http://schemas.microsoft.com/office/powerpoint/2010/main" val="255748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91" y="81856"/>
            <a:ext cx="530137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478409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Нарисовать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Рис №</a:t>
            </a: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372319" y="1478409"/>
            <a:ext cx="1627765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noProof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64</a:t>
            </a:r>
            <a:r>
              <a:rPr kumimoji="0" lang="ru-RU" sz="151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4167" y="1478409"/>
            <a:ext cx="1662211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61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- 64)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092928" y="1478409"/>
            <a:ext cx="1599871" cy="172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Проектная работа: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 моделей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кровеносной системы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(продолжение) 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035870"/>
              </p:ext>
            </p:extLst>
          </p:nvPr>
        </p:nvGraphicFramePr>
        <p:xfrm>
          <a:off x="0" y="-33758"/>
          <a:ext cx="5768975" cy="3516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412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643563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8311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 СЕРДЦА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ПОНЯТИЯ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584912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 - створчатые клапаны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расположены между предсердиями и желудочками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584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 - полулунные клапаны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расположены на границе между желудочками и крупными сосудами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640931">
                <a:tc>
                  <a:txBody>
                    <a:bodyPr/>
                    <a:lstStyle/>
                    <a:p>
                      <a:pPr algn="l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636662">
                <a:tc>
                  <a:txBody>
                    <a:bodyPr/>
                    <a:lstStyle/>
                    <a:p>
                      <a:pPr algn="l"/>
                      <a:endParaRPr lang="ru-RU" sz="1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928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470297"/>
            <a:ext cx="56166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2. Укажите порядок прохождения крови по большому кругу кровообращения: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 - верхние и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полые вены, Б - капилляры,               В - артериолы, Г - левый желудочек, Д - правое предсердие, Е - аорта, Ж - артерии.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7D543B-5A9B-4BD1-816D-42C25BDADB57}"/>
              </a:ext>
            </a:extLst>
          </p:cNvPr>
          <p:cNvSpPr txBox="1"/>
          <p:nvPr/>
        </p:nvSpPr>
        <p:spPr>
          <a:xfrm>
            <a:off x="76175" y="2139255"/>
            <a:ext cx="56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 - левый желудочек, Е - аорта, Ж - артерии,      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артериолы, Б - капилляры, А -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ние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ние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полые вены, Д - правое предсердие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325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220191" y="494104"/>
            <a:ext cx="54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3. Укажите пути прохождения крови по малому кругу кровообращения: А - легкие,       Б - левое предсердие, В - правый желудочек,                    Г - легочные артерии, Д - легочные вены.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7D543B-5A9B-4BD1-816D-42C25BDADB57}"/>
              </a:ext>
            </a:extLst>
          </p:cNvPr>
          <p:cNvSpPr txBox="1"/>
          <p:nvPr/>
        </p:nvSpPr>
        <p:spPr>
          <a:xfrm>
            <a:off x="220191" y="1838449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- правый желудочек, Г - легочные артерии,     А - легкие, Д - легочные вены,        Б - левое предсердие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946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1F9-503B-462C-8105-25CD6806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 ЗАДАЧ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DEF5B-C9D8-4A83-82B2-CE9916F79167}"/>
              </a:ext>
            </a:extLst>
          </p:cNvPr>
          <p:cNvSpPr txBox="1"/>
          <p:nvPr/>
        </p:nvSpPr>
        <p:spPr>
          <a:xfrm>
            <a:off x="76175" y="495265"/>
            <a:ext cx="56166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Сердце ребенка в течение 1 минуты сокращается 78 раз и при каждом сокращении выводит в аорту 38,5 см</a:t>
            </a:r>
            <a:r>
              <a:rPr lang="ru-RU" sz="2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крови. Сколько крови выталкивает сердце ребенка в течение суток?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05E64-5D23-4FE9-A7F1-6DB7AA2589E5}"/>
              </a:ext>
            </a:extLst>
          </p:cNvPr>
          <p:cNvSpPr txBox="1"/>
          <p:nvPr/>
        </p:nvSpPr>
        <p:spPr>
          <a:xfrm>
            <a:off x="580231" y="2486521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4020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1F9-503B-462C-8105-25CD6806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 ЗАДАЧ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DEF5B-C9D8-4A83-82B2-CE9916F79167}"/>
              </a:ext>
            </a:extLst>
          </p:cNvPr>
          <p:cNvSpPr txBox="1"/>
          <p:nvPr/>
        </p:nvSpPr>
        <p:spPr>
          <a:xfrm>
            <a:off x="76175" y="477262"/>
            <a:ext cx="5616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спокойном состоянии сердечный цикл продолжается 0,8 сек., сокращение предсердий продолжается 0,1 сек., желудочков - 0,3 сек., а в течение 0,4 сек. сердце отдыхает. Сколько времени работает и отдыхает сердце в течение суток?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84BA3-C060-4FF8-A17E-2B36FE69A52B}"/>
              </a:ext>
            </a:extLst>
          </p:cNvPr>
          <p:cNvSpPr txBox="1"/>
          <p:nvPr/>
        </p:nvSpPr>
        <p:spPr>
          <a:xfrm>
            <a:off x="580231" y="2486521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8393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0D1F9-503B-462C-8105-25CD6806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 ЗАДАЧ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DEF5B-C9D8-4A83-82B2-CE9916F79167}"/>
              </a:ext>
            </a:extLst>
          </p:cNvPr>
          <p:cNvSpPr txBox="1"/>
          <p:nvPr/>
        </p:nvSpPr>
        <p:spPr>
          <a:xfrm>
            <a:off x="76175" y="477262"/>
            <a:ext cx="561662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Сколько литров крови перекачивает сердце человека за 1 час и за 1 сутки, если оно сокращается в среднем 70 раз в минуту, выбрасывая при каждом сокращении из двух желудочков 150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r>
              <a:rPr lang="ru-RU" sz="18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крови?</a:t>
            </a:r>
            <a:endParaRPr lang="ru-RU" sz="18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30F99-298E-42E8-9B76-1A13018FD2A1}"/>
              </a:ext>
            </a:extLst>
          </p:cNvPr>
          <p:cNvSpPr txBox="1"/>
          <p:nvPr/>
        </p:nvSpPr>
        <p:spPr>
          <a:xfrm>
            <a:off x="580231" y="2486521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2076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8329</TotalTime>
  <Words>1272</Words>
  <Application>Microsoft Office PowerPoint</Application>
  <PresentationFormat>Произвольный</PresentationFormat>
  <Paragraphs>144</Paragraphs>
  <Slides>35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</vt:lpstr>
      <vt:lpstr>Arial</vt:lpstr>
      <vt:lpstr>Calibri</vt:lpstr>
      <vt:lpstr>Circe</vt:lpstr>
      <vt:lpstr>Open Sans</vt:lpstr>
      <vt:lpstr>Open Sans Light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ПРОВЕРЬТЕ СВОИ ЗНАНИЯ!</vt:lpstr>
      <vt:lpstr>ПРОВЕРЬТЕ СВОИ ЗНАНИЯ</vt:lpstr>
      <vt:lpstr>ПРОВЕРЬТЕ СВОИ ЗНАНИЯ</vt:lpstr>
      <vt:lpstr>ПРОВЕРЬТЕ СВОИ ЗНАНИЯ!</vt:lpstr>
      <vt:lpstr>ПРОВЕРЬТЕ СВОИ ЗНАНИЯ!</vt:lpstr>
      <vt:lpstr>РЕШЕНИЕ ЗАДАЧ </vt:lpstr>
      <vt:lpstr>РЕШЕНИЕ ЗАДАЧ </vt:lpstr>
      <vt:lpstr>РЕШЕНИЕ ЗАДАЧ </vt:lpstr>
      <vt:lpstr>СЕГОДНЯ НА УРОКЕ:</vt:lpstr>
      <vt:lpstr>САМЫЙ ИЗУЧЕННЫЙ И ТАИНСТВЕННЫЙ ОРГАН </vt:lpstr>
      <vt:lpstr>СЕРДЕЧНО-СОСУДИСТАЯ СИСТЕМА</vt:lpstr>
      <vt:lpstr>КРОВООБРАЩЕНИЕ</vt:lpstr>
      <vt:lpstr>ГЕМОДИНАМИКА </vt:lpstr>
      <vt:lpstr>КРОВЯНОЕ ДАВЛЕНИЕ</vt:lpstr>
      <vt:lpstr>КРОВЯНОЕ ДАВЛЕНИЕ</vt:lpstr>
      <vt:lpstr>КРОВЯНОЕ ДАВЛЕНИЕ</vt:lpstr>
      <vt:lpstr>СФИГМОМАНОМЕТР ИЛИ ТОНОМЕТР</vt:lpstr>
      <vt:lpstr>СФИГМОМАНОМЕТР ИЛИ ТОНОМЕТР</vt:lpstr>
      <vt:lpstr>НОРМЫ АРТЕРИАЛЬНОГО ДАВЛЕНИЯ  ПО КЛАССИФИКАЦИИ ВОЗ</vt:lpstr>
      <vt:lpstr>ПУЛЬС</vt:lpstr>
      <vt:lpstr>ЗАВИСИМОСТЬ ЧАСТОТЫ И ВОЗРАСТА</vt:lpstr>
      <vt:lpstr>СКОРОСТЬ ДВИЖЕНИЯ КРОВИ</vt:lpstr>
      <vt:lpstr>СКОРОСТЬ ДВИЖЕНИЯ КРОВИ</vt:lpstr>
      <vt:lpstr>АНЕВРИЗМА АОРТЫ</vt:lpstr>
      <vt:lpstr>УДАЛЕНИЕ АНЕВРИЗМЫ</vt:lpstr>
      <vt:lpstr>ЛИМФАТИЧЕСКАЯ СИСТЕМА ЧЕЛОВЕКА</vt:lpstr>
      <vt:lpstr>ЛИМФАТИЧЕСКАЯ СИСТЕМА ЧЕЛОВЕКА</vt:lpstr>
      <vt:lpstr>СЕЛЕЗЕНКА </vt:lpstr>
      <vt:lpstr>СЕЛЕЗЁНКА </vt:lpstr>
      <vt:lpstr>СЕЛЕЗЁНКА</vt:lpstr>
      <vt:lpstr>ЗДОРОВЫЙ ОБРАЗ ЖИЗНИ</vt:lpstr>
      <vt:lpstr>ОБОБЩЕНИЕ</vt:lpstr>
      <vt:lpstr>ДЕВИЗ ЗДОРОВОГО ОБРАЗА ЖИЗНИ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629</cp:revision>
  <dcterms:created xsi:type="dcterms:W3CDTF">2020-04-13T08:05:42Z</dcterms:created>
  <dcterms:modified xsi:type="dcterms:W3CDTF">2020-11-09T16:41:26Z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