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4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725" r:id="rId3"/>
    <p:sldMasterId id="2147483940" r:id="rId4"/>
    <p:sldMasterId id="2147483948" r:id="rId5"/>
  </p:sldMasterIdLst>
  <p:notesMasterIdLst>
    <p:notesMasterId r:id="rId40"/>
  </p:notesMasterIdLst>
  <p:sldIdLst>
    <p:sldId id="1518" r:id="rId6"/>
    <p:sldId id="1970" r:id="rId7"/>
    <p:sldId id="1524" r:id="rId8"/>
    <p:sldId id="1974" r:id="rId9"/>
    <p:sldId id="1975" r:id="rId10"/>
    <p:sldId id="1671" r:id="rId11"/>
    <p:sldId id="1954" r:id="rId12"/>
    <p:sldId id="1961" r:id="rId13"/>
    <p:sldId id="1939" r:id="rId14"/>
    <p:sldId id="1746" r:id="rId15"/>
    <p:sldId id="1962" r:id="rId16"/>
    <p:sldId id="1963" r:id="rId17"/>
    <p:sldId id="1965" r:id="rId18"/>
    <p:sldId id="1964" r:id="rId19"/>
    <p:sldId id="1956" r:id="rId20"/>
    <p:sldId id="1966" r:id="rId21"/>
    <p:sldId id="1940" r:id="rId22"/>
    <p:sldId id="1949" r:id="rId23"/>
    <p:sldId id="1943" r:id="rId24"/>
    <p:sldId id="1967" r:id="rId25"/>
    <p:sldId id="1946" r:id="rId26"/>
    <p:sldId id="260" r:id="rId27"/>
    <p:sldId id="1947" r:id="rId28"/>
    <p:sldId id="1968" r:id="rId29"/>
    <p:sldId id="1958" r:id="rId30"/>
    <p:sldId id="1972" r:id="rId31"/>
    <p:sldId id="1960" r:id="rId32"/>
    <p:sldId id="1971" r:id="rId33"/>
    <p:sldId id="1959" r:id="rId34"/>
    <p:sldId id="1950" r:id="rId35"/>
    <p:sldId id="1948" r:id="rId36"/>
    <p:sldId id="1973" r:id="rId37"/>
    <p:sldId id="1951" r:id="rId38"/>
    <p:sldId id="354" r:id="rId39"/>
  </p:sldIdLst>
  <p:sldSz cx="5768975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59" autoAdjust="0"/>
    <p:restoredTop sz="94364" autoAdjust="0"/>
  </p:normalViewPr>
  <p:slideViewPr>
    <p:cSldViewPr>
      <p:cViewPr varScale="1">
        <p:scale>
          <a:sx n="148" d="100"/>
          <a:sy n="148" d="100"/>
        </p:scale>
        <p:origin x="444" y="120"/>
      </p:cViewPr>
      <p:guideLst>
        <p:guide orient="horz" pos="2880"/>
        <p:guide pos="21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AFF15-B181-49A8-B0C2-D6B1B3E334C0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D7A1A-F683-4EBE-9521-2F1A3DA05B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63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233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1" i="0" dirty="0">
                <a:solidFill>
                  <a:srgbClr val="333333"/>
                </a:solidFill>
                <a:effectLst/>
                <a:latin typeface="Circe"/>
              </a:rPr>
              <a:t>Кровообращение</a:t>
            </a:r>
            <a:r>
              <a:rPr lang="ru-RU" b="0" i="0" dirty="0">
                <a:solidFill>
                  <a:srgbClr val="333333"/>
                </a:solidFill>
                <a:effectLst/>
                <a:latin typeface="Circe"/>
              </a:rPr>
              <a:t> — это движение крови по сосудам, обеспечивающее обмен веществ между всеми тканями организма и внешней средой.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Circe"/>
              </a:rPr>
              <a:t>Система органов кровообращения включает сердце и кровеносные сосуды. Циркуляция крови в организме человека по замкнутой сердечно-сосудистой системе обеспечивается ритмическими сокращениями сердца — ее центрального органа.</a:t>
            </a:r>
          </a:p>
          <a:p>
            <a:pPr algn="l"/>
            <a:r>
              <a:rPr lang="ru-RU" b="0" i="0" dirty="0">
                <a:solidFill>
                  <a:srgbClr val="333333"/>
                </a:solidFill>
                <a:effectLst/>
                <a:latin typeface="Circe"/>
              </a:rPr>
              <a:t>Сосуды, по которым кровь от сердца разносится к тканям и органам, называют артериями, а те, по которым кровь доставляется к сердцу, — венами. В тканях и органах тонкие артерии (артериолы) и вены (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Circe"/>
              </a:rPr>
              <a:t>венулы</a:t>
            </a:r>
            <a:r>
              <a:rPr lang="ru-RU" b="0" i="0" dirty="0">
                <a:solidFill>
                  <a:srgbClr val="333333"/>
                </a:solidFill>
                <a:effectLst/>
                <a:latin typeface="Circe"/>
              </a:rPr>
              <a:t>) соединены между собой густой сетью кровеносных капилляров.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563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583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666666"/>
                </a:solidFill>
                <a:effectLst/>
                <a:latin typeface="Source Sans Pro" panose="020B0503030403020204" pitchFamily="34" charset="0"/>
              </a:rPr>
              <a:t>Скорость проведения импульса по проводящей системе в 10 раз превышает скорость проведения по мышечной системе (5 м/с и 0,5 м/с соответственно). Все части желудочков сокращаются одновременно, что позволяет избежать повреждение мышечной ткани при несогласованном сокращении и расслаблении. Синусный узел задает ритм – он водитель ритма, а темп (частота ритма) зависит от симпатической и парасимпатической нервных систем, волокна которых подходят соответственно от грудного отдела спинного мозга и сердечного центра продолговатого мозга (блуждающий нерв). Эти же центры получают информацию от чувствительных нервов в стенке аорты и сонных артерий, а также полых вен, которые непосредственно реагируют на увеличение физической нагрузки, повышение температуры тела, уровень углекислого газа в крови, гормон адреналин.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246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1" i="0" dirty="0">
                <a:solidFill>
                  <a:srgbClr val="4E4E3F"/>
                </a:solidFill>
                <a:effectLst/>
                <a:latin typeface="Open Sans"/>
              </a:rPr>
              <a:t>Артерии</a:t>
            </a:r>
            <a:r>
              <a:rPr lang="ru-RU" b="0" i="0" dirty="0">
                <a:solidFill>
                  <a:srgbClr val="4E4E3F"/>
                </a:solidFill>
                <a:effectLst/>
                <a:latin typeface="Open Sans"/>
              </a:rPr>
              <a:t> имеют трёхслойные плотные, гладкие и упругие стенки. Наружный слой стенок состоит из соединительной ткани, средний слой составляют гладкие мышцы, внутренний слой образован одним слоем клеток и называется эндотелием. Строение стенок позволяет артериям выдерживать большое давление, под которым кровь выбрасывается из сердца.</a:t>
            </a:r>
          </a:p>
          <a:p>
            <a:pPr algn="l"/>
            <a:r>
              <a:rPr lang="ru-RU" b="0" i="0" dirty="0">
                <a:solidFill>
                  <a:srgbClr val="4E4E3F"/>
                </a:solidFill>
                <a:effectLst/>
                <a:latin typeface="Open Sans"/>
              </a:rPr>
              <a:t>Стенки</a:t>
            </a:r>
            <a:r>
              <a:rPr lang="ru-RU" b="1" i="0" dirty="0">
                <a:solidFill>
                  <a:srgbClr val="4E4E3F"/>
                </a:solidFill>
                <a:effectLst/>
                <a:latin typeface="Open Sans"/>
              </a:rPr>
              <a:t> капилляров</a:t>
            </a:r>
            <a:r>
              <a:rPr lang="ru-RU" b="0" i="0" dirty="0">
                <a:solidFill>
                  <a:srgbClr val="4E4E3F"/>
                </a:solidFill>
                <a:effectLst/>
                <a:latin typeface="Open Sans"/>
              </a:rPr>
              <a:t> очень тонки: они состоят из одного слоя плоских клеток (через них происходит обмен газами и веществами между кровью и тканями).</a:t>
            </a:r>
          </a:p>
          <a:p>
            <a:pPr algn="l"/>
            <a:r>
              <a:rPr lang="ru-RU" b="0" i="0" dirty="0">
                <a:solidFill>
                  <a:srgbClr val="4E4E3F"/>
                </a:solidFill>
                <a:effectLst/>
                <a:latin typeface="Open Sans"/>
              </a:rPr>
              <a:t>Стенки </a:t>
            </a:r>
            <a:r>
              <a:rPr lang="ru-RU" b="1" i="0" dirty="0">
                <a:solidFill>
                  <a:srgbClr val="4E4E3F"/>
                </a:solidFill>
                <a:effectLst/>
                <a:latin typeface="Open Sans"/>
              </a:rPr>
              <a:t>вен</a:t>
            </a:r>
            <a:r>
              <a:rPr lang="ru-RU" b="0" i="0" dirty="0">
                <a:solidFill>
                  <a:srgbClr val="4E4E3F"/>
                </a:solidFill>
                <a:effectLst/>
                <a:latin typeface="Open Sans"/>
              </a:rPr>
              <a:t> тоньше и не такие упругие, чем стенки артерий (т. к. давление крови в них невелико), хотя и имеют те же три слоя. Их гладкомышечный слой гораздо тоньше. Крупные вены имеют внутренние клапаны, пропускающие кровь только по направлению к сердцу.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449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7847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8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86475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97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44976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87724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262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3100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53763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57265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0160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2630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361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982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8050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498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878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86207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684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3967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88006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434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2292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1073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526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7173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8749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5448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1874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8878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12721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61128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40840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62912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2673" y="2356547"/>
            <a:ext cx="2381556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61129" y="2356547"/>
            <a:ext cx="237517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34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58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155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604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4902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23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74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824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6" y="132464"/>
            <a:ext cx="4903630" cy="407905"/>
          </a:xfrm>
        </p:spPr>
        <p:txBody>
          <a:bodyPr lIns="91539" tIns="45770" rIns="91539" bIns="457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4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4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6" y="441663"/>
            <a:ext cx="4903630" cy="192287"/>
          </a:xfrm>
        </p:spPr>
        <p:txBody>
          <a:bodyPr lIns="91539" tIns="45770" rIns="91539" bIns="45770"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04836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E377E23-BF63-44ED-98F5-863C3F1D1C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52AEDDB-1C3D-442A-8C04-9B2F2E9D69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42598B7-05EE-49FD-ADD7-E583E9DD10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9400EF-3DC0-4151-92E4-B2754668A4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526678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673" y="1008007"/>
            <a:ext cx="4903629" cy="69554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5346" y="1838750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9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060144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250316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709" y="2085118"/>
            <a:ext cx="4903629" cy="644463"/>
          </a:xfrm>
        </p:spPr>
        <p:txBody>
          <a:bodyPr anchor="t"/>
          <a:lstStyle>
            <a:lvl1pPr algn="l">
              <a:defRPr sz="252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709" y="1375307"/>
            <a:ext cx="4903629" cy="709811"/>
          </a:xfrm>
        </p:spPr>
        <p:txBody>
          <a:bodyPr anchor="b"/>
          <a:lstStyle>
            <a:lvl1pPr marL="0" indent="0">
              <a:buNone/>
              <a:defRPr sz="1261">
                <a:solidFill>
                  <a:schemeClr val="tx1">
                    <a:tint val="75000"/>
                  </a:schemeClr>
                </a:solidFill>
              </a:defRPr>
            </a:lvl1pPr>
            <a:lvl2pPr marL="28831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2pPr>
            <a:lvl3pPr marL="576621" indent="0">
              <a:buNone/>
              <a:defRPr sz="1009">
                <a:solidFill>
                  <a:schemeClr val="tx1">
                    <a:tint val="75000"/>
                  </a:schemeClr>
                </a:solidFill>
              </a:defRPr>
            </a:lvl3pPr>
            <a:lvl4pPr marL="86493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4pPr>
            <a:lvl5pPr marL="115324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5pPr>
            <a:lvl6pPr marL="144155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6pPr>
            <a:lvl7pPr marL="172986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7pPr>
            <a:lvl8pPr marL="201817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8pPr>
            <a:lvl9pPr marL="2306483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29060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082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8449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32562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60904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26337"/>
            <a:ext cx="2548966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8449" y="1029039"/>
            <a:ext cx="2548966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30560" y="726337"/>
            <a:ext cx="2549967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30560" y="1029039"/>
            <a:ext cx="2549967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22108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270429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146964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50" y="129193"/>
            <a:ext cx="1897953" cy="549822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5509" y="129194"/>
            <a:ext cx="3225017" cy="2769390"/>
          </a:xfrm>
        </p:spPr>
        <p:txBody>
          <a:bodyPr/>
          <a:lstStyle>
            <a:lvl1pPr>
              <a:defRPr sz="2018"/>
            </a:lvl1pPr>
            <a:lvl2pPr>
              <a:defRPr sz="1766"/>
            </a:lvl2pPr>
            <a:lvl3pPr>
              <a:defRPr sz="1513"/>
            </a:lvl3pPr>
            <a:lvl4pPr>
              <a:defRPr sz="1261"/>
            </a:lvl4pPr>
            <a:lvl5pPr>
              <a:defRPr sz="1261"/>
            </a:lvl5pPr>
            <a:lvl6pPr>
              <a:defRPr sz="1261"/>
            </a:lvl6pPr>
            <a:lvl7pPr>
              <a:defRPr sz="1261"/>
            </a:lvl7pPr>
            <a:lvl8pPr>
              <a:defRPr sz="1261"/>
            </a:lvl8pPr>
            <a:lvl9pPr>
              <a:defRPr sz="12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8450" y="679016"/>
            <a:ext cx="1897953" cy="2219568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18460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759" y="2271396"/>
            <a:ext cx="3461385" cy="268151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0759" y="289933"/>
            <a:ext cx="3461385" cy="1946910"/>
          </a:xfrm>
        </p:spPr>
        <p:txBody>
          <a:bodyPr/>
          <a:lstStyle>
            <a:lvl1pPr marL="0" indent="0">
              <a:buNone/>
              <a:defRPr sz="2018"/>
            </a:lvl1pPr>
            <a:lvl2pPr marL="288310" indent="0">
              <a:buNone/>
              <a:defRPr sz="1766"/>
            </a:lvl2pPr>
            <a:lvl3pPr marL="576621" indent="0">
              <a:buNone/>
              <a:defRPr sz="1513"/>
            </a:lvl3pPr>
            <a:lvl4pPr marL="864931" indent="0">
              <a:buNone/>
              <a:defRPr sz="1261"/>
            </a:lvl4pPr>
            <a:lvl5pPr marL="1153241" indent="0">
              <a:buNone/>
              <a:defRPr sz="1261"/>
            </a:lvl5pPr>
            <a:lvl6pPr marL="1441552" indent="0">
              <a:buNone/>
              <a:defRPr sz="1261"/>
            </a:lvl6pPr>
            <a:lvl7pPr marL="1729862" indent="0">
              <a:buNone/>
              <a:defRPr sz="1261"/>
            </a:lvl7pPr>
            <a:lvl8pPr marL="2018172" indent="0">
              <a:buNone/>
              <a:defRPr sz="1261"/>
            </a:lvl8pPr>
            <a:lvl9pPr marL="2306483" indent="0">
              <a:buNone/>
              <a:defRPr sz="126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30759" y="2539547"/>
            <a:ext cx="3461385" cy="380819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230810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26349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82508" y="129945"/>
            <a:ext cx="1298019" cy="27686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8449" y="129945"/>
            <a:ext cx="3797908" cy="27686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915384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8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86" y="71160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9" y="720765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4" y="746315"/>
            <a:ext cx="2509504" cy="310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6621"/>
              <a:t>11/6/2020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5032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175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87529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685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4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2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86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6146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70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1806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310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737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194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268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141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5671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618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4625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35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28685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0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49033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2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0733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924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3213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78935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6679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6082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634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835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457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196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86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5906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5260061" y="159368"/>
            <a:ext cx="252868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6598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0732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74652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04109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45947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153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066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1349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8073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7194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7358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4400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627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530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6451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948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025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67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31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8717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01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081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6889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22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1968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530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596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6011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13020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70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78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2681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30131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8056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92126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241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56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7762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11196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4631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25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93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71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7920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53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42504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96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0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3396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46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5354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3321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0570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55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48497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35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89022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hyperlink" Target="https://www.facebook.com/" TargetMode="Externa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5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104.xml"/><Relationship Id="rId47" Type="http://schemas.openxmlformats.org/officeDocument/2006/relationships/slideLayout" Target="../slideLayouts/slideLayout109.xml"/><Relationship Id="rId63" Type="http://schemas.openxmlformats.org/officeDocument/2006/relationships/slideLayout" Target="../slideLayouts/slideLayout125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69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37" Type="http://schemas.openxmlformats.org/officeDocument/2006/relationships/slideLayout" Target="../slideLayouts/slideLayout99.xml"/><Relationship Id="rId40" Type="http://schemas.openxmlformats.org/officeDocument/2006/relationships/slideLayout" Target="../slideLayouts/slideLayout102.xml"/><Relationship Id="rId45" Type="http://schemas.openxmlformats.org/officeDocument/2006/relationships/slideLayout" Target="../slideLayouts/slideLayout107.xml"/><Relationship Id="rId53" Type="http://schemas.openxmlformats.org/officeDocument/2006/relationships/slideLayout" Target="../slideLayouts/slideLayout115.xml"/><Relationship Id="rId58" Type="http://schemas.openxmlformats.org/officeDocument/2006/relationships/slideLayout" Target="../slideLayouts/slideLayout120.xml"/><Relationship Id="rId6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67.xml"/><Relationship Id="rId61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slideLayout" Target="../slideLayouts/slideLayout97.xml"/><Relationship Id="rId43" Type="http://schemas.openxmlformats.org/officeDocument/2006/relationships/slideLayout" Target="../slideLayouts/slideLayout105.xml"/><Relationship Id="rId48" Type="http://schemas.openxmlformats.org/officeDocument/2006/relationships/slideLayout" Target="../slideLayouts/slideLayout110.xml"/><Relationship Id="rId56" Type="http://schemas.openxmlformats.org/officeDocument/2006/relationships/slideLayout" Target="../slideLayouts/slideLayout118.xml"/><Relationship Id="rId64" Type="http://schemas.openxmlformats.org/officeDocument/2006/relationships/slideLayout" Target="../slideLayouts/slideLayout126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70.xml"/><Relationship Id="rId51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38" Type="http://schemas.openxmlformats.org/officeDocument/2006/relationships/slideLayout" Target="../slideLayouts/slideLayout100.xml"/><Relationship Id="rId46" Type="http://schemas.openxmlformats.org/officeDocument/2006/relationships/slideLayout" Target="../slideLayouts/slideLayout108.xml"/><Relationship Id="rId59" Type="http://schemas.openxmlformats.org/officeDocument/2006/relationships/slideLayout" Target="../slideLayouts/slideLayout121.xml"/><Relationship Id="rId67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103.xml"/><Relationship Id="rId54" Type="http://schemas.openxmlformats.org/officeDocument/2006/relationships/slideLayout" Target="../slideLayouts/slideLayout116.xml"/><Relationship Id="rId62" Type="http://schemas.openxmlformats.org/officeDocument/2006/relationships/slideLayout" Target="../slideLayouts/slideLayout124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36" Type="http://schemas.openxmlformats.org/officeDocument/2006/relationships/slideLayout" Target="../slideLayouts/slideLayout98.xml"/><Relationship Id="rId49" Type="http://schemas.openxmlformats.org/officeDocument/2006/relationships/slideLayout" Target="../slideLayouts/slideLayout111.xml"/><Relationship Id="rId57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93.xml"/><Relationship Id="rId44" Type="http://schemas.openxmlformats.org/officeDocument/2006/relationships/slideLayout" Target="../slideLayouts/slideLayout106.xml"/><Relationship Id="rId52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122.xml"/><Relationship Id="rId65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9" Type="http://schemas.openxmlformats.org/officeDocument/2006/relationships/slideLayout" Target="../slideLayouts/slideLayout101.xml"/><Relationship Id="rId34" Type="http://schemas.openxmlformats.org/officeDocument/2006/relationships/slideLayout" Target="../slideLayouts/slideLayout96.xml"/><Relationship Id="rId50" Type="http://schemas.openxmlformats.org/officeDocument/2006/relationships/slideLayout" Target="../slideLayouts/slideLayout112.xml"/><Relationship Id="rId55" Type="http://schemas.openxmlformats.org/officeDocument/2006/relationships/slideLayout" Target="../slideLayouts/slideLayout1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18" y="102424"/>
            <a:ext cx="516713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653" y="781128"/>
            <a:ext cx="453366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346873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>
                <a:solidFill>
                  <a:schemeClr val="tx1"/>
                </a:solidFill>
              </a:rPr>
              <a:pPr algn="ctr"/>
              <a:t>‹#›</a:t>
            </a:fld>
            <a:endParaRPr lang="en-US" sz="568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71060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  <p:sldLayoutId id="2147483764" r:id="rId39"/>
    <p:sldLayoutId id="2147483765" r:id="rId40"/>
    <p:sldLayoutId id="2147483766" r:id="rId41"/>
    <p:sldLayoutId id="2147483767" r:id="rId42"/>
    <p:sldLayoutId id="2147483768" r:id="rId43"/>
    <p:sldLayoutId id="2147483769" r:id="rId44"/>
    <p:sldLayoutId id="2147483770" r:id="rId45"/>
    <p:sldLayoutId id="2147483771" r:id="rId46"/>
    <p:sldLayoutId id="2147483772" r:id="rId47"/>
    <p:sldLayoutId id="2147483773" r:id="rId48"/>
    <p:sldLayoutId id="2147483774" r:id="rId49"/>
    <p:sldLayoutId id="2147483775" r:id="rId50"/>
    <p:sldLayoutId id="2147483776" r:id="rId51"/>
    <p:sldLayoutId id="2147483777" r:id="rId52"/>
    <p:sldLayoutId id="2147483778" r:id="rId53"/>
    <p:sldLayoutId id="2147483779" r:id="rId54"/>
    <p:sldLayoutId id="2147483780" r:id="rId55"/>
    <p:sldLayoutId id="2147483781" r:id="rId56"/>
    <p:sldLayoutId id="2147483782" r:id="rId57"/>
    <p:sldLayoutId id="2147483783" r:id="rId58"/>
    <p:sldLayoutId id="2147483784" r:id="rId59"/>
    <p:sldLayoutId id="2147483785" r:id="rId60"/>
    <p:sldLayoutId id="2147483786" r:id="rId61"/>
    <p:sldLayoutId id="2147483787" r:id="rId62"/>
    <p:sldLayoutId id="2147483788" r:id="rId63"/>
    <p:sldLayoutId id="2147483789" r:id="rId64"/>
    <p:sldLayoutId id="2147483790" r:id="rId65"/>
    <p:sldLayoutId id="2147483791" r:id="rId66"/>
    <p:sldLayoutId id="2147483792" r:id="rId6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346" y="982040"/>
            <a:ext cx="489628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92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54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57133"/>
            <a:ext cx="5192078" cy="2141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8449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06.11.2020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1068" y="3007496"/>
            <a:ext cx="1826842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34433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p:transition spd="slow">
    <p:fade/>
  </p:transition>
  <p:txStyles>
    <p:titleStyle>
      <a:lvl1pPr algn="ctr" defTabSz="576621" rtl="0" eaLnBrk="1" latinLnBrk="0" hangingPunct="1">
        <a:spcBef>
          <a:spcPct val="0"/>
        </a:spcBef>
        <a:buNone/>
        <a:defRPr sz="2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233" indent="-216233" algn="l" defTabSz="576621" rtl="0" eaLnBrk="1" latinLnBrk="0" hangingPunct="1">
        <a:spcBef>
          <a:spcPct val="20000"/>
        </a:spcBef>
        <a:buFont typeface="Arial" pitchFamily="34" charset="0"/>
        <a:buChar char="•"/>
        <a:defRPr sz="2018" kern="1200">
          <a:solidFill>
            <a:schemeClr val="tx1"/>
          </a:solidFill>
          <a:latin typeface="+mn-lt"/>
          <a:ea typeface="+mn-ea"/>
          <a:cs typeface="+mn-cs"/>
        </a:defRPr>
      </a:lvl1pPr>
      <a:lvl2pPr marL="468504" indent="-180194" algn="l" defTabSz="576621" rtl="0" eaLnBrk="1" latinLnBrk="0" hangingPunct="1">
        <a:spcBef>
          <a:spcPct val="20000"/>
        </a:spcBef>
        <a:buFont typeface="Arial" pitchFamily="34" charset="0"/>
        <a:buChar char="–"/>
        <a:defRPr sz="1766" kern="1200">
          <a:solidFill>
            <a:schemeClr val="tx1"/>
          </a:solidFill>
          <a:latin typeface="+mn-lt"/>
          <a:ea typeface="+mn-ea"/>
          <a:cs typeface="+mn-cs"/>
        </a:defRPr>
      </a:lvl2pPr>
      <a:lvl3pPr marL="720776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513" kern="1200">
          <a:solidFill>
            <a:schemeClr val="tx1"/>
          </a:solidFill>
          <a:latin typeface="+mn-lt"/>
          <a:ea typeface="+mn-ea"/>
          <a:cs typeface="+mn-cs"/>
        </a:defRPr>
      </a:lvl3pPr>
      <a:lvl4pPr marL="1009086" indent="-144155" algn="l" defTabSz="576621" rtl="0" eaLnBrk="1" latinLnBrk="0" hangingPunct="1">
        <a:spcBef>
          <a:spcPct val="20000"/>
        </a:spcBef>
        <a:buFont typeface="Arial" pitchFamily="34" charset="0"/>
        <a:buChar char="–"/>
        <a:defRPr sz="1261" kern="1200">
          <a:solidFill>
            <a:schemeClr val="tx1"/>
          </a:solidFill>
          <a:latin typeface="+mn-lt"/>
          <a:ea typeface="+mn-ea"/>
          <a:cs typeface="+mn-cs"/>
        </a:defRPr>
      </a:lvl4pPr>
      <a:lvl5pPr marL="1297396" indent="-144155" algn="l" defTabSz="576621" rtl="0" eaLnBrk="1" latinLnBrk="0" hangingPunct="1">
        <a:spcBef>
          <a:spcPct val="20000"/>
        </a:spcBef>
        <a:buFont typeface="Arial" pitchFamily="34" charset="0"/>
        <a:buChar char="»"/>
        <a:defRPr sz="1261" kern="1200">
          <a:solidFill>
            <a:schemeClr val="tx1"/>
          </a:solidFill>
          <a:latin typeface="+mn-lt"/>
          <a:ea typeface="+mn-ea"/>
          <a:cs typeface="+mn-cs"/>
        </a:defRPr>
      </a:lvl5pPr>
      <a:lvl6pPr marL="158570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6pPr>
      <a:lvl7pPr marL="187401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7pPr>
      <a:lvl8pPr marL="216232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8pPr>
      <a:lvl9pPr marL="2450638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1pPr>
      <a:lvl2pPr marL="28831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7662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3pPr>
      <a:lvl4pPr marL="86493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4pPr>
      <a:lvl5pPr marL="115324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5pPr>
      <a:lvl6pPr marL="144155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6pPr>
      <a:lvl7pPr marL="172986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7pPr>
      <a:lvl8pPr marL="201817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8pPr>
      <a:lvl9pPr marL="2306483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48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8" y="1535"/>
            <a:ext cx="5767387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9405" y="98425"/>
            <a:ext cx="3362882" cy="84574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spcBef>
                <a:spcPts val="114"/>
              </a:spcBef>
            </a:pPr>
            <a:r>
              <a:rPr lang="ru-RU" sz="3400" spc="-5" dirty="0"/>
              <a:t>Биология </a:t>
            </a:r>
            <a:br>
              <a:rPr lang="ru-RU" sz="3400" spc="-5" dirty="0"/>
            </a:br>
            <a:r>
              <a:rPr lang="ru-RU" sz="2000" spc="-5" dirty="0"/>
              <a:t>Человек и его здоровье</a:t>
            </a:r>
            <a:endParaRPr sz="3400" dirty="0"/>
          </a:p>
        </p:txBody>
      </p:sp>
      <p:sp>
        <p:nvSpPr>
          <p:cNvPr id="5" name="object 5"/>
          <p:cNvSpPr/>
          <p:nvPr/>
        </p:nvSpPr>
        <p:spPr>
          <a:xfrm>
            <a:off x="241970" y="1463115"/>
            <a:ext cx="272162" cy="1224136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88347" y="212869"/>
            <a:ext cx="634365" cy="63436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5794" y="249025"/>
            <a:ext cx="173355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41875" y="542305"/>
            <a:ext cx="571504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ласс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28" name="Picture 4" descr="Картинки по запросу чаша со змеей вектор | Змея, Медицинский, Медицина">
            <a:extLst>
              <a:ext uri="{FF2B5EF4-FFF2-40B4-BE49-F238E27FC236}">
                <a16:creationId xmlns:a16="http://schemas.microsoft.com/office/drawing/2014/main" id="{0D6C6743-6751-4AF1-8775-D9BF107D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5" y="250825"/>
            <a:ext cx="535352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D41736-D2F1-4836-B58C-06328E5491D6}"/>
              </a:ext>
            </a:extLst>
          </p:cNvPr>
          <p:cNvSpPr txBox="1"/>
          <p:nvPr/>
        </p:nvSpPr>
        <p:spPr>
          <a:xfrm>
            <a:off x="600960" y="1123593"/>
            <a:ext cx="37313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pc="-20" dirty="0">
                <a:solidFill>
                  <a:srgbClr val="002060"/>
                </a:solidFill>
                <a:latin typeface="Arial"/>
                <a:cs typeface="Arial"/>
              </a:rPr>
              <a:t>Тема: Значение </a:t>
            </a:r>
          </a:p>
          <a:p>
            <a:pPr algn="ctr"/>
            <a:r>
              <a:rPr lang="ru-RU" sz="2400" b="1" spc="-20" dirty="0">
                <a:solidFill>
                  <a:srgbClr val="002060"/>
                </a:solidFill>
                <a:latin typeface="Arial"/>
                <a:cs typeface="Arial"/>
              </a:rPr>
              <a:t>кровообращения </a:t>
            </a:r>
          </a:p>
          <a:p>
            <a:pPr algn="ctr"/>
            <a:r>
              <a:rPr lang="ru-RU" sz="2400" b="1" spc="-20" dirty="0">
                <a:solidFill>
                  <a:srgbClr val="002060"/>
                </a:solidFill>
                <a:latin typeface="Arial"/>
                <a:cs typeface="Arial"/>
              </a:rPr>
              <a:t>и строение сердца. </a:t>
            </a:r>
          </a:p>
          <a:p>
            <a:pPr algn="ctr"/>
            <a:r>
              <a:rPr lang="ru-RU" sz="2400" b="1" spc="-20" dirty="0">
                <a:solidFill>
                  <a:srgbClr val="002060"/>
                </a:solidFill>
                <a:latin typeface="Arial"/>
                <a:cs typeface="Arial"/>
              </a:rPr>
              <a:t>Кровеносные сосуды, </a:t>
            </a:r>
          </a:p>
          <a:p>
            <a:pPr algn="ctr"/>
            <a:r>
              <a:rPr lang="ru-RU" sz="2400" b="1" spc="-20" dirty="0">
                <a:solidFill>
                  <a:srgbClr val="002060"/>
                </a:solidFill>
                <a:latin typeface="Arial"/>
                <a:cs typeface="Arial"/>
              </a:rPr>
              <a:t>круги кровообращения.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3766E4-4AD9-47CD-9DDC-ABED83C21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999" y="1070678"/>
            <a:ext cx="1031958" cy="20639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424"/>
            <a:ext cx="5768975" cy="369332"/>
          </a:xfrm>
        </p:spPr>
        <p:txBody>
          <a:bodyPr/>
          <a:lstStyle/>
          <a:p>
            <a:pPr algn="ctr"/>
            <a:r>
              <a:rPr lang="ru-RU" sz="2400" dirty="0"/>
              <a:t>СТРОЕНИЕ СЕРДЦА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E2B67F-D387-4323-A3F1-BD7F5303AAB1}"/>
              </a:ext>
            </a:extLst>
          </p:cNvPr>
          <p:cNvSpPr txBox="1"/>
          <p:nvPr/>
        </p:nvSpPr>
        <p:spPr>
          <a:xfrm>
            <a:off x="148183" y="555079"/>
            <a:ext cx="547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РАБОТАЕТ СЕРДЦЕ?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ПОЧЕМУ КРОВЬ ДВИГАЕТСЯ ТАКИМ ОБРАЗОМ? ВИДЕОРОЛИК- РАБОТА СЕРДЦА. </a:t>
            </a:r>
          </a:p>
        </p:txBody>
      </p:sp>
      <p:pic>
        <p:nvPicPr>
          <p:cNvPr id="4" name="Сердце во всей красе! 3D анимация работы сердца, со всеми механизмами работы, и кровообращения [3KOFNMWzock]">
            <a:hlinkClick r:id="" action="ppaction://media"/>
            <a:extLst>
              <a:ext uri="{FF2B5EF4-FFF2-40B4-BE49-F238E27FC236}">
                <a16:creationId xmlns:a16="http://schemas.microsoft.com/office/drawing/2014/main" id="{BD86A35B-879F-40FD-A8E8-7699C5791B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2319" y="1593422"/>
            <a:ext cx="2725101" cy="15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16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СЛОИ СЕРДЦА: ПЕРИКАРД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6F4204-EB24-40A1-8381-91D775396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510" y="614313"/>
            <a:ext cx="2528113" cy="25281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0612BC-611C-4524-9F61-23FA9AA45D75}"/>
              </a:ext>
            </a:extLst>
          </p:cNvPr>
          <p:cNvSpPr txBox="1"/>
          <p:nvPr/>
        </p:nvSpPr>
        <p:spPr>
          <a:xfrm>
            <a:off x="76175" y="549270"/>
            <a:ext cx="316835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Перикард (лат.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pericardium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синоним: околосердечная сумка) — наружная соединительнотканная оболочка сердца, в норме отделенная от эпикарда щелью, заполненной серозной жидкостью — полостью перикарда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2613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СЛОИ СЕРДЦА: ПЕРИКАРД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6F4204-EB24-40A1-8381-91D775396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510" y="614313"/>
            <a:ext cx="2528113" cy="25281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0612BC-611C-4524-9F61-23FA9AA45D75}"/>
              </a:ext>
            </a:extLst>
          </p:cNvPr>
          <p:cNvSpPr txBox="1"/>
          <p:nvPr/>
        </p:nvSpPr>
        <p:spPr>
          <a:xfrm>
            <a:off x="140352" y="614313"/>
            <a:ext cx="296015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Внутренний листок перикарда способен вырабатывать жидкость, своеобразную «смазку», облегчающую трение его листков. В норме в полости перикарда содержится около 25 мл жидкости.</a:t>
            </a:r>
          </a:p>
        </p:txBody>
      </p:sp>
    </p:spTree>
    <p:extLst>
      <p:ext uri="{BB962C8B-B14F-4D97-AF65-F5344CB8AC3E}">
        <p14:creationId xmlns:p14="http://schemas.microsoft.com/office/powerpoint/2010/main" val="4006897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ФУНКЦИИ ПЕРИКАРДА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49F931-3148-47F5-9333-324DC03439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28" t="10056" r="9496" b="12273"/>
          <a:stretch/>
        </p:blipFill>
        <p:spPr>
          <a:xfrm>
            <a:off x="3244527" y="614313"/>
            <a:ext cx="2373692" cy="24497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0612BC-611C-4524-9F61-23FA9AA45D75}"/>
              </a:ext>
            </a:extLst>
          </p:cNvPr>
          <p:cNvSpPr txBox="1"/>
          <p:nvPr/>
        </p:nvSpPr>
        <p:spPr>
          <a:xfrm>
            <a:off x="4167" y="542305"/>
            <a:ext cx="3384376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препятствует излишнему растяжению сердца;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препятствует переполнению сердца кровью;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защищает сердце от механических повреждений;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перикардиальная жидкость  уменьшает трение при сокращении сердца.</a:t>
            </a:r>
          </a:p>
        </p:txBody>
      </p:sp>
    </p:spTree>
    <p:extLst>
      <p:ext uri="{BB962C8B-B14F-4D97-AF65-F5344CB8AC3E}">
        <p14:creationId xmlns:p14="http://schemas.microsoft.com/office/powerpoint/2010/main" val="1794889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СЛОИ СЕРДЦА: ЭПИКАРД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43302-47EB-4676-BA81-215158A16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487" y="758329"/>
            <a:ext cx="2749092" cy="19543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0D2C39-8B18-4713-8D18-28FE277777BF}"/>
              </a:ext>
            </a:extLst>
          </p:cNvPr>
          <p:cNvSpPr txBox="1"/>
          <p:nvPr/>
        </p:nvSpPr>
        <p:spPr>
          <a:xfrm>
            <a:off x="76175" y="542305"/>
            <a:ext cx="28803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Эпикард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(от 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др.-греч. 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  <a:t>επι-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«над» и 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palatino linotype" panose="02040502050505030304" pitchFamily="18" charset="0"/>
              </a:rPr>
              <a:t>καρδια—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«сердце») — внешний слой, составляющий стенку сердца. Покрывает сердце, начальные отделы лёгочного ствола и аорты, конечные отделы лёгочных и полых вен, а затем переходит в перикард. </a:t>
            </a:r>
          </a:p>
        </p:txBody>
      </p:sp>
    </p:spTree>
    <p:extLst>
      <p:ext uri="{BB962C8B-B14F-4D97-AF65-F5344CB8AC3E}">
        <p14:creationId xmlns:p14="http://schemas.microsoft.com/office/powerpoint/2010/main" val="2554579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СЛОИ СЕРДЦА: МИОКАРД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276992-4C12-4E65-A6C4-B81735B3D4FA}"/>
              </a:ext>
            </a:extLst>
          </p:cNvPr>
          <p:cNvSpPr txBox="1"/>
          <p:nvPr/>
        </p:nvSpPr>
        <p:spPr>
          <a:xfrm>
            <a:off x="76176" y="549270"/>
            <a:ext cx="201622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Миокард — мышечная ткань сердечного типа, основным гистологическим элементом которой является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кардиомиоцит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EA67A9-56C1-4AE0-8153-0771C9EA7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391" y="617795"/>
            <a:ext cx="3585554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6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СЛОИ СЕРДЦА: МИОКАРД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276992-4C12-4E65-A6C4-B81735B3D4FA}"/>
              </a:ext>
            </a:extLst>
          </p:cNvPr>
          <p:cNvSpPr txBox="1"/>
          <p:nvPr/>
        </p:nvSpPr>
        <p:spPr>
          <a:xfrm>
            <a:off x="76176" y="671220"/>
            <a:ext cx="190568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Соответствует среднему слою сердца и формирует толщу стенок желудочков и предсердий.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EA67A9-56C1-4AE0-8153-0771C9EA7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858" y="614313"/>
            <a:ext cx="3638933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80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СЛОИ СЕРДЦА: ЭНДОКАРД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EAF41C-90A1-4097-AE3F-000D685632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32" r="1733" b="5617"/>
          <a:stretch/>
        </p:blipFill>
        <p:spPr>
          <a:xfrm>
            <a:off x="652239" y="572846"/>
            <a:ext cx="4392487" cy="252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50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06CF4-F7AD-46BE-A956-E7FB54E9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99" y="102424"/>
            <a:ext cx="5256583" cy="369332"/>
          </a:xfrm>
        </p:spPr>
        <p:txBody>
          <a:bodyPr/>
          <a:lstStyle/>
          <a:p>
            <a:pPr algn="ctr"/>
            <a:r>
              <a:rPr lang="ru-RU" sz="2400" dirty="0"/>
              <a:t>АНДРЕАС ВЕЗАЛИЙ (1514-1564)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4D6984-9616-40AE-B3E7-6DD02FDEC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6" t="14853" r="8204" b="3723"/>
          <a:stretch/>
        </p:blipFill>
        <p:spPr>
          <a:xfrm>
            <a:off x="2524447" y="657835"/>
            <a:ext cx="3133835" cy="23042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23E69B-2440-4326-B9CD-23DA0BCD3981}"/>
              </a:ext>
            </a:extLst>
          </p:cNvPr>
          <p:cNvSpPr txBox="1"/>
          <p:nvPr/>
        </p:nvSpPr>
        <p:spPr>
          <a:xfrm>
            <a:off x="0" y="470297"/>
            <a:ext cx="230842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О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сновоположник научной 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анатомии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ctr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В 1543 публикация фундаментального труда «О строении человеческого тела».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CAB61F-75A7-43B5-B938-D69C0A035AFE}"/>
              </a:ext>
            </a:extLst>
          </p:cNvPr>
          <p:cNvSpPr txBox="1"/>
          <p:nvPr/>
        </p:nvSpPr>
        <p:spPr>
          <a:xfrm>
            <a:off x="652239" y="2486521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28A7B1-8B75-4C57-919E-4A3D9227F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510" y="2198489"/>
            <a:ext cx="943937" cy="9439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2E6E23-0393-477D-88DA-BCBA70EEC262}"/>
              </a:ext>
            </a:extLst>
          </p:cNvPr>
          <p:cNvSpPr txBox="1"/>
          <p:nvPr/>
        </p:nvSpPr>
        <p:spPr>
          <a:xfrm>
            <a:off x="4167" y="2426707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Проскани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ровать 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4BB44D1C-774C-4144-A848-2A54E754C57D}"/>
              </a:ext>
            </a:extLst>
          </p:cNvPr>
          <p:cNvSpPr/>
          <p:nvPr/>
        </p:nvSpPr>
        <p:spPr>
          <a:xfrm>
            <a:off x="1043127" y="2858663"/>
            <a:ext cx="449602" cy="2039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98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5" y="100769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АВТОМАТИЗМ СЕРДЦА</a:t>
            </a:r>
          </a:p>
        </p:txBody>
      </p:sp>
      <p:pic>
        <p:nvPicPr>
          <p:cNvPr id="1026" name="Picture 2" descr="Квест по устранению аритмии сердца / Блог компании Inobitec / Хабр">
            <a:extLst>
              <a:ext uri="{FF2B5EF4-FFF2-40B4-BE49-F238E27FC236}">
                <a16:creationId xmlns:a16="http://schemas.microsoft.com/office/drawing/2014/main" id="{ED023F16-6767-4E2E-AAB8-C703D6ACCD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439" y="614313"/>
            <a:ext cx="3168352" cy="246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75739B-8B2B-487E-8958-43C7C82E60A2}"/>
              </a:ext>
            </a:extLst>
          </p:cNvPr>
          <p:cNvSpPr txBox="1"/>
          <p:nvPr/>
        </p:nvSpPr>
        <p:spPr>
          <a:xfrm>
            <a:off x="4167" y="542305"/>
            <a:ext cx="266429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2700" indent="215900" algn="ctr">
              <a:spcBef>
                <a:spcPts val="3600"/>
              </a:spcBef>
              <a:spcAft>
                <a:spcPts val="9900"/>
              </a:spcAft>
            </a:pPr>
            <a:r>
              <a:rPr lang="ru-RU" sz="1800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Даже отделенное от тела, оно некоторое время продолжает сокращаться. Эта его особенность связана с возбуждением, воз­никающим в особых клетках сердечных мышц.</a:t>
            </a:r>
            <a:endParaRPr lang="ru-RU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114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BB70E-A8D4-49A0-AAFC-45433116A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83" y="162520"/>
            <a:ext cx="5490947" cy="307777"/>
          </a:xfrm>
        </p:spPr>
        <p:txBody>
          <a:bodyPr/>
          <a:lstStyle/>
          <a:p>
            <a:pPr algn="ctr"/>
            <a:r>
              <a:rPr lang="ru-RU" sz="2000" dirty="0"/>
              <a:t>МОДЕЛИРОВАНИЕ НА УРОКАХ БИОЛОГИИ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99838B-88B0-4BAC-89AF-BB304CECF927}"/>
              </a:ext>
            </a:extLst>
          </p:cNvPr>
          <p:cNvSpPr txBox="1"/>
          <p:nvPr/>
        </p:nvSpPr>
        <p:spPr>
          <a:xfrm>
            <a:off x="76175" y="610244"/>
            <a:ext cx="20162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Дуланова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Фарангиз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ученица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К класса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школы № 300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Сергелийского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 города Ташкента</a:t>
            </a:r>
          </a:p>
        </p:txBody>
      </p:sp>
      <p:pic>
        <p:nvPicPr>
          <p:cNvPr id="4" name="video_2020-11-06_00-13-42">
            <a:hlinkClick r:id="" action="ppaction://media"/>
            <a:extLst>
              <a:ext uri="{FF2B5EF4-FFF2-40B4-BE49-F238E27FC236}">
                <a16:creationId xmlns:a16="http://schemas.microsoft.com/office/drawing/2014/main" id="{57B93F52-6F5B-48DB-8445-E7F1618504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0391" y="580047"/>
            <a:ext cx="1817989" cy="25545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AA3833-6DAF-4190-9E8A-CD6265E20ADD}"/>
              </a:ext>
            </a:extLst>
          </p:cNvPr>
          <p:cNvSpPr txBox="1"/>
          <p:nvPr/>
        </p:nvSpPr>
        <p:spPr>
          <a:xfrm>
            <a:off x="3893151" y="606762"/>
            <a:ext cx="1745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Первые шаги к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STEM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технологиям!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5BF4E7-0805-4DDA-AD83-3DE5F9556C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84" t="11666" r="7638" b="10524"/>
          <a:stretch/>
        </p:blipFill>
        <p:spPr>
          <a:xfrm>
            <a:off x="3874811" y="1758890"/>
            <a:ext cx="1817989" cy="87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78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5" y="100769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АВТОМАТИЗМ СЕРДЦА</a:t>
            </a:r>
          </a:p>
        </p:txBody>
      </p:sp>
      <p:pic>
        <p:nvPicPr>
          <p:cNvPr id="1026" name="Picture 2" descr="Квест по устранению аритмии сердца / Блог компании Inobitec / Хабр">
            <a:extLst>
              <a:ext uri="{FF2B5EF4-FFF2-40B4-BE49-F238E27FC236}">
                <a16:creationId xmlns:a16="http://schemas.microsoft.com/office/drawing/2014/main" id="{ED023F16-6767-4E2E-AAB8-C703D6ACCD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623" y="578597"/>
            <a:ext cx="3528168" cy="256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75739B-8B2B-487E-8958-43C7C82E60A2}"/>
              </a:ext>
            </a:extLst>
          </p:cNvPr>
          <p:cNvSpPr txBox="1"/>
          <p:nvPr/>
        </p:nvSpPr>
        <p:spPr>
          <a:xfrm>
            <a:off x="220191" y="682253"/>
            <a:ext cx="18722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2700" indent="215900" algn="ctr">
              <a:spcBef>
                <a:spcPts val="3600"/>
              </a:spcBef>
              <a:spcAft>
                <a:spcPts val="9900"/>
              </a:spcAft>
            </a:pP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Свойство сердца сокращаться под действием возникающих нервных импульсов в своих мышцах</a:t>
            </a:r>
            <a:r>
              <a:rPr lang="ru-RU" sz="1800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838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06CF4-F7AD-46BE-A956-E7FB54E9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СЕРДЕЧНЫЙ ЦИКЛ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404075-0E03-4B5F-974F-96F8BC03F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519" y="599022"/>
            <a:ext cx="2448271" cy="25434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DA11E8-A766-438D-A69E-D1B0F62F79B8}"/>
              </a:ext>
            </a:extLst>
          </p:cNvPr>
          <p:cNvSpPr txBox="1"/>
          <p:nvPr/>
        </p:nvSpPr>
        <p:spPr>
          <a:xfrm>
            <a:off x="148183" y="610245"/>
            <a:ext cx="30243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Сердечный цикл</a:t>
            </a: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/>
            <a:endParaRPr lang="ru-RU" alt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Сокращение (систола)</a:t>
            </a:r>
          </a:p>
          <a:p>
            <a:pPr eaLnBrk="1" hangingPunct="1"/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предсердий – 0,1 с</a:t>
            </a:r>
          </a:p>
          <a:p>
            <a:pPr eaLnBrk="1" hangingPunct="1"/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Сокращение (систола) </a:t>
            </a:r>
          </a:p>
          <a:p>
            <a:pPr eaLnBrk="1" hangingPunct="1"/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желудочков – 0,3 с</a:t>
            </a:r>
          </a:p>
          <a:p>
            <a:pPr eaLnBrk="1" hangingPunct="1"/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Общая пауза (диастола) – 0,4 с</a:t>
            </a:r>
          </a:p>
        </p:txBody>
      </p:sp>
    </p:spTree>
    <p:extLst>
      <p:ext uri="{BB962C8B-B14F-4D97-AF65-F5344CB8AC3E}">
        <p14:creationId xmlns:p14="http://schemas.microsoft.com/office/powerpoint/2010/main" val="2663250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24D665A1-AB3A-47E9-8AA2-9E01C388CF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2199" y="77112"/>
            <a:ext cx="5256584" cy="369332"/>
          </a:xfrm>
        </p:spPr>
        <p:txBody>
          <a:bodyPr/>
          <a:lstStyle/>
          <a:p>
            <a:pPr algn="ctr" eaLnBrk="1" hangingPunct="1"/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КЛАПАНЫ СЕРДЦА</a:t>
            </a:r>
          </a:p>
        </p:txBody>
      </p:sp>
      <p:sp>
        <p:nvSpPr>
          <p:cNvPr id="6147" name="Rectangle 4">
            <a:extLst>
              <a:ext uri="{FF2B5EF4-FFF2-40B4-BE49-F238E27FC236}">
                <a16:creationId xmlns:a16="http://schemas.microsoft.com/office/drawing/2014/main" id="{57293A2E-D87F-4D21-BEFF-72D152EA2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99" y="574410"/>
            <a:ext cx="2523936" cy="759983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9999FF"/>
              </a:gs>
              <a:gs pos="100000">
                <a:srgbClr val="0000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 dirty="0">
                <a:cs typeface="Arial" panose="020B0604020202020204" pitchFamily="34" charset="0"/>
              </a:rPr>
              <a:t>Створчатые клапаны</a:t>
            </a:r>
          </a:p>
          <a:p>
            <a:pPr algn="ctr" eaLnBrk="1" hangingPunct="1"/>
            <a:r>
              <a:rPr lang="ru-RU" altLang="ru-RU" sz="1400" i="1" dirty="0">
                <a:cs typeface="Arial" panose="020B0604020202020204" pitchFamily="34" charset="0"/>
              </a:rPr>
              <a:t>(между предсердиями </a:t>
            </a:r>
          </a:p>
          <a:p>
            <a:pPr algn="ctr" eaLnBrk="1" hangingPunct="1"/>
            <a:r>
              <a:rPr lang="ru-RU" altLang="ru-RU" sz="1400" i="1" dirty="0">
                <a:cs typeface="Arial" panose="020B0604020202020204" pitchFamily="34" charset="0"/>
              </a:rPr>
              <a:t>и желудочками)</a:t>
            </a:r>
          </a:p>
        </p:txBody>
      </p:sp>
      <p:sp>
        <p:nvSpPr>
          <p:cNvPr id="6148" name="Rectangle 5">
            <a:extLst>
              <a:ext uri="{FF2B5EF4-FFF2-40B4-BE49-F238E27FC236}">
                <a16:creationId xmlns:a16="http://schemas.microsoft.com/office/drawing/2014/main" id="{86B01952-87F5-456C-BF89-A67B3EB4F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839" y="574410"/>
            <a:ext cx="2595943" cy="759983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9999FF"/>
              </a:gs>
              <a:gs pos="100000">
                <a:srgbClr val="0000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latin typeface="Times New Roman" panose="02020603050405020304" pitchFamily="18" charset="0"/>
              </a:rPr>
              <a:t>Полулунные клапаны</a:t>
            </a:r>
          </a:p>
          <a:p>
            <a:pPr algn="ctr" eaLnBrk="1" hangingPunct="1"/>
            <a:r>
              <a:rPr lang="ru-RU" altLang="ru-RU" sz="1600" i="1" dirty="0">
                <a:latin typeface="Times New Roman" panose="02020603050405020304" pitchFamily="18" charset="0"/>
              </a:rPr>
              <a:t>(между желудочками </a:t>
            </a:r>
          </a:p>
          <a:p>
            <a:pPr algn="ctr" eaLnBrk="1" hangingPunct="1"/>
            <a:r>
              <a:rPr lang="ru-RU" altLang="ru-RU" sz="1600" i="1" dirty="0">
                <a:latin typeface="Times New Roman" panose="02020603050405020304" pitchFamily="18" charset="0"/>
              </a:rPr>
              <a:t>и артериями)</a:t>
            </a:r>
          </a:p>
        </p:txBody>
      </p:sp>
      <p:sp>
        <p:nvSpPr>
          <p:cNvPr id="6149" name="Line 6">
            <a:extLst>
              <a:ext uri="{FF2B5EF4-FFF2-40B4-BE49-F238E27FC236}">
                <a16:creationId xmlns:a16="http://schemas.microsoft.com/office/drawing/2014/main" id="{DDE126E2-B009-4046-AE79-5B1E24061A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4245" y="1334393"/>
            <a:ext cx="561293" cy="43204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852"/>
          </a:p>
        </p:txBody>
      </p:sp>
      <p:sp>
        <p:nvSpPr>
          <p:cNvPr id="6150" name="Line 7">
            <a:extLst>
              <a:ext uri="{FF2B5EF4-FFF2-40B4-BE49-F238E27FC236}">
                <a16:creationId xmlns:a16="http://schemas.microsoft.com/office/drawing/2014/main" id="{8CF39E5E-C705-4B8C-9683-9D08DC97EA51}"/>
              </a:ext>
            </a:extLst>
          </p:cNvPr>
          <p:cNvSpPr>
            <a:spLocks noChangeShapeType="1"/>
          </p:cNvSpPr>
          <p:nvPr/>
        </p:nvSpPr>
        <p:spPr bwMode="auto">
          <a:xfrm>
            <a:off x="2020390" y="1334392"/>
            <a:ext cx="489287" cy="43204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852"/>
          </a:p>
        </p:txBody>
      </p:sp>
      <p:sp>
        <p:nvSpPr>
          <p:cNvPr id="6151" name="Rectangle 8">
            <a:extLst>
              <a:ext uri="{FF2B5EF4-FFF2-40B4-BE49-F238E27FC236}">
                <a16:creationId xmlns:a16="http://schemas.microsoft.com/office/drawing/2014/main" id="{DBDC0BD5-F62D-4BED-8C5D-296062F57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5" y="1778160"/>
            <a:ext cx="1511993" cy="1356433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9999FF"/>
              </a:gs>
              <a:gs pos="100000">
                <a:srgbClr val="0000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 dirty="0">
                <a:latin typeface="Times New Roman" panose="02020603050405020304" pitchFamily="18" charset="0"/>
              </a:rPr>
              <a:t>3-х створчатые</a:t>
            </a:r>
          </a:p>
          <a:p>
            <a:pPr algn="ctr" eaLnBrk="1" hangingPunct="1"/>
            <a:endParaRPr lang="ru-RU" altLang="ru-RU" sz="1400" b="1" dirty="0"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400" dirty="0">
                <a:latin typeface="Times New Roman" panose="02020603050405020304" pitchFamily="18" charset="0"/>
              </a:rPr>
              <a:t>Правое предсердие</a:t>
            </a:r>
          </a:p>
          <a:p>
            <a:pPr algn="ctr" eaLnBrk="1" hangingPunct="1"/>
            <a:r>
              <a:rPr lang="ru-RU" altLang="ru-RU" sz="1400" dirty="0">
                <a:latin typeface="Times New Roman" panose="02020603050405020304" pitchFamily="18" charset="0"/>
              </a:rPr>
              <a:t>///</a:t>
            </a:r>
          </a:p>
          <a:p>
            <a:pPr algn="ctr" eaLnBrk="1" hangingPunct="1"/>
            <a:r>
              <a:rPr lang="ru-RU" altLang="ru-RU" sz="1400" dirty="0">
                <a:latin typeface="Times New Roman" panose="02020603050405020304" pitchFamily="18" charset="0"/>
              </a:rPr>
              <a:t>Правый желудочек</a:t>
            </a:r>
          </a:p>
        </p:txBody>
      </p:sp>
      <p:sp>
        <p:nvSpPr>
          <p:cNvPr id="6152" name="Rectangle 9">
            <a:extLst>
              <a:ext uri="{FF2B5EF4-FFF2-40B4-BE49-F238E27FC236}">
                <a16:creationId xmlns:a16="http://schemas.microsoft.com/office/drawing/2014/main" id="{2892E3E1-59F4-47D1-BA90-BE9D8A747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295" y="1778160"/>
            <a:ext cx="1392208" cy="1356433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9999FF"/>
              </a:gs>
              <a:gs pos="100000">
                <a:srgbClr val="0000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 dirty="0">
                <a:latin typeface="Times New Roman" panose="02020603050405020304" pitchFamily="18" charset="0"/>
              </a:rPr>
              <a:t>2-х створчатые</a:t>
            </a:r>
          </a:p>
          <a:p>
            <a:pPr algn="ctr" eaLnBrk="1" hangingPunct="1"/>
            <a:endParaRPr lang="ru-RU" altLang="ru-RU" sz="1400" dirty="0"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400" dirty="0">
                <a:latin typeface="Times New Roman" panose="02020603050405020304" pitchFamily="18" charset="0"/>
              </a:rPr>
              <a:t>Левое предсердие</a:t>
            </a:r>
          </a:p>
          <a:p>
            <a:pPr algn="ctr" eaLnBrk="1" hangingPunct="1"/>
            <a:r>
              <a:rPr lang="ru-RU" altLang="ru-RU" sz="1400" dirty="0">
                <a:latin typeface="Times New Roman" panose="02020603050405020304" pitchFamily="18" charset="0"/>
              </a:rPr>
              <a:t>//</a:t>
            </a:r>
          </a:p>
          <a:p>
            <a:pPr algn="ctr" eaLnBrk="1" hangingPunct="1"/>
            <a:r>
              <a:rPr lang="ru-RU" altLang="ru-RU" sz="1400" dirty="0">
                <a:latin typeface="Times New Roman" panose="02020603050405020304" pitchFamily="18" charset="0"/>
              </a:rPr>
              <a:t>Левый желудочек</a:t>
            </a:r>
            <a:endParaRPr lang="ru-RU" altLang="ru-RU" sz="1200" dirty="0">
              <a:latin typeface="Times New Roman" panose="02020603050405020304" pitchFamily="18" charset="0"/>
            </a:endParaRPr>
          </a:p>
        </p:txBody>
      </p:sp>
      <p:sp>
        <p:nvSpPr>
          <p:cNvPr id="6153" name="Line 10">
            <a:extLst>
              <a:ext uri="{FF2B5EF4-FFF2-40B4-BE49-F238E27FC236}">
                <a16:creationId xmlns:a16="http://schemas.microsoft.com/office/drawing/2014/main" id="{9E46B5BE-EA5E-4F62-BCFE-C9C58036713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10920" y="1378361"/>
            <a:ext cx="581679" cy="37406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852"/>
          </a:p>
        </p:txBody>
      </p:sp>
      <p:sp>
        <p:nvSpPr>
          <p:cNvPr id="6154" name="Line 11">
            <a:extLst>
              <a:ext uri="{FF2B5EF4-FFF2-40B4-BE49-F238E27FC236}">
                <a16:creationId xmlns:a16="http://schemas.microsoft.com/office/drawing/2014/main" id="{00E0A360-FF2E-4327-A1D3-9877AD2B4C98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3841" y="1378361"/>
            <a:ext cx="638917" cy="330091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852"/>
          </a:p>
        </p:txBody>
      </p:sp>
      <p:sp>
        <p:nvSpPr>
          <p:cNvPr id="6155" name="Rectangle 12">
            <a:extLst>
              <a:ext uri="{FF2B5EF4-FFF2-40B4-BE49-F238E27FC236}">
                <a16:creationId xmlns:a16="http://schemas.microsoft.com/office/drawing/2014/main" id="{FA29FF93-3108-447D-B2D6-04D78D399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063" y="1778160"/>
            <a:ext cx="1252584" cy="1356433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9999FF"/>
              </a:gs>
              <a:gs pos="100000">
                <a:srgbClr val="0000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>
                <a:latin typeface="Times New Roman" panose="02020603050405020304" pitchFamily="18" charset="0"/>
              </a:rPr>
              <a:t>Правый </a:t>
            </a:r>
          </a:p>
          <a:p>
            <a:pPr algn="ctr" eaLnBrk="1" hangingPunct="1"/>
            <a:r>
              <a:rPr lang="ru-RU" altLang="ru-RU" sz="2000" dirty="0">
                <a:latin typeface="Times New Roman" panose="02020603050405020304" pitchFamily="18" charset="0"/>
              </a:rPr>
              <a:t>желудочек</a:t>
            </a:r>
          </a:p>
          <a:p>
            <a:pPr algn="ctr" eaLnBrk="1" hangingPunct="1"/>
            <a:endParaRPr lang="ru-RU" altLang="ru-RU" sz="1600" dirty="0"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</a:rPr>
              <a:t>Лёгочная </a:t>
            </a:r>
          </a:p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</a:rPr>
              <a:t>артерия</a:t>
            </a:r>
            <a:endParaRPr lang="ru-RU" altLang="ru-RU" sz="852" dirty="0">
              <a:latin typeface="Times New Roman" panose="02020603050405020304" pitchFamily="18" charset="0"/>
            </a:endParaRPr>
          </a:p>
        </p:txBody>
      </p:sp>
      <p:sp>
        <p:nvSpPr>
          <p:cNvPr id="6156" name="Rectangle 13">
            <a:extLst>
              <a:ext uri="{FF2B5EF4-FFF2-40B4-BE49-F238E27FC236}">
                <a16:creationId xmlns:a16="http://schemas.microsoft.com/office/drawing/2014/main" id="{C6346308-436A-4EBC-80C0-2806D4864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5881" y="1778160"/>
            <a:ext cx="1182875" cy="1356433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9999FF"/>
              </a:gs>
              <a:gs pos="100000">
                <a:srgbClr val="0000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>
                <a:latin typeface="Times New Roman" panose="02020603050405020304" pitchFamily="18" charset="0"/>
              </a:rPr>
              <a:t>Левый </a:t>
            </a:r>
          </a:p>
          <a:p>
            <a:pPr algn="ctr" eaLnBrk="1" hangingPunct="1"/>
            <a:r>
              <a:rPr lang="ru-RU" altLang="ru-RU" sz="2000" dirty="0">
                <a:latin typeface="Times New Roman" panose="02020603050405020304" pitchFamily="18" charset="0"/>
              </a:rPr>
              <a:t>желудочек</a:t>
            </a:r>
          </a:p>
          <a:p>
            <a:pPr algn="ctr" eaLnBrk="1" hangingPunct="1"/>
            <a:endParaRPr lang="ru-RU" altLang="ru-RU" sz="2000" dirty="0"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000" dirty="0">
                <a:latin typeface="Times New Roman" panose="02020603050405020304" pitchFamily="18" charset="0"/>
              </a:rPr>
              <a:t>Аорта</a:t>
            </a:r>
            <a:r>
              <a:rPr lang="ru-RU" altLang="ru-RU" sz="2000" dirty="0"/>
              <a:t> </a:t>
            </a:r>
          </a:p>
        </p:txBody>
      </p:sp>
      <p:sp>
        <p:nvSpPr>
          <p:cNvPr id="6157" name="Line 14">
            <a:extLst>
              <a:ext uri="{FF2B5EF4-FFF2-40B4-BE49-F238E27FC236}">
                <a16:creationId xmlns:a16="http://schemas.microsoft.com/office/drawing/2014/main" id="{DD3ED6CA-7823-4CD6-B40A-7D04751898B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9357" y="2414513"/>
            <a:ext cx="0" cy="26764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852"/>
          </a:p>
        </p:txBody>
      </p:sp>
      <p:sp>
        <p:nvSpPr>
          <p:cNvPr id="6158" name="Line 15">
            <a:extLst>
              <a:ext uri="{FF2B5EF4-FFF2-40B4-BE49-F238E27FC236}">
                <a16:creationId xmlns:a16="http://schemas.microsoft.com/office/drawing/2014/main" id="{1BEB2B64-7665-4BA1-929F-493370A01580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6735" y="2486521"/>
            <a:ext cx="0" cy="26764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852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06CF4-F7AD-46BE-A956-E7FB54E9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КЛАПАНЫ СЕРДЦА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C80506-4014-44F6-8945-73C09DBFE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15" y="647599"/>
            <a:ext cx="4756695" cy="247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84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06CF4-F7AD-46BE-A956-E7FB54E9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544616" cy="369332"/>
          </a:xfrm>
        </p:spPr>
        <p:txBody>
          <a:bodyPr/>
          <a:lstStyle/>
          <a:p>
            <a:pPr algn="ctr"/>
            <a:r>
              <a:rPr lang="ru-RU" sz="2400" dirty="0"/>
              <a:t>СТРОЕНИЕ КЛАПАНОВ СЕРДЦА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C80506-4014-44F6-8945-73C09DBFE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15" y="558779"/>
            <a:ext cx="4968552" cy="258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16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06CF4-F7AD-46BE-A956-E7FB54E9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КРОВЕНОСНЫЕ СОСУДЫ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9DD4FA-5D59-4DDA-BADF-27162B22B9BB}"/>
              </a:ext>
            </a:extLst>
          </p:cNvPr>
          <p:cNvSpPr txBox="1"/>
          <p:nvPr/>
        </p:nvSpPr>
        <p:spPr>
          <a:xfrm>
            <a:off x="76176" y="542305"/>
            <a:ext cx="56886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Сосуды, идущие </a:t>
            </a:r>
            <a:r>
              <a:rPr lang="ru-RU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от сердца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называются </a:t>
            </a:r>
            <a:r>
              <a:rPr lang="ru-RU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артерии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Сосуды, приходящие </a:t>
            </a:r>
            <a:r>
              <a:rPr lang="ru-RU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 сердцу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называются </a:t>
            </a:r>
            <a:r>
              <a:rPr lang="ru-RU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вены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Самая крупная артерия, идущая от левого желудочка сердца — </a:t>
            </a:r>
            <a:r>
              <a:rPr lang="ru-RU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аорта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5F022D-9229-431C-9133-4B06ECD35F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84"/>
          <a:stretch/>
        </p:blipFill>
        <p:spPr>
          <a:xfrm>
            <a:off x="724247" y="1622425"/>
            <a:ext cx="3892600" cy="152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75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06CF4-F7AD-46BE-A956-E7FB54E9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СТРОЕНИЕ СОСУДОВ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928A47-CE97-43F9-B362-70AD08C72F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1" t="21887" r="3398" b="3156"/>
          <a:stretch/>
        </p:blipFill>
        <p:spPr>
          <a:xfrm>
            <a:off x="580231" y="533311"/>
            <a:ext cx="4320480" cy="260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83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06CF4-F7AD-46BE-A956-E7FB54E9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КРУГИ КРОВООБРАЩЕНИЯ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6A7733-E0D2-4333-8453-5FF5F86A97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6" t="7836" r="3192" b="10056"/>
          <a:stretch/>
        </p:blipFill>
        <p:spPr>
          <a:xfrm>
            <a:off x="2308423" y="589956"/>
            <a:ext cx="3384376" cy="2555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285892-60A8-40B0-A563-9CCD257FD1F7}"/>
              </a:ext>
            </a:extLst>
          </p:cNvPr>
          <p:cNvSpPr txBox="1"/>
          <p:nvPr/>
        </p:nvSpPr>
        <p:spPr>
          <a:xfrm>
            <a:off x="76175" y="614313"/>
            <a:ext cx="2664296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МАЛЫЙ КРУГ КРОВООБРАЩЕНИЯ</a:t>
            </a:r>
            <a:endParaRPr lang="ru-RU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НАЧАЛО- ПРАВЫЙ ЖЕЛУДОЧЕК, КОНЕЦ-ЛЕВОЕ ПРЕДСЕРДИЕ.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БОЛЬШОЙ КРУГ     КРОВООБРАЩЕНИЯ</a:t>
            </a:r>
          </a:p>
          <a:p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НАЧАЛО-ЛЕВЫЙ ЖЕЛУДОЧЕК, КОНЕЦ- ПРАВОЕ ПРЕДСЕРДИЕ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9109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06CF4-F7AD-46BE-A956-E7FB54E9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КРУГИ КРОВООБРАЩЕНИЯ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6A7733-E0D2-4333-8453-5FF5F86A97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6" t="7836" r="3192" b="10056"/>
          <a:stretch/>
        </p:blipFill>
        <p:spPr>
          <a:xfrm>
            <a:off x="2596455" y="589956"/>
            <a:ext cx="3024336" cy="2555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285892-60A8-40B0-A563-9CCD257FD1F7}"/>
              </a:ext>
            </a:extLst>
          </p:cNvPr>
          <p:cNvSpPr txBox="1"/>
          <p:nvPr/>
        </p:nvSpPr>
        <p:spPr>
          <a:xfrm>
            <a:off x="76175" y="614313"/>
            <a:ext cx="2664296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МАЛЫЙ КРУГ КРОВООБРАЩЕНИЯ</a:t>
            </a:r>
            <a:endParaRPr lang="ru-RU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НАЧАЛО- ПРАВЫЙ ЖЕЛУДОЧЕК, КОНЕЦ-ЛЕВОЕ ПРЕДСЕРДИЕ.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БОЛЬШОЙ КРУГ     КРОВООБРАЩЕНИЯ</a:t>
            </a:r>
            <a:endParaRPr lang="ru-RU" sz="1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НАЧАЛО-ЛЕВЫЙ ЖЕЛУДОЧЕК, КОНЕЦ- ПРАВОЕ ПРЕДСЕРДИЕ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16621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06CF4-F7AD-46BE-A956-E7FB54E9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РЕГУЛЯЦИЯ РАБОТЫ СЕРДЦА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A6FCBA-E2FE-4DB4-8259-345F24CA2FD6}"/>
              </a:ext>
            </a:extLst>
          </p:cNvPr>
          <p:cNvSpPr txBox="1"/>
          <p:nvPr/>
        </p:nvSpPr>
        <p:spPr>
          <a:xfrm>
            <a:off x="76175" y="610245"/>
            <a:ext cx="561662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Р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абота сердца осуществляется под контролем сердечно-сосудистого центра, находящегося в продолговатом мозге. От этого центра через вегетативную нервную систему передается возбуждение к специальным клеткам сердечной мышцы, расположенным в правом предсердии (синусный узел). На границе предсердий располагаются клетки предсердно-желудочкового узла. В синусном узле и предсердно-желудочковом узле самостоятельно могут генерироваться импульсы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(автоматизм сердца).</a:t>
            </a:r>
          </a:p>
        </p:txBody>
      </p:sp>
    </p:spTree>
    <p:extLst>
      <p:ext uri="{BB962C8B-B14F-4D97-AF65-F5344CB8AC3E}">
        <p14:creationId xmlns:p14="http://schemas.microsoft.com/office/powerpoint/2010/main" val="1992731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39" y="84294"/>
            <a:ext cx="5172948" cy="386003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kumimoji="0" lang="ru-RU" sz="24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</a:rPr>
              <a:t>СЕГОДНЯ НА УРОКЕ</a:t>
            </a:r>
            <a:endParaRPr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606869" y="541675"/>
            <a:ext cx="3933802" cy="72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Значение кровообращения.</a:t>
            </a:r>
          </a:p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Строение сердца.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4287" y="1222315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6800">
              <a:spcAft>
                <a:spcPts val="94"/>
              </a:spcAft>
              <a:defRPr/>
            </a:pP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kern="0" noProof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Автоматизм сердца. Сердечный цикл.</a:t>
            </a: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52439" y="1838449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76800">
              <a:spcAft>
                <a:spcPts val="94"/>
              </a:spcAft>
              <a:defRPr/>
            </a:pPr>
            <a:r>
              <a:rPr lang="ru-RU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Строение сосудов. Круги кровообращения.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287" y="586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979487" y="1262385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1817687" y="191667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668463" y="2491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B8C9F9-F8CC-46F7-9B19-9601AAD43A43}"/>
              </a:ext>
            </a:extLst>
          </p:cNvPr>
          <p:cNvSpPr txBox="1"/>
          <p:nvPr/>
        </p:nvSpPr>
        <p:spPr>
          <a:xfrm>
            <a:off x="3028503" y="2549237"/>
            <a:ext cx="271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Регуляция работы сердца. </a:t>
            </a:r>
            <a:endParaRPr kumimoji="0" lang="en-US" b="1" i="0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75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06CF4-F7AD-46BE-A956-E7FB54E9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РЕГУЛЯЦИЯ РАБОТЫ СЕРДЦА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CCDAF0-4E5F-42B8-910B-10C9938828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96" t="16711" r="5814" b="7837"/>
          <a:stretch/>
        </p:blipFill>
        <p:spPr>
          <a:xfrm>
            <a:off x="436216" y="577134"/>
            <a:ext cx="4968552" cy="256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88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06CF4-F7AD-46BE-A956-E7FB54E9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РЕГУЛЯЦИЯ РАБОТЫ СЕРДЦА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E94C20-5D77-4515-80D6-C7E4BD29AF00}"/>
              </a:ext>
            </a:extLst>
          </p:cNvPr>
          <p:cNvSpPr txBox="1"/>
          <p:nvPr/>
        </p:nvSpPr>
        <p:spPr>
          <a:xfrm>
            <a:off x="76175" y="571336"/>
            <a:ext cx="561662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1. 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Регуляция деятельности сердца осуществляется несколькими путями: нервным, гуморальным и за счет импульсов, возникающих в самой сердечной мышце.</a:t>
            </a:r>
          </a:p>
          <a:p>
            <a:pPr algn="l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2. Симпатический отдел вегетативной нервной системы усиливает сердечную деятельность, а парасимпатический – ослабляет.</a:t>
            </a:r>
          </a:p>
          <a:p>
            <a:pPr algn="l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3. Медиаторы– активные химические вещества, участвующие в передаче нервного возбуждения от нервного волокна к мышце или другому нервному волокну.</a:t>
            </a:r>
          </a:p>
        </p:txBody>
      </p:sp>
    </p:spTree>
    <p:extLst>
      <p:ext uri="{BB962C8B-B14F-4D97-AF65-F5344CB8AC3E}">
        <p14:creationId xmlns:p14="http://schemas.microsoft.com/office/powerpoint/2010/main" val="1524568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06CF4-F7AD-46BE-A956-E7FB54E9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РЕГУЛЯЦИЯ РАБОТЫ СЕРДЦА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E94C20-5D77-4515-80D6-C7E4BD29AF00}"/>
              </a:ext>
            </a:extLst>
          </p:cNvPr>
          <p:cNvSpPr txBox="1"/>
          <p:nvPr/>
        </p:nvSpPr>
        <p:spPr>
          <a:xfrm>
            <a:off x="220191" y="686321"/>
            <a:ext cx="547260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4. Гуморальный эффект на сердечную мышцу оказывают биологически активные вещества, переносимые кровью.</a:t>
            </a:r>
          </a:p>
          <a:p>
            <a:pPr algn="l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5.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Автоматия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сердца – это свойство сердечной мышцы ритмически расслабляться и сокращаться независимо от сознания и внешних раздражителей</a:t>
            </a:r>
            <a:r>
              <a:rPr lang="ru-RU" b="0" i="0" dirty="0">
                <a:solidFill>
                  <a:srgbClr val="666666"/>
                </a:solidFill>
                <a:effectLst/>
                <a:latin typeface="Source Sans Pro" panose="020B05030304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3297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06CF4-F7AD-46BE-A956-E7FB54E9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ОБОБЩЕНИЕ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40FF41-F23B-46EE-8927-FB9773AA12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96" r="2183" b="6381"/>
          <a:stretch/>
        </p:blipFill>
        <p:spPr>
          <a:xfrm>
            <a:off x="139789" y="598484"/>
            <a:ext cx="2086360" cy="18002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AE57A0-AF97-4887-92DC-C05A10193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838" y="670803"/>
            <a:ext cx="1747184" cy="11521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C647A0-5A23-493E-B0C2-7FD799571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4661" y="567483"/>
            <a:ext cx="1736587" cy="251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93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3287" y="81856"/>
            <a:ext cx="4760643" cy="385996"/>
          </a:xfrm>
          <a:prstGeom prst="rect">
            <a:avLst/>
          </a:prstGeom>
        </p:spPr>
        <p:txBody>
          <a:bodyPr vert="horz" wrap="square" lIns="0" tIns="16503" rIns="0" bIns="0" rtlCol="0" anchor="ctr">
            <a:spAutoFit/>
          </a:bodyPr>
          <a:lstStyle/>
          <a:p>
            <a:pPr marL="12695">
              <a:spcBef>
                <a:spcPts val="130"/>
              </a:spcBef>
            </a:pPr>
            <a:r>
              <a:rPr lang="ru-RU" sz="2400" dirty="0"/>
              <a:t>ЗАДАНИЕ</a:t>
            </a:r>
            <a:endParaRPr sz="2400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id="{F7EBA848-D2E5-42B8-B14C-CB78773D3FF1}"/>
              </a:ext>
            </a:extLst>
          </p:cNvPr>
          <p:cNvSpPr/>
          <p:nvPr/>
        </p:nvSpPr>
        <p:spPr>
          <a:xfrm>
            <a:off x="4103687" y="614313"/>
            <a:ext cx="1417877" cy="829306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F1979A-7BE8-4445-BE2B-9F1FED219469}"/>
              </a:ext>
            </a:extLst>
          </p:cNvPr>
          <p:cNvSpPr txBox="1"/>
          <p:nvPr/>
        </p:nvSpPr>
        <p:spPr>
          <a:xfrm>
            <a:off x="2884487" y="1478409"/>
            <a:ext cx="1417877" cy="831090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Нарисовать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Рис №</a:t>
            </a:r>
            <a:r>
              <a:rPr kumimoji="0" lang="ru-RU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33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3595" y="830337"/>
            <a:ext cx="464492" cy="464434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:a16="http://schemas.microsoft.com/office/drawing/2014/main" id="{91FEE48D-34B7-449A-8E52-48BCC4AF59B2}"/>
              </a:ext>
            </a:extLst>
          </p:cNvPr>
          <p:cNvSpPr/>
          <p:nvPr/>
        </p:nvSpPr>
        <p:spPr>
          <a:xfrm>
            <a:off x="2658810" y="614313"/>
            <a:ext cx="1599871" cy="829306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5487" y="830337"/>
            <a:ext cx="556540" cy="422506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id="{43462388-AD3B-4DC0-87D1-58BBFAB7ABAE}"/>
              </a:ext>
            </a:extLst>
          </p:cNvPr>
          <p:cNvSpPr/>
          <p:nvPr/>
        </p:nvSpPr>
        <p:spPr>
          <a:xfrm>
            <a:off x="1582207" y="614313"/>
            <a:ext cx="1417877" cy="829306"/>
          </a:xfrm>
          <a:prstGeom prst="chevron">
            <a:avLst>
              <a:gd name="adj" fmla="val 17785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F05FC-40D6-49C7-8459-55715E908190}"/>
              </a:ext>
            </a:extLst>
          </p:cNvPr>
          <p:cNvSpPr txBox="1"/>
          <p:nvPr/>
        </p:nvSpPr>
        <p:spPr>
          <a:xfrm>
            <a:off x="1372319" y="1478409"/>
            <a:ext cx="1627765" cy="172216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Выполнить задания и ответить на вопросы письменно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(стр. </a:t>
            </a: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57-58 и 60-61</a:t>
            </a:r>
            <a:r>
              <a:rPr kumimoji="0" lang="ru-RU" sz="151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).</a:t>
            </a:r>
            <a:endParaRPr kumimoji="0" lang="ru-RU" sz="151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6401" y="758329"/>
            <a:ext cx="524530" cy="539981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id="{83429AA4-D611-4991-B34E-193F6BD7B5E4}"/>
              </a:ext>
            </a:extLst>
          </p:cNvPr>
          <p:cNvSpPr/>
          <p:nvPr/>
        </p:nvSpPr>
        <p:spPr>
          <a:xfrm>
            <a:off x="367240" y="614313"/>
            <a:ext cx="1417877" cy="829306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6F4F7A-E37D-4778-B9F6-2C1B186FB126}"/>
              </a:ext>
            </a:extLst>
          </p:cNvPr>
          <p:cNvSpPr txBox="1"/>
          <p:nvPr/>
        </p:nvSpPr>
        <p:spPr>
          <a:xfrm>
            <a:off x="4167" y="1478409"/>
            <a:ext cx="1662211" cy="148934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Прочитать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§18</a:t>
            </a:r>
            <a:r>
              <a:rPr kumimoji="0" lang="ru-RU" sz="151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и 19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(стр. </a:t>
            </a: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55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- 61)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и выписать основные понятия.</a:t>
            </a:r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686" y="902345"/>
            <a:ext cx="609001" cy="271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73D870-D909-4F55-A501-70DC3586E41F}"/>
              </a:ext>
            </a:extLst>
          </p:cNvPr>
          <p:cNvSpPr txBox="1"/>
          <p:nvPr/>
        </p:nvSpPr>
        <p:spPr>
          <a:xfrm>
            <a:off x="4179887" y="1478409"/>
            <a:ext cx="1449014" cy="1489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Проектная работа: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создание  моделей </a:t>
            </a: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кровеносной системы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1516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11" grpId="0" animBg="1"/>
      <p:bldP spid="12" grpId="0"/>
      <p:bldP spid="14" grpId="0" animBg="1"/>
      <p:bldP spid="15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BB70E-A8D4-49A0-AAFC-45433116A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82845"/>
            <a:ext cx="5692800" cy="215444"/>
          </a:xfrm>
        </p:spPr>
        <p:txBody>
          <a:bodyPr/>
          <a:lstStyle/>
          <a:p>
            <a:pPr algn="ctr"/>
            <a:r>
              <a:rPr lang="ru-RU" sz="1400" dirty="0"/>
              <a:t>САМЫЙ ИЗУЧЕННЫЙ И САМЫЙ ТАИНСТВЕННЫЙ ОРГАН!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684D4F-52CA-47D7-9CFE-34926A040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265" y="576793"/>
            <a:ext cx="4086454" cy="255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16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BB70E-A8D4-49A0-AAFC-45433116A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82845"/>
            <a:ext cx="5692800" cy="215444"/>
          </a:xfrm>
        </p:spPr>
        <p:txBody>
          <a:bodyPr/>
          <a:lstStyle/>
          <a:p>
            <a:pPr algn="ctr"/>
            <a:r>
              <a:rPr lang="ru-RU" sz="1400" dirty="0"/>
              <a:t>САМЫЙ ИЗУЧЕННЫЙ И САМЫЙ ТАИНСТВЕННЫЙ ОРГАН!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B43BC5-D2B8-4AA8-8E71-31EBF8EAEE77}"/>
              </a:ext>
            </a:extLst>
          </p:cNvPr>
          <p:cNvSpPr txBox="1"/>
          <p:nvPr/>
        </p:nvSpPr>
        <p:spPr>
          <a:xfrm>
            <a:off x="76176" y="470297"/>
            <a:ext cx="345638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0" dirty="0">
                <a:solidFill>
                  <a:srgbClr val="002060"/>
                </a:solidFill>
                <a:effectLst/>
                <a:latin typeface="-apple-system"/>
              </a:rPr>
              <a:t>Что такое сердце?</a:t>
            </a:r>
            <a:br>
              <a:rPr lang="ru-RU" sz="1600" b="1" dirty="0">
                <a:solidFill>
                  <a:srgbClr val="002060"/>
                </a:solidFill>
              </a:rPr>
            </a:br>
            <a:r>
              <a:rPr lang="ru-RU" sz="1600" b="1" i="0" dirty="0">
                <a:solidFill>
                  <a:srgbClr val="002060"/>
                </a:solidFill>
                <a:effectLst/>
                <a:latin typeface="-apple-system"/>
              </a:rPr>
              <a:t>Камень твердый?</a:t>
            </a:r>
            <a:br>
              <a:rPr lang="ru-RU" sz="1600" b="1" dirty="0">
                <a:solidFill>
                  <a:srgbClr val="002060"/>
                </a:solidFill>
              </a:rPr>
            </a:br>
            <a:r>
              <a:rPr lang="ru-RU" sz="1600" b="1" i="0" dirty="0">
                <a:solidFill>
                  <a:srgbClr val="002060"/>
                </a:solidFill>
                <a:effectLst/>
                <a:latin typeface="-apple-system"/>
              </a:rPr>
              <a:t>Яблоко с багрово-красной кожей?</a:t>
            </a:r>
            <a:br>
              <a:rPr lang="ru-RU" sz="1600" b="1" i="0" dirty="0">
                <a:solidFill>
                  <a:srgbClr val="002060"/>
                </a:solidFill>
                <a:effectLst/>
                <a:latin typeface="-apple-system"/>
              </a:rPr>
            </a:br>
            <a:r>
              <a:rPr lang="ru-RU" sz="1600" b="1" i="0" dirty="0">
                <a:solidFill>
                  <a:srgbClr val="002060"/>
                </a:solidFill>
                <a:effectLst/>
                <a:latin typeface="-apple-system"/>
              </a:rPr>
              <a:t>Может быть, меж ребер и аортой</a:t>
            </a:r>
            <a:br>
              <a:rPr lang="ru-RU" sz="1600" b="1" i="0" dirty="0">
                <a:solidFill>
                  <a:srgbClr val="002060"/>
                </a:solidFill>
                <a:effectLst/>
                <a:latin typeface="-apple-system"/>
              </a:rPr>
            </a:br>
            <a:r>
              <a:rPr lang="ru-RU" sz="1600" b="1" i="0" dirty="0">
                <a:solidFill>
                  <a:srgbClr val="002060"/>
                </a:solidFill>
                <a:effectLst/>
                <a:latin typeface="-apple-system"/>
              </a:rPr>
              <a:t>Бьется шар,</a:t>
            </a:r>
            <a:br>
              <a:rPr lang="ru-RU" sz="1600" b="1" i="0" dirty="0">
                <a:solidFill>
                  <a:srgbClr val="002060"/>
                </a:solidFill>
                <a:effectLst/>
                <a:latin typeface="-apple-system"/>
              </a:rPr>
            </a:br>
            <a:r>
              <a:rPr lang="ru-RU" sz="1600" b="1" i="0" dirty="0">
                <a:solidFill>
                  <a:srgbClr val="002060"/>
                </a:solidFill>
                <a:effectLst/>
                <a:latin typeface="-apple-system"/>
              </a:rPr>
              <a:t>на шар земной похожий?</a:t>
            </a:r>
            <a:br>
              <a:rPr lang="ru-RU" sz="1600" b="1" i="0" dirty="0">
                <a:solidFill>
                  <a:srgbClr val="002060"/>
                </a:solidFill>
                <a:effectLst/>
                <a:latin typeface="-apple-system"/>
              </a:rPr>
            </a:br>
            <a:r>
              <a:rPr lang="ru-RU" sz="1600" b="1" i="0" dirty="0">
                <a:solidFill>
                  <a:srgbClr val="002060"/>
                </a:solidFill>
                <a:effectLst/>
                <a:latin typeface="-apple-system"/>
              </a:rPr>
              <a:t>Так или иначе - все земное</a:t>
            </a:r>
            <a:br>
              <a:rPr lang="ru-RU" sz="1600" b="1" i="0" dirty="0">
                <a:solidFill>
                  <a:srgbClr val="002060"/>
                </a:solidFill>
                <a:effectLst/>
                <a:latin typeface="-apple-system"/>
              </a:rPr>
            </a:br>
            <a:r>
              <a:rPr lang="ru-RU" sz="1600" b="1" i="0" dirty="0">
                <a:solidFill>
                  <a:srgbClr val="002060"/>
                </a:solidFill>
                <a:effectLst/>
                <a:latin typeface="-apple-system"/>
              </a:rPr>
              <a:t>Умещается в его пределы,</a:t>
            </a:r>
            <a:br>
              <a:rPr lang="ru-RU" sz="1600" b="1" i="0" dirty="0">
                <a:solidFill>
                  <a:srgbClr val="002060"/>
                </a:solidFill>
                <a:effectLst/>
                <a:latin typeface="-apple-system"/>
              </a:rPr>
            </a:br>
            <a:r>
              <a:rPr lang="ru-RU" sz="1600" b="1" i="0" dirty="0">
                <a:solidFill>
                  <a:srgbClr val="002060"/>
                </a:solidFill>
                <a:effectLst/>
                <a:latin typeface="-apple-system"/>
              </a:rPr>
              <a:t>Потому-то нет ему покоя,</a:t>
            </a:r>
            <a:br>
              <a:rPr lang="ru-RU" sz="1600" b="1" i="0" dirty="0">
                <a:solidFill>
                  <a:srgbClr val="002060"/>
                </a:solidFill>
                <a:effectLst/>
                <a:latin typeface="-apple-system"/>
              </a:rPr>
            </a:br>
            <a:r>
              <a:rPr lang="ru-RU" sz="1600" b="1" i="0" dirty="0">
                <a:solidFill>
                  <a:srgbClr val="002060"/>
                </a:solidFill>
                <a:effectLst/>
                <a:latin typeface="-apple-system"/>
              </a:rPr>
              <a:t>До всего есть дело... </a:t>
            </a:r>
          </a:p>
          <a:p>
            <a:r>
              <a:rPr lang="ru-RU" sz="1600" b="1" i="0" dirty="0" err="1">
                <a:solidFill>
                  <a:srgbClr val="002060"/>
                </a:solidFill>
                <a:effectLst/>
                <a:latin typeface="-apple-system"/>
              </a:rPr>
              <a:t>Эдуардас</a:t>
            </a:r>
            <a:r>
              <a:rPr lang="ru-RU" sz="1600" b="1" i="0" dirty="0">
                <a:solidFill>
                  <a:srgbClr val="002060"/>
                </a:solidFill>
                <a:effectLst/>
                <a:latin typeface="-apple-system"/>
              </a:rPr>
              <a:t> </a:t>
            </a:r>
            <a:r>
              <a:rPr lang="ru-RU" sz="1600" b="1" i="0" dirty="0" err="1">
                <a:solidFill>
                  <a:srgbClr val="002060"/>
                </a:solidFill>
                <a:effectLst/>
                <a:latin typeface="-apple-system"/>
              </a:rPr>
              <a:t>Межелайтис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09E2FA-B68D-4942-9C23-EDB657C74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527" y="830337"/>
            <a:ext cx="2448272" cy="17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71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5" y="102424"/>
            <a:ext cx="5616624" cy="369332"/>
          </a:xfrm>
        </p:spPr>
        <p:txBody>
          <a:bodyPr/>
          <a:lstStyle/>
          <a:p>
            <a:pPr algn="ctr"/>
            <a:r>
              <a:rPr lang="ru-RU" sz="2400" kern="800" spc="-25" dirty="0">
                <a:solidFill>
                  <a:srgbClr val="FEFEFE"/>
                </a:solidFill>
              </a:rPr>
              <a:t>СЕРДЕЧНО-СОСУДИСТАЯ</a:t>
            </a:r>
            <a:r>
              <a:rPr kumimoji="0" lang="ru-RU" sz="24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СИСТЕМА</a:t>
            </a:r>
            <a:endParaRPr lang="ru-RU" sz="2400" dirty="0"/>
          </a:p>
        </p:txBody>
      </p:sp>
      <p:sp>
        <p:nvSpPr>
          <p:cNvPr id="3" name="Стрелка: влево 2">
            <a:extLst>
              <a:ext uri="{FF2B5EF4-FFF2-40B4-BE49-F238E27FC236}">
                <a16:creationId xmlns:a16="http://schemas.microsoft.com/office/drawing/2014/main" id="{025E8BBD-2BE8-4201-9E4E-7F5C64C3E2B8}"/>
              </a:ext>
            </a:extLst>
          </p:cNvPr>
          <p:cNvSpPr/>
          <p:nvPr/>
        </p:nvSpPr>
        <p:spPr>
          <a:xfrm rot="19796216">
            <a:off x="1346711" y="760907"/>
            <a:ext cx="1009865" cy="1773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440EBB21-EC01-4CE7-B6A8-0835EB8FE9A2}"/>
              </a:ext>
            </a:extLst>
          </p:cNvPr>
          <p:cNvSpPr/>
          <p:nvPr/>
        </p:nvSpPr>
        <p:spPr>
          <a:xfrm rot="1763595">
            <a:off x="3501032" y="773670"/>
            <a:ext cx="988499" cy="1742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15085-3F21-4F99-9564-123B99748C61}"/>
              </a:ext>
            </a:extLst>
          </p:cNvPr>
          <p:cNvSpPr txBox="1"/>
          <p:nvPr/>
        </p:nvSpPr>
        <p:spPr>
          <a:xfrm>
            <a:off x="76175" y="1203151"/>
            <a:ext cx="2085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ЦЕНТРАЛЬНЫЙ ОРГАН- СЕРДЦЕ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B6E0D700-656E-4D40-B195-73736D9E8844}"/>
              </a:ext>
            </a:extLst>
          </p:cNvPr>
          <p:cNvSpPr/>
          <p:nvPr/>
        </p:nvSpPr>
        <p:spPr>
          <a:xfrm>
            <a:off x="2884487" y="542305"/>
            <a:ext cx="144016" cy="659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DC00FD-8B33-4441-B685-B9A3563A1BDC}"/>
              </a:ext>
            </a:extLst>
          </p:cNvPr>
          <p:cNvSpPr txBox="1"/>
          <p:nvPr/>
        </p:nvSpPr>
        <p:spPr>
          <a:xfrm>
            <a:off x="2092399" y="1190377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КРОВЕНОС-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НЫЕ СОСУДЫ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4138C-4043-4155-AA64-B68B0CF53EBF}"/>
              </a:ext>
            </a:extLst>
          </p:cNvPr>
          <p:cNvSpPr txBox="1"/>
          <p:nvPr/>
        </p:nvSpPr>
        <p:spPr>
          <a:xfrm>
            <a:off x="3964607" y="1191766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ЛИМФАТИ-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ЧЕСКИЕ СОСУДЫ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E43D3B-FC24-4DDC-B878-32B93A3B0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63" y="1783258"/>
            <a:ext cx="1435461" cy="13591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D7B1AAD-DB02-4FF5-8A7A-BF8FD45F7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764" y="2055906"/>
            <a:ext cx="1435462" cy="107659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243EE41-0969-457C-8334-D80D81D45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671" y="2093537"/>
            <a:ext cx="767626" cy="102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67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КРОВООБРАЩЕНИЕ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818A96-3ADC-4E40-95C0-6C4E66435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431" y="561294"/>
            <a:ext cx="3219256" cy="19252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9D77DF-D4C8-4D56-AC52-DAB42F983AC1}"/>
              </a:ext>
            </a:extLst>
          </p:cNvPr>
          <p:cNvSpPr txBox="1"/>
          <p:nvPr/>
        </p:nvSpPr>
        <p:spPr>
          <a:xfrm>
            <a:off x="76175" y="496426"/>
            <a:ext cx="237626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Кровообращение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— это движение крови по сосудам, обеспечивающее обмен веществ между всеми тканями организма и внешней средой.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F21E2C-2273-48C8-9157-11355B4341E5}"/>
              </a:ext>
            </a:extLst>
          </p:cNvPr>
          <p:cNvSpPr txBox="1"/>
          <p:nvPr/>
        </p:nvSpPr>
        <p:spPr>
          <a:xfrm>
            <a:off x="76175" y="2498715"/>
            <a:ext cx="5616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Сердце + кровеносные сосуды = система органов кровообращения.</a:t>
            </a:r>
          </a:p>
        </p:txBody>
      </p:sp>
    </p:spTree>
    <p:extLst>
      <p:ext uri="{BB962C8B-B14F-4D97-AF65-F5344CB8AC3E}">
        <p14:creationId xmlns:p14="http://schemas.microsoft.com/office/powerpoint/2010/main" val="1916738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BB70E-A8D4-49A0-AAFC-45433116A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83" y="102424"/>
            <a:ext cx="5490947" cy="369332"/>
          </a:xfrm>
        </p:spPr>
        <p:txBody>
          <a:bodyPr/>
          <a:lstStyle/>
          <a:p>
            <a:pPr algn="ctr"/>
            <a:r>
              <a:rPr lang="ru-RU" sz="2400" dirty="0"/>
              <a:t>РАСПОЛОЖЕНИЕ СЕРДЦА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C00F62-943B-4699-8DBC-9026949C4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471" y="582415"/>
            <a:ext cx="2898659" cy="25621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3D4B61-CB14-48D0-ADCA-B2EE9E91764D}"/>
              </a:ext>
            </a:extLst>
          </p:cNvPr>
          <p:cNvSpPr txBox="1"/>
          <p:nvPr/>
        </p:nvSpPr>
        <p:spPr>
          <a:xfrm>
            <a:off x="76175" y="743089"/>
            <a:ext cx="275464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Сердце асимметрично расположено в грудной клетке между легкими, за грудиной. Большая часть сердца находится влево от срединной линии.  </a:t>
            </a:r>
          </a:p>
        </p:txBody>
      </p:sp>
    </p:spTree>
    <p:extLst>
      <p:ext uri="{BB962C8B-B14F-4D97-AF65-F5344CB8AC3E}">
        <p14:creationId xmlns:p14="http://schemas.microsoft.com/office/powerpoint/2010/main" val="87267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24C41-8706-41E5-9B9B-6F50C95AE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ВНЕШНЕЕ СТРОЕНИЕ СЕРДЦА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4E352A-5FC7-449E-8F25-49B5B008D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77" r="69" b="12274"/>
          <a:stretch/>
        </p:blipFill>
        <p:spPr>
          <a:xfrm>
            <a:off x="588936" y="577329"/>
            <a:ext cx="4879132" cy="25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2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7882</TotalTime>
  <Words>1210</Words>
  <Application>Microsoft Office PowerPoint</Application>
  <PresentationFormat>Произвольный</PresentationFormat>
  <Paragraphs>156</Paragraphs>
  <Slides>34</Slides>
  <Notes>5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34</vt:i4>
      </vt:variant>
    </vt:vector>
  </HeadingPairs>
  <TitlesOfParts>
    <vt:vector size="50" baseType="lpstr">
      <vt:lpstr>-apple-system</vt:lpstr>
      <vt:lpstr>arial</vt:lpstr>
      <vt:lpstr>arial</vt:lpstr>
      <vt:lpstr>Calibri</vt:lpstr>
      <vt:lpstr>Circe</vt:lpstr>
      <vt:lpstr>Open Sans</vt:lpstr>
      <vt:lpstr>Open Sans Light</vt:lpstr>
      <vt:lpstr>palatino linotype</vt:lpstr>
      <vt:lpstr>Source Sans Pro</vt:lpstr>
      <vt:lpstr>Times New Roman</vt:lpstr>
      <vt:lpstr>Wingdings</vt:lpstr>
      <vt:lpstr>Office Theme</vt:lpstr>
      <vt:lpstr>1_Office Theme</vt:lpstr>
      <vt:lpstr>2_Office Theme</vt:lpstr>
      <vt:lpstr>4_Office Theme</vt:lpstr>
      <vt:lpstr>Тема Office</vt:lpstr>
      <vt:lpstr>Биология  Человек и его здоровье</vt:lpstr>
      <vt:lpstr>МОДЕЛИРОВАНИЕ НА УРОКАХ БИОЛОГИИ</vt:lpstr>
      <vt:lpstr>СЕГОДНЯ НА УРОКЕ</vt:lpstr>
      <vt:lpstr>САМЫЙ ИЗУЧЕННЫЙ И САМЫЙ ТАИНСТВЕННЫЙ ОРГАН!</vt:lpstr>
      <vt:lpstr>САМЫЙ ИЗУЧЕННЫЙ И САМЫЙ ТАИНСТВЕННЫЙ ОРГАН!</vt:lpstr>
      <vt:lpstr>СЕРДЕЧНО-СОСУДИСТАЯ СИСТЕМА</vt:lpstr>
      <vt:lpstr>КРОВООБРАЩЕНИЕ</vt:lpstr>
      <vt:lpstr>РАСПОЛОЖЕНИЕ СЕРДЦА</vt:lpstr>
      <vt:lpstr>ВНЕШНЕЕ СТРОЕНИЕ СЕРДЦА</vt:lpstr>
      <vt:lpstr>СТРОЕНИЕ СЕРДЦА</vt:lpstr>
      <vt:lpstr>СЛОИ СЕРДЦА: ПЕРИКАРД</vt:lpstr>
      <vt:lpstr>СЛОИ СЕРДЦА: ПЕРИКАРД</vt:lpstr>
      <vt:lpstr>ФУНКЦИИ ПЕРИКАРДА</vt:lpstr>
      <vt:lpstr>СЛОИ СЕРДЦА: ЭПИКАРД</vt:lpstr>
      <vt:lpstr>СЛОИ СЕРДЦА: МИОКАРД</vt:lpstr>
      <vt:lpstr>СЛОИ СЕРДЦА: МИОКАРД</vt:lpstr>
      <vt:lpstr>СЛОИ СЕРДЦА: ЭНДОКАРД</vt:lpstr>
      <vt:lpstr>АНДРЕАС ВЕЗАЛИЙ (1514-1564)</vt:lpstr>
      <vt:lpstr>АВТОМАТИЗМ СЕРДЦА</vt:lpstr>
      <vt:lpstr>АВТОМАТИЗМ СЕРДЦА</vt:lpstr>
      <vt:lpstr>СЕРДЕЧНЫЙ ЦИКЛ</vt:lpstr>
      <vt:lpstr>КЛАПАНЫ СЕРДЦА</vt:lpstr>
      <vt:lpstr>КЛАПАНЫ СЕРДЦА</vt:lpstr>
      <vt:lpstr>СТРОЕНИЕ КЛАПАНОВ СЕРДЦА</vt:lpstr>
      <vt:lpstr>КРОВЕНОСНЫЕ СОСУДЫ</vt:lpstr>
      <vt:lpstr>СТРОЕНИЕ СОСУДОВ</vt:lpstr>
      <vt:lpstr>КРУГИ КРОВООБРАЩЕНИЯ</vt:lpstr>
      <vt:lpstr>КРУГИ КРОВООБРАЩЕНИЯ</vt:lpstr>
      <vt:lpstr>РЕГУЛЯЦИЯ РАБОТЫ СЕРДЦА</vt:lpstr>
      <vt:lpstr>РЕГУЛЯЦИЯ РАБОТЫ СЕРДЦА</vt:lpstr>
      <vt:lpstr>РЕГУЛЯЦИЯ РАБОТЫ СЕРДЦА</vt:lpstr>
      <vt:lpstr>РЕГУЛЯЦИЯ РАБОТЫ СЕРДЦА</vt:lpstr>
      <vt:lpstr>ОБОБЩЕНИЕ</vt:lpstr>
      <vt:lpstr>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cp:lastModifiedBy>Acer</cp:lastModifiedBy>
  <cp:revision>602</cp:revision>
  <dcterms:created xsi:type="dcterms:W3CDTF">2020-04-13T08:05:42Z</dcterms:created>
  <dcterms:modified xsi:type="dcterms:W3CDTF">2020-11-06T06:49:35Z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