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4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940" r:id="rId4"/>
    <p:sldMasterId id="2147483948" r:id="rId5"/>
  </p:sldMasterIdLst>
  <p:notesMasterIdLst>
    <p:notesMasterId r:id="rId40"/>
  </p:notesMasterIdLst>
  <p:sldIdLst>
    <p:sldId id="1518" r:id="rId6"/>
    <p:sldId id="1970" r:id="rId7"/>
    <p:sldId id="1524" r:id="rId8"/>
    <p:sldId id="1974" r:id="rId9"/>
    <p:sldId id="1975" r:id="rId10"/>
    <p:sldId id="1671" r:id="rId11"/>
    <p:sldId id="1954" r:id="rId12"/>
    <p:sldId id="1961" r:id="rId13"/>
    <p:sldId id="1939" r:id="rId14"/>
    <p:sldId id="1746" r:id="rId15"/>
    <p:sldId id="1962" r:id="rId16"/>
    <p:sldId id="1963" r:id="rId17"/>
    <p:sldId id="1965" r:id="rId18"/>
    <p:sldId id="1964" r:id="rId19"/>
    <p:sldId id="1956" r:id="rId20"/>
    <p:sldId id="1966" r:id="rId21"/>
    <p:sldId id="1940" r:id="rId22"/>
    <p:sldId id="1949" r:id="rId23"/>
    <p:sldId id="1943" r:id="rId24"/>
    <p:sldId id="1967" r:id="rId25"/>
    <p:sldId id="1946" r:id="rId26"/>
    <p:sldId id="260" r:id="rId27"/>
    <p:sldId id="1947" r:id="rId28"/>
    <p:sldId id="1968" r:id="rId29"/>
    <p:sldId id="1958" r:id="rId30"/>
    <p:sldId id="1972" r:id="rId31"/>
    <p:sldId id="1960" r:id="rId32"/>
    <p:sldId id="1971" r:id="rId33"/>
    <p:sldId id="1959" r:id="rId34"/>
    <p:sldId id="1950" r:id="rId35"/>
    <p:sldId id="1948" r:id="rId36"/>
    <p:sldId id="1973" r:id="rId37"/>
    <p:sldId id="1951" r:id="rId38"/>
    <p:sldId id="354" r:id="rId39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59" autoAdjust="0"/>
    <p:restoredTop sz="94364" autoAdjust="0"/>
  </p:normalViewPr>
  <p:slideViewPr>
    <p:cSldViewPr>
      <p:cViewPr varScale="1">
        <p:scale>
          <a:sx n="148" d="100"/>
          <a:sy n="148" d="100"/>
        </p:scale>
        <p:origin x="444" y="12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Кровообращение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— это движение крови по сосудам, обеспечивающее обмен веществ между всеми тканями организма и внешней средой.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Система органов кровообращения включает сердце и кровеносные сосуды. Циркуляция крови в организме человека по замкнутой сердечно-сосудистой системе обеспечивается ритмическими сокращениями сердца — ее центрального органа.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Сосуды, по которым кровь от сердца разносится к тканям и органам, называют артериями, а те, по которым кровь доставляется к сердцу, — венами. В тканях и органах тонкие артерии (артериолы) и вены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Circe"/>
              </a:rPr>
              <a:t>венулы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) соединены между собой густой сетью кровеносных капилляров.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563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583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666666"/>
                </a:solidFill>
                <a:effectLst/>
                <a:latin typeface="Source Sans Pro" panose="020B0503030403020204" pitchFamily="34" charset="0"/>
              </a:rPr>
              <a:t>Скорость проведения импульса по проводящей системе в 10 раз превышает скорость проведения по мышечной системе (5 м/с и 0,5 м/с соответственно). Все части желудочков сокращаются одновременно, что позволяет избежать повреждение мышечной ткани при несогласованном сокращении и расслаблении. Синусный узел задает ритм – он водитель ритма, а темп (частота ритма) зависит от симпатической и парасимпатической нервных систем, волокна которых подходят соответственно от грудного отдела спинного мозга и сердечного центра продолговатого мозга (блуждающий нерв). Эти же центры получают информацию от чувствительных нервов в стенке аорты и сонных артерий, а также полых вен, которые непосредственно реагируют на увеличение физической нагрузки, повышение температуры тела, уровень углекислого газа в крови, гормон адреналин.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46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1" i="0" dirty="0">
                <a:solidFill>
                  <a:srgbClr val="4E4E3F"/>
                </a:solidFill>
                <a:effectLst/>
                <a:latin typeface="Open Sans"/>
              </a:rPr>
              <a:t>Артерии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 имеют трёхслойные плотные, гладкие и упругие стенки. Наружный слой стенок состоит из соединительной ткани, средний слой составляют гладкие мышцы, внутренний слой образован одним слоем клеток и называется эндотелием. Строение стенок позволяет артериям выдерживать большое давление, под которым кровь выбрасывается из сердца.</a:t>
            </a:r>
          </a:p>
          <a:p>
            <a:pPr algn="l"/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Стенки</a:t>
            </a:r>
            <a:r>
              <a:rPr lang="ru-RU" b="1" i="0" dirty="0">
                <a:solidFill>
                  <a:srgbClr val="4E4E3F"/>
                </a:solidFill>
                <a:effectLst/>
                <a:latin typeface="Open Sans"/>
              </a:rPr>
              <a:t> капилляров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 очень тонки: они состоят из одного слоя плоских клеток (через них происходит обмен газами и веществами между кровью и тканями).</a:t>
            </a:r>
          </a:p>
          <a:p>
            <a:pPr algn="l"/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Стенки </a:t>
            </a:r>
            <a:r>
              <a:rPr lang="ru-RU" b="1" i="0" dirty="0">
                <a:solidFill>
                  <a:srgbClr val="4E4E3F"/>
                </a:solidFill>
                <a:effectLst/>
                <a:latin typeface="Open Sans"/>
              </a:rPr>
              <a:t>вен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 тоньше и не такие упругие, чем стенки артерий (т. к. давление крови в них невелико), хотя и имеют те же три слоя. Их гладкомышечный слой гораздо тоньше. Крупные вены имеют внутренние клапаны, пропускающие кровь только по направлению к сердцу.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49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E377E23-BF63-44ED-98F5-863C3F1D1C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52AEDDB-1C3D-442A-8C04-9B2F2E9D69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42598B7-05EE-49FD-ADD7-E583E9DD10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9400EF-3DC0-4151-92E4-B2754668A4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526678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60144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50316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9060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60904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22108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70429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46964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8460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30810"/>
      </p:ext>
    </p:extLst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26349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15384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11/6/2020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5032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</p:sldLayoutIdLst>
  <p:transition spd="slow">
    <p:fade/>
  </p:transition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48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738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41970" y="1463115"/>
            <a:ext cx="272162" cy="122413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600960" y="1123593"/>
            <a:ext cx="37313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Тема: Значение 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кровообращения 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и строение сердца. 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Кровеносные сосуды, 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круги кровообращения.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3766E4-4AD9-47CD-9DDC-ABED83C21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999" y="1070678"/>
            <a:ext cx="1031958" cy="20639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СТРОЕНИЕ СЕРДЦА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E2B67F-D387-4323-A3F1-BD7F5303AAB1}"/>
              </a:ext>
            </a:extLst>
          </p:cNvPr>
          <p:cNvSpPr txBox="1"/>
          <p:nvPr/>
        </p:nvSpPr>
        <p:spPr>
          <a:xfrm>
            <a:off x="148183" y="555079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РАБОТАЕТ СЕРДЦЕ?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КРОВЬ ДВИГАЕТСЯ ТАКИМ ОБРАЗОМ? ВИДЕОРОЛИК- РАБОТА СЕРДЦА. </a:t>
            </a:r>
          </a:p>
        </p:txBody>
      </p:sp>
      <p:pic>
        <p:nvPicPr>
          <p:cNvPr id="4" name="Сердце во всей красе! 3D анимация работы сердца, со всеми механизмами работы, и кровообращения [3KOFNMWzock]">
            <a:hlinkClick r:id="" action="ppaction://media"/>
            <a:extLst>
              <a:ext uri="{FF2B5EF4-FFF2-40B4-BE49-F238E27FC236}">
                <a16:creationId xmlns:a16="http://schemas.microsoft.com/office/drawing/2014/main" id="{BD86A35B-879F-40FD-A8E8-7699C5791B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2319" y="1593422"/>
            <a:ext cx="2725101" cy="153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16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0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СЛОИ СЕРДЦА: ПЕРИКАРД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6F4204-EB24-40A1-8381-91D775396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510" y="614313"/>
            <a:ext cx="2528113" cy="25281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0612BC-611C-4524-9F61-23FA9AA45D75}"/>
              </a:ext>
            </a:extLst>
          </p:cNvPr>
          <p:cNvSpPr txBox="1"/>
          <p:nvPr/>
        </p:nvSpPr>
        <p:spPr>
          <a:xfrm>
            <a:off x="76175" y="549270"/>
            <a:ext cx="31683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Перикард (лат.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pericardium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синоним: околосердечная сумка) — наружная соединительнотканная оболочка сердца, в норме отделенная от эпикарда щелью, заполненной серозной жидкостью — полостью перикарда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2613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СЛОИ СЕРДЦА: ПЕРИКАРД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6F4204-EB24-40A1-8381-91D775396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510" y="614313"/>
            <a:ext cx="2528113" cy="25281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0612BC-611C-4524-9F61-23FA9AA45D75}"/>
              </a:ext>
            </a:extLst>
          </p:cNvPr>
          <p:cNvSpPr txBox="1"/>
          <p:nvPr/>
        </p:nvSpPr>
        <p:spPr>
          <a:xfrm>
            <a:off x="140352" y="614313"/>
            <a:ext cx="296015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Внутренний листок перикарда способен вырабатывать жидкость, своеобразную «смазку», облегчающую трение его листков. В норме в полости перикарда содержится около 25 мл жидкости.</a:t>
            </a:r>
          </a:p>
        </p:txBody>
      </p:sp>
    </p:spTree>
    <p:extLst>
      <p:ext uri="{BB962C8B-B14F-4D97-AF65-F5344CB8AC3E}">
        <p14:creationId xmlns:p14="http://schemas.microsoft.com/office/powerpoint/2010/main" val="400689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ФУНКЦИИ ПЕРИКАРДА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49F931-3148-47F5-9333-324DC03439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28" t="10056" r="9496" b="12273"/>
          <a:stretch/>
        </p:blipFill>
        <p:spPr>
          <a:xfrm>
            <a:off x="3244527" y="614313"/>
            <a:ext cx="2373692" cy="24497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0612BC-611C-4524-9F61-23FA9AA45D75}"/>
              </a:ext>
            </a:extLst>
          </p:cNvPr>
          <p:cNvSpPr txBox="1"/>
          <p:nvPr/>
        </p:nvSpPr>
        <p:spPr>
          <a:xfrm>
            <a:off x="4167" y="542305"/>
            <a:ext cx="3384376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препятствует излишнему растяжению сердца;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препятствует переполнению сердца кровью;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защищает сердце от механических повреждений;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перикардиальная жидкость  уменьшает трение при сокращении сердца.</a:t>
            </a:r>
          </a:p>
        </p:txBody>
      </p:sp>
    </p:spTree>
    <p:extLst>
      <p:ext uri="{BB962C8B-B14F-4D97-AF65-F5344CB8AC3E}">
        <p14:creationId xmlns:p14="http://schemas.microsoft.com/office/powerpoint/2010/main" val="1794889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СЛОИ СЕРДЦА: ЭПИКАРД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B43302-47EB-4676-BA81-215158A16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487" y="758329"/>
            <a:ext cx="2749092" cy="19543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0D2C39-8B18-4713-8D18-28FE277777BF}"/>
              </a:ext>
            </a:extLst>
          </p:cNvPr>
          <p:cNvSpPr txBox="1"/>
          <p:nvPr/>
        </p:nvSpPr>
        <p:spPr>
          <a:xfrm>
            <a:off x="76175" y="542305"/>
            <a:ext cx="28803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Эпикард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(от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др.-греч.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palatino linotype" panose="02040502050505030304" pitchFamily="18" charset="0"/>
              </a:rPr>
              <a:t>επι-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«над» и 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palatino linotype" panose="02040502050505030304" pitchFamily="18" charset="0"/>
              </a:rPr>
              <a:t>καρδια—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«сердце») — внешний слой, составляющий стенку сердца. Покрывает сердце, начальные отделы лёгочного ствола и аорты, конечные отделы лёгочных и полых вен, а затем переходит в перикард. </a:t>
            </a:r>
          </a:p>
        </p:txBody>
      </p:sp>
    </p:spTree>
    <p:extLst>
      <p:ext uri="{BB962C8B-B14F-4D97-AF65-F5344CB8AC3E}">
        <p14:creationId xmlns:p14="http://schemas.microsoft.com/office/powerpoint/2010/main" val="2554579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СЛОИ СЕРДЦА: МИОКАРД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276992-4C12-4E65-A6C4-B81735B3D4FA}"/>
              </a:ext>
            </a:extLst>
          </p:cNvPr>
          <p:cNvSpPr txBox="1"/>
          <p:nvPr/>
        </p:nvSpPr>
        <p:spPr>
          <a:xfrm>
            <a:off x="76176" y="549270"/>
            <a:ext cx="201622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Миокард — мышечная ткань сердечного типа, основным гистологическим элементом которой является </a:t>
            </a:r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кардиомиоцит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EA67A9-56C1-4AE0-8153-0771C9EA7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391" y="617795"/>
            <a:ext cx="358555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64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СЛОИ СЕРДЦА: МИОКАРД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276992-4C12-4E65-A6C4-B81735B3D4FA}"/>
              </a:ext>
            </a:extLst>
          </p:cNvPr>
          <p:cNvSpPr txBox="1"/>
          <p:nvPr/>
        </p:nvSpPr>
        <p:spPr>
          <a:xfrm>
            <a:off x="76176" y="671220"/>
            <a:ext cx="190568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Соответствует среднему слою сердца и формирует толщу стенок желудочков и предсердий.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EA67A9-56C1-4AE0-8153-0771C9EA7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858" y="614313"/>
            <a:ext cx="3638933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80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СЛОИ СЕРДЦА: ЭНДОКАРД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EAF41C-90A1-4097-AE3F-000D685632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932" r="1733" b="5617"/>
          <a:stretch/>
        </p:blipFill>
        <p:spPr>
          <a:xfrm>
            <a:off x="652239" y="572846"/>
            <a:ext cx="4392487" cy="252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50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99" y="102424"/>
            <a:ext cx="5256583" cy="369332"/>
          </a:xfrm>
        </p:spPr>
        <p:txBody>
          <a:bodyPr/>
          <a:lstStyle/>
          <a:p>
            <a:pPr algn="ctr"/>
            <a:r>
              <a:rPr lang="ru-RU" sz="2400" dirty="0"/>
              <a:t>АНДРЕАС ВЕЗАЛИЙ (1514-1564)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4D6984-9616-40AE-B3E7-6DD02FDEC0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6" t="14853" r="8204" b="3723"/>
          <a:stretch/>
        </p:blipFill>
        <p:spPr>
          <a:xfrm>
            <a:off x="2524447" y="657835"/>
            <a:ext cx="3133835" cy="23042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23E69B-2440-4326-B9CD-23DA0BCD3981}"/>
              </a:ext>
            </a:extLst>
          </p:cNvPr>
          <p:cNvSpPr txBox="1"/>
          <p:nvPr/>
        </p:nvSpPr>
        <p:spPr>
          <a:xfrm>
            <a:off x="0" y="470297"/>
            <a:ext cx="230842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О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сновоположник научной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анатомии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 1543 публикация фундаментального труда «О строении человеческого тела».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CAB61F-75A7-43B5-B938-D69C0A035AFE}"/>
              </a:ext>
            </a:extLst>
          </p:cNvPr>
          <p:cNvSpPr txBox="1"/>
          <p:nvPr/>
        </p:nvSpPr>
        <p:spPr>
          <a:xfrm>
            <a:off x="652239" y="248652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28A7B1-8B75-4C57-919E-4A3D9227F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510" y="2198489"/>
            <a:ext cx="943937" cy="9439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2E6E23-0393-477D-88DA-BCBA70EEC262}"/>
              </a:ext>
            </a:extLst>
          </p:cNvPr>
          <p:cNvSpPr txBox="1"/>
          <p:nvPr/>
        </p:nvSpPr>
        <p:spPr>
          <a:xfrm>
            <a:off x="4167" y="2426707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Проскани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ровать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4BB44D1C-774C-4144-A848-2A54E754C57D}"/>
              </a:ext>
            </a:extLst>
          </p:cNvPr>
          <p:cNvSpPr/>
          <p:nvPr/>
        </p:nvSpPr>
        <p:spPr>
          <a:xfrm>
            <a:off x="1043127" y="2858663"/>
            <a:ext cx="449602" cy="2039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98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5" y="100769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АВТОМАТИЗМ СЕРДЦА</a:t>
            </a:r>
          </a:p>
        </p:txBody>
      </p:sp>
      <p:pic>
        <p:nvPicPr>
          <p:cNvPr id="1026" name="Picture 2" descr="Квест по устранению аритмии сердца / Блог компании Inobitec / Хабр">
            <a:extLst>
              <a:ext uri="{FF2B5EF4-FFF2-40B4-BE49-F238E27FC236}">
                <a16:creationId xmlns:a16="http://schemas.microsoft.com/office/drawing/2014/main" id="{ED023F16-6767-4E2E-AAB8-C703D6ACCD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439" y="614313"/>
            <a:ext cx="3168352" cy="246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75739B-8B2B-487E-8958-43C7C82E60A2}"/>
              </a:ext>
            </a:extLst>
          </p:cNvPr>
          <p:cNvSpPr txBox="1"/>
          <p:nvPr/>
        </p:nvSpPr>
        <p:spPr>
          <a:xfrm>
            <a:off x="4167" y="542305"/>
            <a:ext cx="26642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ctr">
              <a:spcBef>
                <a:spcPts val="3600"/>
              </a:spcBef>
              <a:spcAft>
                <a:spcPts val="9900"/>
              </a:spcAft>
            </a:pPr>
            <a:r>
              <a:rPr lang="ru-RU" sz="18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Даже отделенное от тела, оно некоторое время продолжает сокращаться. Эта его особенность связана с возбуждением, воз­никающим в особых клетках сердечных мышц.</a:t>
            </a:r>
            <a:endParaRPr lang="ru-RU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114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B70E-A8D4-49A0-AAFC-45433116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83" y="162520"/>
            <a:ext cx="5490947" cy="307777"/>
          </a:xfrm>
        </p:spPr>
        <p:txBody>
          <a:bodyPr/>
          <a:lstStyle/>
          <a:p>
            <a:pPr algn="ctr"/>
            <a:r>
              <a:rPr lang="ru-RU" sz="2000" dirty="0"/>
              <a:t>МОДЕЛИРОВАНИЕ НА УРОКАХ БИОЛОГИИ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99838B-88B0-4BAC-89AF-BB304CECF927}"/>
              </a:ext>
            </a:extLst>
          </p:cNvPr>
          <p:cNvSpPr txBox="1"/>
          <p:nvPr/>
        </p:nvSpPr>
        <p:spPr>
          <a:xfrm>
            <a:off x="76175" y="610244"/>
            <a:ext cx="20162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Дуланова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Фарангиз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ученица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К класса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№ 300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Сергелийского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города Ташкента</a:t>
            </a:r>
          </a:p>
        </p:txBody>
      </p:sp>
      <p:pic>
        <p:nvPicPr>
          <p:cNvPr id="4" name="video_2020-11-06_00-13-42">
            <a:hlinkClick r:id="" action="ppaction://media"/>
            <a:extLst>
              <a:ext uri="{FF2B5EF4-FFF2-40B4-BE49-F238E27FC236}">
                <a16:creationId xmlns:a16="http://schemas.microsoft.com/office/drawing/2014/main" id="{57B93F52-6F5B-48DB-8445-E7F1618504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0391" y="580047"/>
            <a:ext cx="1817989" cy="25545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AA3833-6DAF-4190-9E8A-CD6265E20ADD}"/>
              </a:ext>
            </a:extLst>
          </p:cNvPr>
          <p:cNvSpPr txBox="1"/>
          <p:nvPr/>
        </p:nvSpPr>
        <p:spPr>
          <a:xfrm>
            <a:off x="3893151" y="606762"/>
            <a:ext cx="17459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шаги к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технологиям!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5BF4E7-0805-4DDA-AD83-3DE5F9556C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84" t="11666" r="7638" b="10524"/>
          <a:stretch/>
        </p:blipFill>
        <p:spPr>
          <a:xfrm>
            <a:off x="3874811" y="1758890"/>
            <a:ext cx="1817989" cy="87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78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5" y="100769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АВТОМАТИЗМ СЕРДЦА</a:t>
            </a:r>
          </a:p>
        </p:txBody>
      </p:sp>
      <p:pic>
        <p:nvPicPr>
          <p:cNvPr id="1026" name="Picture 2" descr="Квест по устранению аритмии сердца / Блог компании Inobitec / Хабр">
            <a:extLst>
              <a:ext uri="{FF2B5EF4-FFF2-40B4-BE49-F238E27FC236}">
                <a16:creationId xmlns:a16="http://schemas.microsoft.com/office/drawing/2014/main" id="{ED023F16-6767-4E2E-AAB8-C703D6ACCD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623" y="578597"/>
            <a:ext cx="3528168" cy="256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75739B-8B2B-487E-8958-43C7C82E60A2}"/>
              </a:ext>
            </a:extLst>
          </p:cNvPr>
          <p:cNvSpPr txBox="1"/>
          <p:nvPr/>
        </p:nvSpPr>
        <p:spPr>
          <a:xfrm>
            <a:off x="220191" y="682253"/>
            <a:ext cx="18722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ctr">
              <a:spcBef>
                <a:spcPts val="3600"/>
              </a:spcBef>
              <a:spcAft>
                <a:spcPts val="9900"/>
              </a:spcAft>
            </a:pPr>
            <a:r>
              <a:rPr lang="ru-RU" sz="18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Свойство сердца сокращаться под действием возникающих нервных импульсов в своих мышцах</a:t>
            </a:r>
            <a:r>
              <a:rPr lang="ru-RU" sz="18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838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СЕРДЕЧНЫЙ ЦИКЛ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404075-0E03-4B5F-974F-96F8BC03F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519" y="599022"/>
            <a:ext cx="2448271" cy="25434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DA11E8-A766-438D-A69E-D1B0F62F79B8}"/>
              </a:ext>
            </a:extLst>
          </p:cNvPr>
          <p:cNvSpPr txBox="1"/>
          <p:nvPr/>
        </p:nvSpPr>
        <p:spPr>
          <a:xfrm>
            <a:off x="148183" y="610245"/>
            <a:ext cx="30243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Сердечный цикл</a:t>
            </a: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/>
            <a:endParaRPr lang="ru-RU" alt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Сокращение (систола)</a:t>
            </a:r>
          </a:p>
          <a:p>
            <a:pPr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предсердий – 0,1 с</a:t>
            </a:r>
          </a:p>
          <a:p>
            <a:pPr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Сокращение (систола) </a:t>
            </a:r>
          </a:p>
          <a:p>
            <a:pPr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желудочков – 0,3 с</a:t>
            </a:r>
          </a:p>
          <a:p>
            <a:pPr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Общая пауза (диастола) – 0,4 с</a:t>
            </a:r>
          </a:p>
        </p:txBody>
      </p:sp>
    </p:spTree>
    <p:extLst>
      <p:ext uri="{BB962C8B-B14F-4D97-AF65-F5344CB8AC3E}">
        <p14:creationId xmlns:p14="http://schemas.microsoft.com/office/powerpoint/2010/main" val="2663250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4D665A1-AB3A-47E9-8AA2-9E01C388CF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99" y="77112"/>
            <a:ext cx="5256584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КЛАПАНЫ СЕРДЦА</a:t>
            </a:r>
          </a:p>
        </p:txBody>
      </p:sp>
      <p:sp>
        <p:nvSpPr>
          <p:cNvPr id="6147" name="Rectangle 4">
            <a:extLst>
              <a:ext uri="{FF2B5EF4-FFF2-40B4-BE49-F238E27FC236}">
                <a16:creationId xmlns:a16="http://schemas.microsoft.com/office/drawing/2014/main" id="{57293A2E-D87F-4D21-BEFF-72D152EA2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199" y="574410"/>
            <a:ext cx="2523936" cy="759983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9999FF"/>
              </a:gs>
              <a:gs pos="100000">
                <a:srgbClr val="0000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cs typeface="Arial" panose="020B0604020202020204" pitchFamily="34" charset="0"/>
              </a:rPr>
              <a:t>Створчатые клапаны</a:t>
            </a:r>
          </a:p>
          <a:p>
            <a:pPr algn="ctr" eaLnBrk="1" hangingPunct="1"/>
            <a:r>
              <a:rPr lang="ru-RU" altLang="ru-RU" sz="1400" i="1" dirty="0">
                <a:cs typeface="Arial" panose="020B0604020202020204" pitchFamily="34" charset="0"/>
              </a:rPr>
              <a:t>(между предсердиями </a:t>
            </a:r>
          </a:p>
          <a:p>
            <a:pPr algn="ctr" eaLnBrk="1" hangingPunct="1"/>
            <a:r>
              <a:rPr lang="ru-RU" altLang="ru-RU" sz="1400" i="1" dirty="0">
                <a:cs typeface="Arial" panose="020B0604020202020204" pitchFamily="34" charset="0"/>
              </a:rPr>
              <a:t>и желудочками)</a:t>
            </a:r>
          </a:p>
        </p:txBody>
      </p:sp>
      <p:sp>
        <p:nvSpPr>
          <p:cNvPr id="6148" name="Rectangle 5">
            <a:extLst>
              <a:ext uri="{FF2B5EF4-FFF2-40B4-BE49-F238E27FC236}">
                <a16:creationId xmlns:a16="http://schemas.microsoft.com/office/drawing/2014/main" id="{86B01952-87F5-456C-BF89-A67B3EB4F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839" y="574410"/>
            <a:ext cx="2595943" cy="759983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9999FF"/>
              </a:gs>
              <a:gs pos="100000">
                <a:srgbClr val="0000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Times New Roman" panose="02020603050405020304" pitchFamily="18" charset="0"/>
              </a:rPr>
              <a:t>Полулунные клапаны</a:t>
            </a:r>
          </a:p>
          <a:p>
            <a:pPr algn="ctr" eaLnBrk="1" hangingPunct="1"/>
            <a:r>
              <a:rPr lang="ru-RU" altLang="ru-RU" sz="1600" i="1" dirty="0">
                <a:latin typeface="Times New Roman" panose="02020603050405020304" pitchFamily="18" charset="0"/>
              </a:rPr>
              <a:t>(между желудочками </a:t>
            </a:r>
          </a:p>
          <a:p>
            <a:pPr algn="ctr" eaLnBrk="1" hangingPunct="1"/>
            <a:r>
              <a:rPr lang="ru-RU" altLang="ru-RU" sz="1600" i="1" dirty="0">
                <a:latin typeface="Times New Roman" panose="02020603050405020304" pitchFamily="18" charset="0"/>
              </a:rPr>
              <a:t>и артериями)</a:t>
            </a:r>
          </a:p>
        </p:txBody>
      </p:sp>
      <p:sp>
        <p:nvSpPr>
          <p:cNvPr id="6149" name="Line 6">
            <a:extLst>
              <a:ext uri="{FF2B5EF4-FFF2-40B4-BE49-F238E27FC236}">
                <a16:creationId xmlns:a16="http://schemas.microsoft.com/office/drawing/2014/main" id="{DDE126E2-B009-4046-AE79-5B1E24061A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4245" y="1334393"/>
            <a:ext cx="561293" cy="43204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150" name="Line 7">
            <a:extLst>
              <a:ext uri="{FF2B5EF4-FFF2-40B4-BE49-F238E27FC236}">
                <a16:creationId xmlns:a16="http://schemas.microsoft.com/office/drawing/2014/main" id="{8CF39E5E-C705-4B8C-9683-9D08DC97EA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0390" y="1334392"/>
            <a:ext cx="489287" cy="43204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151" name="Rectangle 8">
            <a:extLst>
              <a:ext uri="{FF2B5EF4-FFF2-40B4-BE49-F238E27FC236}">
                <a16:creationId xmlns:a16="http://schemas.microsoft.com/office/drawing/2014/main" id="{DBDC0BD5-F62D-4BED-8C5D-296062F57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75" y="1778160"/>
            <a:ext cx="1511993" cy="1356433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9999FF"/>
              </a:gs>
              <a:gs pos="100000">
                <a:srgbClr val="0000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latin typeface="Times New Roman" panose="02020603050405020304" pitchFamily="18" charset="0"/>
              </a:rPr>
              <a:t>3-х створчатые</a:t>
            </a:r>
          </a:p>
          <a:p>
            <a:pPr algn="ctr" eaLnBrk="1" hangingPunct="1"/>
            <a:endParaRPr lang="ru-RU" altLang="ru-RU" sz="1400" b="1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400" dirty="0">
                <a:latin typeface="Times New Roman" panose="02020603050405020304" pitchFamily="18" charset="0"/>
              </a:rPr>
              <a:t>Правое предсердие</a:t>
            </a:r>
          </a:p>
          <a:p>
            <a:pPr algn="ctr" eaLnBrk="1" hangingPunct="1"/>
            <a:r>
              <a:rPr lang="ru-RU" altLang="ru-RU" sz="1400" dirty="0">
                <a:latin typeface="Times New Roman" panose="02020603050405020304" pitchFamily="18" charset="0"/>
              </a:rPr>
              <a:t>///</a:t>
            </a:r>
          </a:p>
          <a:p>
            <a:pPr algn="ctr" eaLnBrk="1" hangingPunct="1"/>
            <a:r>
              <a:rPr lang="ru-RU" altLang="ru-RU" sz="1400" dirty="0">
                <a:latin typeface="Times New Roman" panose="02020603050405020304" pitchFamily="18" charset="0"/>
              </a:rPr>
              <a:t>Правый желудочек</a:t>
            </a:r>
          </a:p>
        </p:txBody>
      </p:sp>
      <p:sp>
        <p:nvSpPr>
          <p:cNvPr id="6152" name="Rectangle 9">
            <a:extLst>
              <a:ext uri="{FF2B5EF4-FFF2-40B4-BE49-F238E27FC236}">
                <a16:creationId xmlns:a16="http://schemas.microsoft.com/office/drawing/2014/main" id="{2892E3E1-59F4-47D1-BA90-BE9D8A747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295" y="1778160"/>
            <a:ext cx="1392208" cy="1356433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9999FF"/>
              </a:gs>
              <a:gs pos="100000">
                <a:srgbClr val="0000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latin typeface="Times New Roman" panose="02020603050405020304" pitchFamily="18" charset="0"/>
              </a:rPr>
              <a:t>2-х створчатые</a:t>
            </a:r>
          </a:p>
          <a:p>
            <a:pPr algn="ctr" eaLnBrk="1" hangingPunct="1"/>
            <a:endParaRPr lang="ru-RU" altLang="ru-RU" sz="1400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400" dirty="0">
                <a:latin typeface="Times New Roman" panose="02020603050405020304" pitchFamily="18" charset="0"/>
              </a:rPr>
              <a:t>Левое предсердие</a:t>
            </a:r>
          </a:p>
          <a:p>
            <a:pPr algn="ctr" eaLnBrk="1" hangingPunct="1"/>
            <a:r>
              <a:rPr lang="ru-RU" altLang="ru-RU" sz="1400" dirty="0">
                <a:latin typeface="Times New Roman" panose="02020603050405020304" pitchFamily="18" charset="0"/>
              </a:rPr>
              <a:t>//</a:t>
            </a:r>
          </a:p>
          <a:p>
            <a:pPr algn="ctr" eaLnBrk="1" hangingPunct="1"/>
            <a:r>
              <a:rPr lang="ru-RU" altLang="ru-RU" sz="1400" dirty="0">
                <a:latin typeface="Times New Roman" panose="02020603050405020304" pitchFamily="18" charset="0"/>
              </a:rPr>
              <a:t>Левый желудочек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6153" name="Line 10">
            <a:extLst>
              <a:ext uri="{FF2B5EF4-FFF2-40B4-BE49-F238E27FC236}">
                <a16:creationId xmlns:a16="http://schemas.microsoft.com/office/drawing/2014/main" id="{9E46B5BE-EA5E-4F62-BCFE-C9C5803671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10920" y="1378361"/>
            <a:ext cx="581679" cy="37406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154" name="Line 11">
            <a:extLst>
              <a:ext uri="{FF2B5EF4-FFF2-40B4-BE49-F238E27FC236}">
                <a16:creationId xmlns:a16="http://schemas.microsoft.com/office/drawing/2014/main" id="{00E0A360-FF2E-4327-A1D3-9877AD2B4C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3841" y="1378361"/>
            <a:ext cx="638917" cy="330091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155" name="Rectangle 12">
            <a:extLst>
              <a:ext uri="{FF2B5EF4-FFF2-40B4-BE49-F238E27FC236}">
                <a16:creationId xmlns:a16="http://schemas.microsoft.com/office/drawing/2014/main" id="{FA29FF93-3108-447D-B2D6-04D78D399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2063" y="1778160"/>
            <a:ext cx="1252584" cy="1356433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9999FF"/>
              </a:gs>
              <a:gs pos="100000">
                <a:srgbClr val="0000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</a:rPr>
              <a:t>Правый </a:t>
            </a:r>
          </a:p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</a:rPr>
              <a:t>желудочек</a:t>
            </a:r>
          </a:p>
          <a:p>
            <a:pPr algn="ctr" eaLnBrk="1" hangingPunct="1"/>
            <a:endParaRPr lang="ru-RU" altLang="ru-RU" sz="1600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</a:rPr>
              <a:t>Лёгочная 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</a:rPr>
              <a:t>артерия</a:t>
            </a:r>
            <a:endParaRPr lang="ru-RU" altLang="ru-RU" sz="852" dirty="0">
              <a:latin typeface="Times New Roman" panose="02020603050405020304" pitchFamily="18" charset="0"/>
            </a:endParaRPr>
          </a:p>
        </p:txBody>
      </p:sp>
      <p:sp>
        <p:nvSpPr>
          <p:cNvPr id="6156" name="Rectangle 13">
            <a:extLst>
              <a:ext uri="{FF2B5EF4-FFF2-40B4-BE49-F238E27FC236}">
                <a16:creationId xmlns:a16="http://schemas.microsoft.com/office/drawing/2014/main" id="{C6346308-436A-4EBC-80C0-2806D4864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5881" y="1778160"/>
            <a:ext cx="1182875" cy="1356433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9999FF"/>
              </a:gs>
              <a:gs pos="100000">
                <a:srgbClr val="0000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</a:rPr>
              <a:t>Левый </a:t>
            </a:r>
          </a:p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</a:rPr>
              <a:t>желудочек</a:t>
            </a:r>
          </a:p>
          <a:p>
            <a:pPr algn="ctr" eaLnBrk="1" hangingPunct="1"/>
            <a:endParaRPr lang="ru-RU" altLang="ru-RU" sz="2000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</a:rPr>
              <a:t>Аорта</a:t>
            </a:r>
            <a:r>
              <a:rPr lang="ru-RU" altLang="ru-RU" sz="2000" dirty="0"/>
              <a:t> </a:t>
            </a:r>
          </a:p>
        </p:txBody>
      </p:sp>
      <p:sp>
        <p:nvSpPr>
          <p:cNvPr id="6157" name="Line 14">
            <a:extLst>
              <a:ext uri="{FF2B5EF4-FFF2-40B4-BE49-F238E27FC236}">
                <a16:creationId xmlns:a16="http://schemas.microsoft.com/office/drawing/2014/main" id="{DD3ED6CA-7823-4CD6-B40A-7D04751898B0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9357" y="2414513"/>
            <a:ext cx="0" cy="26764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158" name="Line 15">
            <a:extLst>
              <a:ext uri="{FF2B5EF4-FFF2-40B4-BE49-F238E27FC236}">
                <a16:creationId xmlns:a16="http://schemas.microsoft.com/office/drawing/2014/main" id="{1BEB2B64-7665-4BA1-929F-493370A0158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6735" y="2486521"/>
            <a:ext cx="0" cy="26764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КЛАПАНЫ СЕРДЦА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C80506-4014-44F6-8945-73C09DBFE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15" y="647599"/>
            <a:ext cx="4756695" cy="247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84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544616" cy="369332"/>
          </a:xfrm>
        </p:spPr>
        <p:txBody>
          <a:bodyPr/>
          <a:lstStyle/>
          <a:p>
            <a:pPr algn="ctr"/>
            <a:r>
              <a:rPr lang="ru-RU" sz="2400" dirty="0"/>
              <a:t>СТРОЕНИЕ КЛАПАНОВ СЕРДЦА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C80506-4014-44F6-8945-73C09DBFE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15" y="558779"/>
            <a:ext cx="4968552" cy="258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16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КРОВЕНОСНЫЕ СОСУДЫ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9DD4FA-5D59-4DDA-BADF-27162B22B9BB}"/>
              </a:ext>
            </a:extLst>
          </p:cNvPr>
          <p:cNvSpPr txBox="1"/>
          <p:nvPr/>
        </p:nvSpPr>
        <p:spPr>
          <a:xfrm>
            <a:off x="76176" y="542305"/>
            <a:ext cx="56886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Сосуды, идущие 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 сердца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называются 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артерии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Сосуды, приходящие 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сердцу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называются 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вены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Самая крупная артерия, идущая от левого желудочка сердца — 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аорта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5F022D-9229-431C-9133-4B06ECD35F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084"/>
          <a:stretch/>
        </p:blipFill>
        <p:spPr>
          <a:xfrm>
            <a:off x="724247" y="1622425"/>
            <a:ext cx="3892600" cy="152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75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СТРОЕНИЕ СОСУДОВ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928A47-CE97-43F9-B362-70AD08C72F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1" t="21887" r="3398" b="3156"/>
          <a:stretch/>
        </p:blipFill>
        <p:spPr>
          <a:xfrm>
            <a:off x="580231" y="533311"/>
            <a:ext cx="4320480" cy="260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83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КРУГИ КРОВООБРАЩЕНИЯ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6A7733-E0D2-4333-8453-5FF5F86A9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6" t="7836" r="3192" b="10056"/>
          <a:stretch/>
        </p:blipFill>
        <p:spPr>
          <a:xfrm>
            <a:off x="2308423" y="589956"/>
            <a:ext cx="3384376" cy="25555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285892-60A8-40B0-A563-9CCD257FD1F7}"/>
              </a:ext>
            </a:extLst>
          </p:cNvPr>
          <p:cNvSpPr txBox="1"/>
          <p:nvPr/>
        </p:nvSpPr>
        <p:spPr>
          <a:xfrm>
            <a:off x="76175" y="614313"/>
            <a:ext cx="2664296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МАЛЫЙ КРУГ КРОВООБРАЩЕНИЯ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НАЧАЛО- ПРАВЫЙ ЖЕЛУДОЧЕК, КОНЕЦ-ЛЕВОЕ ПРЕДСЕРДИЕ.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КРУГ     КРОВООБРАЩЕНИЯ</a:t>
            </a:r>
          </a:p>
          <a:p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НАЧАЛО-ЛЕВЫЙ ЖЕЛУДОЧЕК, КОНЕЦ- ПРАВОЕ ПРЕДСЕРДИЕ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9109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КРУГИ КРОВООБРАЩЕНИЯ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6A7733-E0D2-4333-8453-5FF5F86A9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6" t="7836" r="3192" b="10056"/>
          <a:stretch/>
        </p:blipFill>
        <p:spPr>
          <a:xfrm>
            <a:off x="2596455" y="589956"/>
            <a:ext cx="3024336" cy="25555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285892-60A8-40B0-A563-9CCD257FD1F7}"/>
              </a:ext>
            </a:extLst>
          </p:cNvPr>
          <p:cNvSpPr txBox="1"/>
          <p:nvPr/>
        </p:nvSpPr>
        <p:spPr>
          <a:xfrm>
            <a:off x="76175" y="614313"/>
            <a:ext cx="2664296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МАЛЫЙ КРУГ КРОВООБРАЩЕНИЯ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НАЧАЛО- ПРАВЫЙ ЖЕЛУДОЧЕК, КОНЕЦ-ЛЕВОЕ ПРЕДСЕРДИЕ.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КРУГ     КРОВООБРАЩЕНИЯ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НАЧАЛО-ЛЕВЫЙ ЖЕЛУДОЧЕК, КОНЕЦ- ПРАВОЕ ПРЕДСЕРДИЕ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16621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РЕГУЛЯЦИЯ РАБОТЫ СЕРДЦА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A6FCBA-E2FE-4DB4-8259-345F24CA2FD6}"/>
              </a:ext>
            </a:extLst>
          </p:cNvPr>
          <p:cNvSpPr txBox="1"/>
          <p:nvPr/>
        </p:nvSpPr>
        <p:spPr>
          <a:xfrm>
            <a:off x="76175" y="610245"/>
            <a:ext cx="56166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абота сердца осуществляется под контролем сердечно-сосудистого центра, находящегося в продолговатом мозге. От этого центра через вегетативную нервную систему передается возбуждение к специальным клеткам сердечной мышцы, расположенным в правом предсердии (синусный узел). На границе предсердий располагаются клетки предсердно-желудочкового узла. В синусном узле и предсердно-желудочковом узле самостоятельно могут генерироваться импульсы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(автоматизм сердца).</a:t>
            </a:r>
          </a:p>
        </p:txBody>
      </p:sp>
    </p:spTree>
    <p:extLst>
      <p:ext uri="{BB962C8B-B14F-4D97-AF65-F5344CB8AC3E}">
        <p14:creationId xmlns:p14="http://schemas.microsoft.com/office/powerpoint/2010/main" val="1992731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84294"/>
            <a:ext cx="5172948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СЕГОДНЯ НА УРОКЕ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06869" y="541675"/>
            <a:ext cx="3933802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Значение кровообращения.</a:t>
            </a:r>
          </a:p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Строение сердца.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4287" y="1222315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Автоматизм сердца. Сердечный цикл.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52439" y="1838449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сосудов. Круги кровообращения.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26238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91667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028503" y="2549237"/>
            <a:ext cx="271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Регуляция работы сердца.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РЕГУЛЯЦИЯ РАБОТЫ СЕРДЦА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CCDAF0-4E5F-42B8-910B-10C9938828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96" t="16711" r="5814" b="7837"/>
          <a:stretch/>
        </p:blipFill>
        <p:spPr>
          <a:xfrm>
            <a:off x="436216" y="577134"/>
            <a:ext cx="4968552" cy="256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88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РЕГУЛЯЦИЯ РАБОТЫ СЕРДЦА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E94C20-5D77-4515-80D6-C7E4BD29AF00}"/>
              </a:ext>
            </a:extLst>
          </p:cNvPr>
          <p:cNvSpPr txBox="1"/>
          <p:nvPr/>
        </p:nvSpPr>
        <p:spPr>
          <a:xfrm>
            <a:off x="76175" y="571336"/>
            <a:ext cx="561662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Регуляция деятельности сердца осуществляется несколькими путями: нервным, гуморальным и за счет импульсов, возникающих в самой сердечной мышце.</a:t>
            </a:r>
          </a:p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2. Симпатический отдел вегетативной нервной системы усиливает сердечную деятельность, а парасимпатический – ослабляет.</a:t>
            </a:r>
          </a:p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3. Медиаторы– активные химические вещества, участвующие в передаче нервного возбуждения от нервного волокна к мышце или другому нервному волокну.</a:t>
            </a:r>
          </a:p>
        </p:txBody>
      </p:sp>
    </p:spTree>
    <p:extLst>
      <p:ext uri="{BB962C8B-B14F-4D97-AF65-F5344CB8AC3E}">
        <p14:creationId xmlns:p14="http://schemas.microsoft.com/office/powerpoint/2010/main" val="1524568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РЕГУЛЯЦИЯ РАБОТЫ СЕРДЦА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E94C20-5D77-4515-80D6-C7E4BD29AF00}"/>
              </a:ext>
            </a:extLst>
          </p:cNvPr>
          <p:cNvSpPr txBox="1"/>
          <p:nvPr/>
        </p:nvSpPr>
        <p:spPr>
          <a:xfrm>
            <a:off x="220191" y="686321"/>
            <a:ext cx="547260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 Гуморальный эффект на сердечную мышцу оказывают биологически активные вещества, переносимые кровью.</a:t>
            </a:r>
          </a:p>
          <a:p>
            <a:pPr algn="l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Автоматия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сердца – это свойство сердечной мышцы ритмически расслабляться и сокращаться независимо от сознания и внешних раздражителей</a:t>
            </a:r>
            <a:r>
              <a:rPr lang="ru-RU" b="0" i="0" dirty="0">
                <a:solidFill>
                  <a:srgbClr val="666666"/>
                </a:solidFill>
                <a:effectLst/>
                <a:latin typeface="Source Sans Pro" panose="020B05030304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329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ОБОБЩЕНИЕ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40FF41-F23B-46EE-8927-FB9773AA12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96" r="2183" b="6381"/>
          <a:stretch/>
        </p:blipFill>
        <p:spPr>
          <a:xfrm>
            <a:off x="139789" y="598484"/>
            <a:ext cx="2086360" cy="18002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AE57A0-AF97-4887-92DC-C05A10193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838" y="670803"/>
            <a:ext cx="1747184" cy="11521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C647A0-5A23-493E-B0C2-7FD799571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4661" y="567483"/>
            <a:ext cx="1736587" cy="251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93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81856"/>
            <a:ext cx="4760643" cy="385996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400" dirty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1979A-7BE8-4445-BE2B-9F1FED219469}"/>
              </a:ext>
            </a:extLst>
          </p:cNvPr>
          <p:cNvSpPr txBox="1"/>
          <p:nvPr/>
        </p:nvSpPr>
        <p:spPr>
          <a:xfrm>
            <a:off x="2884487" y="1478409"/>
            <a:ext cx="1417877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Нарисовать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Рис №</a:t>
            </a: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33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83033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14313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830337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372319" y="1478409"/>
            <a:ext cx="1627765" cy="172216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57-58 и 60-61</a:t>
            </a:r>
            <a:r>
              <a:rPr kumimoji="0" lang="ru-RU" sz="1513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758329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614313"/>
            <a:ext cx="1417877" cy="82930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4167" y="1478409"/>
            <a:ext cx="1662211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§18</a:t>
            </a:r>
            <a:r>
              <a:rPr kumimoji="0" lang="ru-RU" sz="151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и 19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55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- 61)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02345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4179887" y="1478409"/>
            <a:ext cx="1449014" cy="1489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Проектная работа: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создание  моделей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кровеносной системы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B70E-A8D4-49A0-AAFC-45433116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82845"/>
            <a:ext cx="5692800" cy="215444"/>
          </a:xfrm>
        </p:spPr>
        <p:txBody>
          <a:bodyPr/>
          <a:lstStyle/>
          <a:p>
            <a:pPr algn="ctr"/>
            <a:r>
              <a:rPr lang="ru-RU" sz="1400" dirty="0"/>
              <a:t>САМЫЙ ИЗУЧЕННЫЙ И САМЫЙ ТАИНСТВЕННЫЙ ОРГАН!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684D4F-52CA-47D7-9CFE-34926A04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65" y="576793"/>
            <a:ext cx="4086454" cy="255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16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B70E-A8D4-49A0-AAFC-45433116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82845"/>
            <a:ext cx="5692800" cy="215444"/>
          </a:xfrm>
        </p:spPr>
        <p:txBody>
          <a:bodyPr/>
          <a:lstStyle/>
          <a:p>
            <a:pPr algn="ctr"/>
            <a:r>
              <a:rPr lang="ru-RU" sz="1400" dirty="0"/>
              <a:t>САМЫЙ ИЗУЧЕННЫЙ И САМЫЙ ТАИНСТВЕННЫЙ ОРГАН!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B43BC5-D2B8-4AA8-8E71-31EBF8EAEE77}"/>
              </a:ext>
            </a:extLst>
          </p:cNvPr>
          <p:cNvSpPr txBox="1"/>
          <p:nvPr/>
        </p:nvSpPr>
        <p:spPr>
          <a:xfrm>
            <a:off x="76176" y="470297"/>
            <a:ext cx="345638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Что такое сердце?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Камень твердый?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Яблоко с багрово-красной кожей?</a:t>
            </a:r>
            <a:b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</a:b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Может быть, меж ребер и аортой</a:t>
            </a:r>
            <a:b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</a:b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Бьется шар,</a:t>
            </a:r>
            <a:b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</a:b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на шар земной похожий?</a:t>
            </a:r>
            <a:b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</a:b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Так или иначе - все земное</a:t>
            </a:r>
            <a:b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</a:b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Умещается в его пределы,</a:t>
            </a:r>
            <a:b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</a:b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Потому-то нет ему покоя,</a:t>
            </a:r>
            <a:b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</a:b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До всего есть дело... </a:t>
            </a:r>
          </a:p>
          <a:p>
            <a:r>
              <a:rPr lang="ru-RU" sz="1600" b="1" i="0" dirty="0" err="1">
                <a:solidFill>
                  <a:srgbClr val="002060"/>
                </a:solidFill>
                <a:effectLst/>
                <a:latin typeface="-apple-system"/>
              </a:rPr>
              <a:t>Эдуардас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-apple-system"/>
              </a:rPr>
              <a:t> </a:t>
            </a:r>
            <a:r>
              <a:rPr lang="ru-RU" sz="1600" b="1" i="0" dirty="0" err="1">
                <a:solidFill>
                  <a:srgbClr val="002060"/>
                </a:solidFill>
                <a:effectLst/>
                <a:latin typeface="-apple-system"/>
              </a:rPr>
              <a:t>Межелайтис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09E2FA-B68D-4942-9C23-EDB657C74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527" y="830337"/>
            <a:ext cx="2448272" cy="171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71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kern="800" spc="-25" dirty="0">
                <a:solidFill>
                  <a:srgbClr val="FEFEFE"/>
                </a:solidFill>
              </a:rPr>
              <a:t>СЕРДЕЧНО-СОСУДИСТАЯ</a:t>
            </a: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СИСТЕМА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>
            <a:off x="1346711" y="760907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1763595">
            <a:off x="3501032" y="773670"/>
            <a:ext cx="988499" cy="1742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76175" y="1203151"/>
            <a:ext cx="2085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ЦЕНТРАЛЬНЫЙ ОРГАН- СЕРДЦЕ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B6E0D700-656E-4D40-B195-73736D9E8844}"/>
              </a:ext>
            </a:extLst>
          </p:cNvPr>
          <p:cNvSpPr/>
          <p:nvPr/>
        </p:nvSpPr>
        <p:spPr>
          <a:xfrm>
            <a:off x="2884487" y="542305"/>
            <a:ext cx="144016" cy="659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C00FD-8B33-4441-B685-B9A3563A1BDC}"/>
              </a:ext>
            </a:extLst>
          </p:cNvPr>
          <p:cNvSpPr txBox="1"/>
          <p:nvPr/>
        </p:nvSpPr>
        <p:spPr>
          <a:xfrm>
            <a:off x="2092399" y="1190377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КРОВЕНОС-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НЫЕ СОСУДЫ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964607" y="1191766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ЛИМФАТИ-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ЧЕСКИЕ СОСУДЫ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E43D3B-FC24-4DDC-B878-32B93A3B0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63" y="1783258"/>
            <a:ext cx="1435461" cy="13591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D7B1AAD-DB02-4FF5-8A7A-BF8FD45F7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764" y="2055906"/>
            <a:ext cx="1435462" cy="107659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43EE41-0969-457C-8334-D80D81D45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0671" y="2093537"/>
            <a:ext cx="767626" cy="102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67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КРОВООБРАЩЕНИЕ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818A96-3ADC-4E40-95C0-6C4E66435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431" y="561294"/>
            <a:ext cx="3219256" cy="19252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9D77DF-D4C8-4D56-AC52-DAB42F983AC1}"/>
              </a:ext>
            </a:extLst>
          </p:cNvPr>
          <p:cNvSpPr txBox="1"/>
          <p:nvPr/>
        </p:nvSpPr>
        <p:spPr>
          <a:xfrm>
            <a:off x="76175" y="496426"/>
            <a:ext cx="237626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Кровообращение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это движение крови по сосудам, обеспечивающее обмен веществ между всеми тканями организма и внешней средой.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F21E2C-2273-48C8-9157-11355B4341E5}"/>
              </a:ext>
            </a:extLst>
          </p:cNvPr>
          <p:cNvSpPr txBox="1"/>
          <p:nvPr/>
        </p:nvSpPr>
        <p:spPr>
          <a:xfrm>
            <a:off x="76175" y="2498715"/>
            <a:ext cx="5616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Сердце + кровеносные сосуды = система органов кровообращения.</a:t>
            </a:r>
          </a:p>
        </p:txBody>
      </p:sp>
    </p:spTree>
    <p:extLst>
      <p:ext uri="{BB962C8B-B14F-4D97-AF65-F5344CB8AC3E}">
        <p14:creationId xmlns:p14="http://schemas.microsoft.com/office/powerpoint/2010/main" val="1916738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B70E-A8D4-49A0-AAFC-45433116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83" y="102424"/>
            <a:ext cx="5490947" cy="369332"/>
          </a:xfrm>
        </p:spPr>
        <p:txBody>
          <a:bodyPr/>
          <a:lstStyle/>
          <a:p>
            <a:pPr algn="ctr"/>
            <a:r>
              <a:rPr lang="ru-RU" sz="2400" dirty="0"/>
              <a:t>РАСПОЛОЖЕНИЕ СЕРДЦА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C00F62-943B-4699-8DBC-9026949C4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471" y="582415"/>
            <a:ext cx="2898659" cy="25621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3D4B61-CB14-48D0-ADCA-B2EE9E91764D}"/>
              </a:ext>
            </a:extLst>
          </p:cNvPr>
          <p:cNvSpPr txBox="1"/>
          <p:nvPr/>
        </p:nvSpPr>
        <p:spPr>
          <a:xfrm>
            <a:off x="76175" y="743089"/>
            <a:ext cx="275464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Сердце асимметрично расположено в грудной клетке между легкими, за грудиной. Большая часть сердца находится влево от срединной линии.  </a:t>
            </a:r>
          </a:p>
        </p:txBody>
      </p:sp>
    </p:spTree>
    <p:extLst>
      <p:ext uri="{BB962C8B-B14F-4D97-AF65-F5344CB8AC3E}">
        <p14:creationId xmlns:p14="http://schemas.microsoft.com/office/powerpoint/2010/main" val="87267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ВНЕШНЕЕ СТРОЕНИЕ СЕРДЦА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4E352A-5FC7-449E-8F25-49B5B008D3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77" r="69" b="12274"/>
          <a:stretch/>
        </p:blipFill>
        <p:spPr>
          <a:xfrm>
            <a:off x="588936" y="577329"/>
            <a:ext cx="4879132" cy="256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2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7882</TotalTime>
  <Words>1210</Words>
  <Application>Microsoft Office PowerPoint</Application>
  <PresentationFormat>Произвольный</PresentationFormat>
  <Paragraphs>156</Paragraphs>
  <Slides>34</Slides>
  <Notes>5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34</vt:i4>
      </vt:variant>
    </vt:vector>
  </HeadingPairs>
  <TitlesOfParts>
    <vt:vector size="50" baseType="lpstr">
      <vt:lpstr>-apple-system</vt:lpstr>
      <vt:lpstr>arial</vt:lpstr>
      <vt:lpstr>arial</vt:lpstr>
      <vt:lpstr>Calibri</vt:lpstr>
      <vt:lpstr>Circe</vt:lpstr>
      <vt:lpstr>Open Sans</vt:lpstr>
      <vt:lpstr>Open Sans Light</vt:lpstr>
      <vt:lpstr>palatino linotype</vt:lpstr>
      <vt:lpstr>Source Sans Pro</vt:lpstr>
      <vt:lpstr>Times New Roman</vt:lpstr>
      <vt:lpstr>Wingdings</vt:lpstr>
      <vt:lpstr>Office Theme</vt:lpstr>
      <vt:lpstr>1_Office Theme</vt:lpstr>
      <vt:lpstr>2_Office Theme</vt:lpstr>
      <vt:lpstr>4_Office Theme</vt:lpstr>
      <vt:lpstr>Тема Office</vt:lpstr>
      <vt:lpstr>Биология  Человек и его здоровье</vt:lpstr>
      <vt:lpstr>МОДЕЛИРОВАНИЕ НА УРОКАХ БИОЛОГИИ</vt:lpstr>
      <vt:lpstr>СЕГОДНЯ НА УРОКЕ</vt:lpstr>
      <vt:lpstr>САМЫЙ ИЗУЧЕННЫЙ И САМЫЙ ТАИНСТВЕННЫЙ ОРГАН!</vt:lpstr>
      <vt:lpstr>САМЫЙ ИЗУЧЕННЫЙ И САМЫЙ ТАИНСТВЕННЫЙ ОРГАН!</vt:lpstr>
      <vt:lpstr>СЕРДЕЧНО-СОСУДИСТАЯ СИСТЕМА</vt:lpstr>
      <vt:lpstr>КРОВООБРАЩЕНИЕ</vt:lpstr>
      <vt:lpstr>РАСПОЛОЖЕНИЕ СЕРДЦА</vt:lpstr>
      <vt:lpstr>ВНЕШНЕЕ СТРОЕНИЕ СЕРДЦА</vt:lpstr>
      <vt:lpstr>СТРОЕНИЕ СЕРДЦА</vt:lpstr>
      <vt:lpstr>СЛОИ СЕРДЦА: ПЕРИКАРД</vt:lpstr>
      <vt:lpstr>СЛОИ СЕРДЦА: ПЕРИКАРД</vt:lpstr>
      <vt:lpstr>ФУНКЦИИ ПЕРИКАРДА</vt:lpstr>
      <vt:lpstr>СЛОИ СЕРДЦА: ЭПИКАРД</vt:lpstr>
      <vt:lpstr>СЛОИ СЕРДЦА: МИОКАРД</vt:lpstr>
      <vt:lpstr>СЛОИ СЕРДЦА: МИОКАРД</vt:lpstr>
      <vt:lpstr>СЛОИ СЕРДЦА: ЭНДОКАРД</vt:lpstr>
      <vt:lpstr>АНДРЕАС ВЕЗАЛИЙ (1514-1564)</vt:lpstr>
      <vt:lpstr>АВТОМАТИЗМ СЕРДЦА</vt:lpstr>
      <vt:lpstr>АВТОМАТИЗМ СЕРДЦА</vt:lpstr>
      <vt:lpstr>СЕРДЕЧНЫЙ ЦИКЛ</vt:lpstr>
      <vt:lpstr>КЛАПАНЫ СЕРДЦА</vt:lpstr>
      <vt:lpstr>КЛАПАНЫ СЕРДЦА</vt:lpstr>
      <vt:lpstr>СТРОЕНИЕ КЛАПАНОВ СЕРДЦА</vt:lpstr>
      <vt:lpstr>КРОВЕНОСНЫЕ СОСУДЫ</vt:lpstr>
      <vt:lpstr>СТРОЕНИЕ СОСУДОВ</vt:lpstr>
      <vt:lpstr>КРУГИ КРОВООБРАЩЕНИЯ</vt:lpstr>
      <vt:lpstr>КРУГИ КРОВООБРАЩЕНИЯ</vt:lpstr>
      <vt:lpstr>РЕГУЛЯЦИЯ РАБОТЫ СЕРДЦА</vt:lpstr>
      <vt:lpstr>РЕГУЛЯЦИЯ РАБОТЫ СЕРДЦА</vt:lpstr>
      <vt:lpstr>РЕГУЛЯЦИЯ РАБОТЫ СЕРДЦА</vt:lpstr>
      <vt:lpstr>РЕГУЛЯЦИЯ РАБОТЫ СЕРДЦА</vt:lpstr>
      <vt:lpstr>ОБОБЩЕНИЕ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602</cp:revision>
  <dcterms:created xsi:type="dcterms:W3CDTF">2020-04-13T08:05:42Z</dcterms:created>
  <dcterms:modified xsi:type="dcterms:W3CDTF">2020-11-06T06:49:35Z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