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940" r:id="rId4"/>
    <p:sldMasterId id="2147483948" r:id="rId5"/>
  </p:sldMasterIdLst>
  <p:notesMasterIdLst>
    <p:notesMasterId r:id="rId46"/>
  </p:notesMasterIdLst>
  <p:sldIdLst>
    <p:sldId id="1518" r:id="rId6"/>
    <p:sldId id="2098" r:id="rId7"/>
    <p:sldId id="1826" r:id="rId8"/>
    <p:sldId id="2114" r:id="rId9"/>
    <p:sldId id="2115" r:id="rId10"/>
    <p:sldId id="1524" r:id="rId11"/>
    <p:sldId id="2069" r:id="rId12"/>
    <p:sldId id="2101" r:id="rId13"/>
    <p:sldId id="2131" r:id="rId14"/>
    <p:sldId id="2116" r:id="rId15"/>
    <p:sldId id="2132" r:id="rId16"/>
    <p:sldId id="2117" r:id="rId17"/>
    <p:sldId id="2102" r:id="rId18"/>
    <p:sldId id="2119" r:id="rId19"/>
    <p:sldId id="2121" r:id="rId20"/>
    <p:sldId id="2134" r:id="rId21"/>
    <p:sldId id="2135" r:id="rId22"/>
    <p:sldId id="2104" r:id="rId23"/>
    <p:sldId id="2136" r:id="rId24"/>
    <p:sldId id="2139" r:id="rId25"/>
    <p:sldId id="2140" r:id="rId26"/>
    <p:sldId id="2141" r:id="rId27"/>
    <p:sldId id="2142" r:id="rId28"/>
    <p:sldId id="2120" r:id="rId29"/>
    <p:sldId id="2103" r:id="rId30"/>
    <p:sldId id="2137" r:id="rId31"/>
    <p:sldId id="2124" r:id="rId32"/>
    <p:sldId id="2125" r:id="rId33"/>
    <p:sldId id="2138" r:id="rId34"/>
    <p:sldId id="2126" r:id="rId35"/>
    <p:sldId id="2127" r:id="rId36"/>
    <p:sldId id="2129" r:id="rId37"/>
    <p:sldId id="2128" r:id="rId38"/>
    <p:sldId id="2143" r:id="rId39"/>
    <p:sldId id="2144" r:id="rId40"/>
    <p:sldId id="2145" r:id="rId41"/>
    <p:sldId id="2146" r:id="rId42"/>
    <p:sldId id="2130" r:id="rId43"/>
    <p:sldId id="2148" r:id="rId44"/>
    <p:sldId id="354" r:id="rId45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3" autoAdjust="0"/>
    <p:restoredTop sz="92634" autoAdjust="0"/>
  </p:normalViewPr>
  <p:slideViewPr>
    <p:cSldViewPr>
      <p:cViewPr varScale="1">
        <p:scale>
          <a:sx n="137" d="100"/>
          <a:sy n="137" d="100"/>
        </p:scale>
        <p:origin x="690" y="114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5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9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22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11/25/2020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5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25.11.2020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36062" y="1553798"/>
            <a:ext cx="272162" cy="107673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508224" y="1634619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-20" dirty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algn="ctr"/>
            <a:r>
              <a:rPr lang="ru-RU" sz="2000" b="1" spc="-20" dirty="0">
                <a:solidFill>
                  <a:srgbClr val="002060"/>
                </a:solidFill>
                <a:latin typeface="Arial"/>
                <a:cs typeface="Arial"/>
              </a:rPr>
              <a:t> Регуляция   пищеварения.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84B7C8-352A-4930-A97A-73004A571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604" y="1297283"/>
            <a:ext cx="1261850" cy="1621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ИСТОРИЯ ИЗУЧЕНИЯ ПИЩЕВАРЕНИЯ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FD272F-8D03-42FC-A7E9-63D43BB9A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6" t="10055" r="3458"/>
          <a:stretch/>
        </p:blipFill>
        <p:spPr>
          <a:xfrm>
            <a:off x="1084287" y="573385"/>
            <a:ext cx="3528392" cy="25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ИВАН ПЕТРОВИЧ ПАВЛОВ (1849-1936)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2B1C0-8FA6-4627-B63C-E67BDE9DD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584" y="576064"/>
            <a:ext cx="1944216" cy="2558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19E77-2A2A-4D8C-8AB0-886FC93D523E}"/>
              </a:ext>
            </a:extLst>
          </p:cNvPr>
          <p:cNvSpPr txBox="1"/>
          <p:nvPr/>
        </p:nvSpPr>
        <p:spPr>
          <a:xfrm>
            <a:off x="76175" y="542305"/>
            <a:ext cx="36724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Русский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советский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учёный,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физиолог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создатель науки о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высшей нервной деятельности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физиологической школы.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Л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ауреат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Нобелевской премии по физиологии и медицине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1904 года </a:t>
            </a:r>
            <a:r>
              <a:rPr lang="ru-RU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«за работу по физиологии пищеварения»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6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МЕТОДЫ ПАВЛОВА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A14AAB-1E49-4F4F-B3E2-6C9DAFEA2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12" r="3458" b="5009"/>
          <a:stretch/>
        </p:blipFill>
        <p:spPr>
          <a:xfrm>
            <a:off x="724247" y="614313"/>
            <a:ext cx="4182277" cy="254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02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РЕГУЛЯЦИЯ ПИЩЕВАРЕНИЯ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8F5924-2EEB-4E08-BE7F-3359BF37D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" t="12275" r="1795" b="12275"/>
          <a:stretch/>
        </p:blipFill>
        <p:spPr>
          <a:xfrm>
            <a:off x="652239" y="567519"/>
            <a:ext cx="4392488" cy="25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ВРОЖДЕННЫЕ РЕФЛЕКСЫ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498918-2F6F-42E6-86BD-B6C8B2F8F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00" y="614313"/>
            <a:ext cx="5394710" cy="242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1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УСЛОВНЫЕ РЕФЛЕКСЫ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0FC10F-618A-46D1-BFB7-AAA5B9DE2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407" y="609386"/>
            <a:ext cx="3468928" cy="2533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6A3A3E-B25F-490B-8A14-E5146FD95BBF}"/>
              </a:ext>
            </a:extLst>
          </p:cNvPr>
          <p:cNvSpPr txBox="1"/>
          <p:nvPr/>
        </p:nvSpPr>
        <p:spPr>
          <a:xfrm>
            <a:off x="76175" y="609386"/>
            <a:ext cx="208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виде неизвестных вам экзотических фруктов, реакции со стороны органов пищеварения не происходит.</a:t>
            </a:r>
          </a:p>
        </p:txBody>
      </p:sp>
    </p:spTree>
    <p:extLst>
      <p:ext uri="{BB962C8B-B14F-4D97-AF65-F5344CB8AC3E}">
        <p14:creationId xmlns:p14="http://schemas.microsoft.com/office/powerpoint/2010/main" val="198477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УСЛОВНЫЕ РЕФЛЕКСЫ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207CCE-8983-4A4D-B266-2EB5AC3CC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9" t="5003" r="5792" b="8120"/>
          <a:stretch/>
        </p:blipFill>
        <p:spPr>
          <a:xfrm>
            <a:off x="901866" y="611421"/>
            <a:ext cx="3965241" cy="25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06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1290"/>
            <a:ext cx="5616624" cy="276999"/>
          </a:xfrm>
        </p:spPr>
        <p:txBody>
          <a:bodyPr/>
          <a:lstStyle/>
          <a:p>
            <a:pPr algn="ctr"/>
            <a:r>
              <a:rPr lang="ru-RU" sz="1800" dirty="0"/>
              <a:t>ЗАКРОЙТЕ ГЛАЗА И ПРЕДСТАВЬТЕ АПЕЛЬСИН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82BC9B-EEE2-4830-A72E-63339AD6A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71" y="614313"/>
            <a:ext cx="3729782" cy="24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ВЫДЕЛЕНИЕ ЖЕЛУДОЧНОГО СОКА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332F3-E6CC-4C3F-8399-4161E38E9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" t="14524" r="1320" b="5598"/>
          <a:stretch/>
        </p:blipFill>
        <p:spPr>
          <a:xfrm>
            <a:off x="76175" y="573666"/>
            <a:ext cx="5616624" cy="25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0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РЕГУЛЯЦИЯ ПИЩЕВАРЕНИЯ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8F5924-2EEB-4E08-BE7F-3359BF37D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" t="12275" r="1795" b="12275"/>
          <a:stretch/>
        </p:blipFill>
        <p:spPr>
          <a:xfrm>
            <a:off x="652239" y="567519"/>
            <a:ext cx="4392488" cy="25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B21F9-7773-4A66-A02F-0AB42F7E31DF}"/>
              </a:ext>
            </a:extLst>
          </p:cNvPr>
          <p:cNvSpPr txBox="1"/>
          <p:nvPr/>
        </p:nvSpPr>
        <p:spPr>
          <a:xfrm>
            <a:off x="76175" y="542305"/>
            <a:ext cx="56166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5400" lvl="0" indent="0" algn="just" defTabSz="9144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200"/>
              <a:buFontTx/>
              <a:buNone/>
              <a:tabLst>
                <a:tab pos="15621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Составьте парные ответы из названий элементов желудка и их функций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А - железы стенок желудка, Б - ферменты, В - слизистое вещество, Г- соляная кислота; 1 - обеззараживает микробы и активируют ферменты, 2 - защищает стенки желудка от механических повреждений и ферментов, 3 - расщепляют белки и жиры,            4 - выделяет желудочный сок.</a:t>
            </a:r>
          </a:p>
        </p:txBody>
      </p:sp>
    </p:spTree>
    <p:extLst>
      <p:ext uri="{BB962C8B-B14F-4D97-AF65-F5344CB8AC3E}">
        <p14:creationId xmlns:p14="http://schemas.microsoft.com/office/powerpoint/2010/main" val="99129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F902A-1CF9-45C3-B1CB-ABD048DD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2424"/>
            <a:ext cx="5768974" cy="292388"/>
          </a:xfrm>
        </p:spPr>
        <p:txBody>
          <a:bodyPr/>
          <a:lstStyle/>
          <a:p>
            <a:pPr algn="ctr"/>
            <a:r>
              <a:rPr lang="ru-RU" sz="1900" dirty="0"/>
              <a:t>ГУМОРАЛЬНАЯ РЕГУЛЯЦИЯ ПИЩЕВАРЕНИЯ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978C9-CE01-4B80-B921-E6E9CCCA57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F50F52-4DB7-4BCE-9948-3C7772FB0C00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1D530F-BA81-4C97-92FA-6FC3CBD28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" t="16699" r="3817" b="5598"/>
          <a:stretch/>
        </p:blipFill>
        <p:spPr>
          <a:xfrm>
            <a:off x="184186" y="622146"/>
            <a:ext cx="540060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8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F7FC6-C89C-4A14-91A3-4D6CBD49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РЕГУЛЯЦИЯ ПИЩЕВАРЕНИЯ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4DC0E-A293-4B6E-B349-B6284819E6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7EDFDF-6358-4CC5-B0C0-686DB212FE4C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1D841-C365-4E63-9588-103362E53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" t="7818" r="1320" b="10038"/>
          <a:stretch/>
        </p:blipFill>
        <p:spPr>
          <a:xfrm>
            <a:off x="76175" y="488861"/>
            <a:ext cx="561662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39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C750D-7EB8-40A4-81A7-114751F95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88BD36-3554-4B2C-A739-FBC3097568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1B274D-5DDF-4271-BFEA-B3A15FD49EA0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A588F8-6E3F-4E75-BDD6-3F9637390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" t="3137" r="2568" b="3137"/>
          <a:stretch/>
        </p:blipFill>
        <p:spPr>
          <a:xfrm>
            <a:off x="76175" y="22424"/>
            <a:ext cx="5616624" cy="312000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4DC4EE-466A-444D-8A7D-8428A210D4D1}"/>
              </a:ext>
            </a:extLst>
          </p:cNvPr>
          <p:cNvSpPr/>
          <p:nvPr/>
        </p:nvSpPr>
        <p:spPr>
          <a:xfrm>
            <a:off x="4324647" y="2990577"/>
            <a:ext cx="1346773" cy="15184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2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E0126-7A11-4891-99AE-3270C452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05FD6F-FD55-4B69-AB5B-76D8E64739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98559A-6BFC-477B-BFD1-3881922773BF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A67432-7402-4E56-B6A1-1BFC81355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8" t="7819" r="3817" b="7817"/>
          <a:stretch/>
        </p:blipFill>
        <p:spPr>
          <a:xfrm>
            <a:off x="76175" y="102424"/>
            <a:ext cx="5616625" cy="30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РЕГУЛЯЦИЯ ПИЩЕВАРЕНИЯ</a:t>
            </a:r>
          </a:p>
        </p:txBody>
      </p:sp>
      <p:pic>
        <p:nvPicPr>
          <p:cNvPr id="1026" name="Picture 2" descr="Регуляция пищеварения. Гигиена питания | Биология">
            <a:extLst>
              <a:ext uri="{FF2B5EF4-FFF2-40B4-BE49-F238E27FC236}">
                <a16:creationId xmlns:a16="http://schemas.microsoft.com/office/drawing/2014/main" id="{5C4BA85E-E1E1-418D-A6EC-6E28F32D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4" y="614313"/>
            <a:ext cx="4691763" cy="25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87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СОВРЕМЕННЫЕ МЕТОДЫ ИЗУЧЕНИЯ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F59339-46D1-402E-96E0-84503F7399B3}"/>
              </a:ext>
            </a:extLst>
          </p:cNvPr>
          <p:cNvSpPr txBox="1"/>
          <p:nvPr/>
        </p:nvSpPr>
        <p:spPr>
          <a:xfrm>
            <a:off x="76175" y="549270"/>
            <a:ext cx="25202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Зондирование</a:t>
            </a:r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- инструментальный метод - применяется для исследования полых органов, каналов, свищевых хо­дов и для проведения лечебных процедур.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485E8-E439-41FF-94E9-E332FC973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272" y="579859"/>
            <a:ext cx="3101330" cy="186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42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FF161-4EB0-4475-9B12-9289EEBD2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3" y="102424"/>
            <a:ext cx="5341415" cy="315471"/>
          </a:xfrm>
        </p:spPr>
        <p:txBody>
          <a:bodyPr/>
          <a:lstStyle/>
          <a:p>
            <a:r>
              <a:rPr lang="ru-RU" dirty="0"/>
              <a:t>ЗОНДИРОВАНИЕ КАК МЕТОД ЛЕЧЕНИЯ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16528A-4E25-4BE4-914B-35DFB8F40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14" y="603022"/>
            <a:ext cx="3463592" cy="25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59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СОВРЕМЕННЫЕ МЕТОДЫ ИЗУЧЕНИЯ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02143-E314-46A0-9FB0-556347B6F965}"/>
              </a:ext>
            </a:extLst>
          </p:cNvPr>
          <p:cNvSpPr txBox="1"/>
          <p:nvPr/>
        </p:nvSpPr>
        <p:spPr>
          <a:xfrm>
            <a:off x="76175" y="549270"/>
            <a:ext cx="31683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215900" algn="ctr">
              <a:spcBef>
                <a:spcPts val="3600"/>
              </a:spcBef>
              <a:spcAft>
                <a:spcPts val="9900"/>
              </a:spcAft>
            </a:pPr>
            <a:r>
              <a:rPr lang="ru-RU" sz="18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использовании метода </a:t>
            </a:r>
            <a:r>
              <a:rPr lang="ru-RU" sz="1800" b="1" i="1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рент­геноскопии</a:t>
            </a:r>
            <a:r>
              <a:rPr lang="ru-RU" sz="18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пациенту дают выпить кашицу, не пропускающую рентгеновские лучи, затем на рентгеновском экране определяют границы различных частей пищеварительной системы.</a:t>
            </a:r>
            <a:endPara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4DA20-610A-43CC-90F8-2016A426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634" y="578304"/>
            <a:ext cx="2439687" cy="256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87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СОВРЕМЕННЫЕ МЕТОДЫ ИЗУЧЕНИЯ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C7F9E-78EC-4CFF-A11E-06BBCBD933AB}"/>
              </a:ext>
            </a:extLst>
          </p:cNvPr>
          <p:cNvSpPr txBox="1"/>
          <p:nvPr/>
        </p:nvSpPr>
        <p:spPr>
          <a:xfrm>
            <a:off x="70879" y="549270"/>
            <a:ext cx="28856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Для изучения органов пищеварения </a:t>
            </a:r>
            <a:r>
              <a:rPr lang="ru-RU" sz="1800" b="1" i="1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эндоскопическим методом</a:t>
            </a:r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в прове­ряемый орган пищеварительной системы вводится специальный оптический прибор - эндоскоп.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60B896-B817-450D-8E37-7E0632CE9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" t="3398" r="2220"/>
          <a:stretch/>
        </p:blipFill>
        <p:spPr>
          <a:xfrm>
            <a:off x="2960788" y="579148"/>
            <a:ext cx="2582967" cy="255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5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СОВРЕМЕННЫЕ МЕТОДЫ ИЗУЧЕНИЯ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C7F9E-78EC-4CFF-A11E-06BBCBD933AB}"/>
              </a:ext>
            </a:extLst>
          </p:cNvPr>
          <p:cNvSpPr txBox="1"/>
          <p:nvPr/>
        </p:nvSpPr>
        <p:spPr>
          <a:xfrm>
            <a:off x="76175" y="732195"/>
            <a:ext cx="28083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Этим методом могут быть выявлены болезни, связанные с секрецией пищеварительных желез</a:t>
            </a:r>
            <a:r>
              <a:rPr lang="ru-RU" sz="18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4EC57F-B589-466D-A1E0-65929688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487" y="622146"/>
            <a:ext cx="252028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50852"/>
              </p:ext>
            </p:extLst>
          </p:nvPr>
        </p:nvGraphicFramePr>
        <p:xfrm>
          <a:off x="13029" y="1"/>
          <a:ext cx="5768975" cy="3314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354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833621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8666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ЭЛЕМЕНТЫ ЖЕЛУДКА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ФУНКЦИИ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603821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железы стенок желудка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выделяют желудочный сок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441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ферменты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расщепляют белки и жиры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450476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- слизистое вещество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защищает стенки желудка от механических повреждений и ферментов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441716">
                <a:tc>
                  <a:txBody>
                    <a:bodyPr/>
                    <a:lstStyle/>
                    <a:p>
                      <a:pPr algn="l"/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соляная кислота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обеззараживает микробы и активируют ферменты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45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55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СОВРЕМЕННЫЕ МЕТОДЫ ИЗУЧЕНИЯ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CA861-CEBD-49F4-805E-316AC4F24D67}"/>
              </a:ext>
            </a:extLst>
          </p:cNvPr>
          <p:cNvSpPr txBox="1"/>
          <p:nvPr/>
        </p:nvSpPr>
        <p:spPr>
          <a:xfrm>
            <a:off x="4167" y="542305"/>
            <a:ext cx="280831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215900" algn="ctr">
              <a:spcBef>
                <a:spcPts val="3600"/>
              </a:spcBef>
              <a:spcAft>
                <a:spcPts val="9900"/>
              </a:spcAft>
            </a:pPr>
            <a:r>
              <a:rPr lang="ru-RU" sz="18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последние годы для диагностики забо­леваний, возникающих во внутренних органах  и тканях, широко применяют­ся </a:t>
            </a:r>
            <a:r>
              <a:rPr lang="ru-RU" sz="1800" b="1" i="1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ультразвук</a:t>
            </a:r>
            <a:r>
              <a:rPr lang="ru-RU" sz="18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800" b="1" i="1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компьютерная томография.</a:t>
            </a:r>
            <a:endPara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6BDB21-1D8C-4F4C-BFA8-EB21B8E63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9" r="9063"/>
          <a:stretch/>
        </p:blipFill>
        <p:spPr>
          <a:xfrm>
            <a:off x="2668667" y="902345"/>
            <a:ext cx="2984012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253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СОВРЕМЕННЫЕ МЕТОДЫ ИЗУЧЕНИЯ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21F2D8-CB73-4204-90A5-0BBC0AD4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15" y="614313"/>
            <a:ext cx="4453344" cy="25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38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ГИГИЕНА ПИТАНИЯ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D8E1C7-454C-4721-893E-98D17B9D7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" t="5466" r="3817" b="5464"/>
          <a:stretch/>
        </p:blipFill>
        <p:spPr>
          <a:xfrm>
            <a:off x="92541" y="102424"/>
            <a:ext cx="5616625" cy="306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9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ПРАВИЛА ПРИЕМА ПИЩИ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99F8D7-3698-46B8-97BB-B0002CB03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" t="5598" r="2641" b="7818"/>
          <a:stretch/>
        </p:blipFill>
        <p:spPr>
          <a:xfrm>
            <a:off x="311242" y="534626"/>
            <a:ext cx="5146489" cy="26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ПРАВИЛА ПРИЕМА ПИЩИ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50C1AD-337B-4AAE-903B-28D8A5E30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" t="5598" r="1320" b="5598"/>
          <a:stretch/>
        </p:blipFill>
        <p:spPr>
          <a:xfrm>
            <a:off x="436215" y="566756"/>
            <a:ext cx="5022558" cy="25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ПРАВИЛА ПРИЕМА ПИЩИ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89ACAC-4591-4E67-ACEA-026BDF7A3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" t="5412" r="2641" b="5598"/>
          <a:stretch/>
        </p:blipFill>
        <p:spPr>
          <a:xfrm>
            <a:off x="436216" y="554005"/>
            <a:ext cx="4968552" cy="25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6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ПРАВИЛА ПРИЕМА ПИЩИ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E677F3-0885-4FDE-BF2B-3A237310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4" y="547902"/>
            <a:ext cx="5468586" cy="26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6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ПРАВИЛА ПРИЕМА ПИЩИ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110FDE-239E-4A69-8B4C-3868E478E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" t="5598" r="1320" b="10038"/>
          <a:stretch/>
        </p:blipFill>
        <p:spPr>
          <a:xfrm>
            <a:off x="186271" y="565001"/>
            <a:ext cx="5290504" cy="25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67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ОБОБЩЕНИЕ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862548-5A80-4FAC-AA85-8D9FB45B6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" t="5598" r="3817" b="5598"/>
          <a:stretch/>
        </p:blipFill>
        <p:spPr>
          <a:xfrm>
            <a:off x="364207" y="603197"/>
            <a:ext cx="4824536" cy="25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9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ОБОБЩЕНИЕ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697717-572F-49C5-A823-99AAB0D5C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8" t="25579" r="30029" b="25579"/>
          <a:stretch/>
        </p:blipFill>
        <p:spPr>
          <a:xfrm>
            <a:off x="91134" y="573398"/>
            <a:ext cx="5605153" cy="2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5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B21F9-7773-4A66-A02F-0AB42F7E31DF}"/>
              </a:ext>
            </a:extLst>
          </p:cNvPr>
          <p:cNvSpPr txBox="1"/>
          <p:nvPr/>
        </p:nvSpPr>
        <p:spPr>
          <a:xfrm>
            <a:off x="76175" y="542305"/>
            <a:ext cx="56166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5400" lvl="0" indent="0" algn="just" defTabSz="9144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200"/>
              <a:buFontTx/>
              <a:buNone/>
              <a:tabLst>
                <a:tab pos="15621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Составьте парные ответы из названий частей тонкой кишки и соответствующих им признаков: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- поджелудочная железа, Б - двенадцатиперстная кишка, В-железы слизистой оболочки, Г - ферменты, Д - ворсинки, Е - лимфатические узлы; 1 - через ее стенки пища всасывается в кровь и лимфу, 2 - вырабатывает антитела, 3 - в ней открываются протоки поджелудочной железы и желчи, 4 - в составе сока содержит ферменты, 5 - расщепляют белки, жиры и углеводы, 6 - вырабатывают кишечный сок.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1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91" y="81856"/>
            <a:ext cx="5301373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83033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14313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830337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758329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614313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4167" y="1478409"/>
            <a:ext cx="1662211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</a:t>
            </a: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28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88-90) и выписать основные понятия.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02345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2524447" y="1478409"/>
            <a:ext cx="1619626" cy="1722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Проектная работа: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Создание  модели </a:t>
            </a:r>
            <a:r>
              <a:rPr lang="ru-RU" sz="1513" b="1" noProof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пищевари</a:t>
            </a: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тельной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системы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BD1C-9A5D-4A6E-A442-73728F0DFA54}"/>
              </a:ext>
            </a:extLst>
          </p:cNvPr>
          <p:cNvSpPr txBox="1"/>
          <p:nvPr/>
        </p:nvSpPr>
        <p:spPr>
          <a:xfrm>
            <a:off x="1516335" y="1478409"/>
            <a:ext cx="1296144" cy="79088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13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  <a:r>
              <a:rPr kumimoji="0" lang="ru-RU" sz="151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269F66-AB26-4625-8831-69CD5E930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812" y="1491749"/>
            <a:ext cx="1619626" cy="16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5" grpId="0"/>
      <p:bldP spid="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368667BA-59FA-42F8-8AFF-C46A9CFCC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516960"/>
              </p:ext>
            </p:extLst>
          </p:nvPr>
        </p:nvGraphicFramePr>
        <p:xfrm>
          <a:off x="13029" y="2"/>
          <a:ext cx="5768975" cy="3234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418">
                  <a:extLst>
                    <a:ext uri="{9D8B030D-6E8A-4147-A177-3AD203B41FA5}">
                      <a16:colId xmlns:a16="http://schemas.microsoft.com/office/drawing/2014/main" val="2482217964"/>
                    </a:ext>
                  </a:extLst>
                </a:gridCol>
                <a:gridCol w="3257557">
                  <a:extLst>
                    <a:ext uri="{9D8B030D-6E8A-4147-A177-3AD203B41FA5}">
                      <a16:colId xmlns:a16="http://schemas.microsoft.com/office/drawing/2014/main" val="3177229565"/>
                    </a:ext>
                  </a:extLst>
                </a:gridCol>
              </a:tblGrid>
              <a:tr h="2921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 ТОНКОЙ КИШКИ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СООТВЕТСТВУЮЩИЕ ПРИЗНАКИ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51015"/>
                  </a:ext>
                </a:extLst>
              </a:tr>
              <a:tr h="496694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 - поджелудочная железа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4 - в составе сока содержит ферменты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845931"/>
                  </a:ext>
                </a:extLst>
              </a:tr>
              <a:tr h="496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 - двенадцатиперстная кишка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3 - в ней открываются протоки поджелудочной железы и желчи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94941"/>
                  </a:ext>
                </a:extLst>
              </a:tr>
              <a:tr h="496694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В-железы слизистой оболочки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6 - вырабатывают кишечный сок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70713"/>
                  </a:ext>
                </a:extLst>
              </a:tr>
              <a:tr h="496694"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 - ферменты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5 - расщепляют белки, жиры и углеводы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45665"/>
                  </a:ext>
                </a:extLst>
              </a:tr>
              <a:tr h="496694"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 – ворсинки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1 - через ее стенки пища всасывается в кровь и лимфу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670990"/>
                  </a:ext>
                </a:extLst>
              </a:tr>
              <a:tr h="339263"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 - лимфатические узлы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2 - вырабатывают антитела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031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009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УРОКЕ: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0230" y="542305"/>
            <a:ext cx="4752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 изучения пищеварения;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2319" y="1150307"/>
            <a:ext cx="3645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Регуляция пищеварения;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8187" y="1706627"/>
            <a:ext cx="3390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методы изучения;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40271" y="119037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732359" y="1838449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524447" y="2414513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2973039" y="2477229"/>
            <a:ext cx="271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Гигиена питания.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АКТУАЛИЗАЦИЯ ЗНАНИЙ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6BC85-1007-4B47-842A-D8533961EEDA}"/>
              </a:ext>
            </a:extLst>
          </p:cNvPr>
          <p:cNvSpPr txBox="1"/>
          <p:nvPr/>
        </p:nvSpPr>
        <p:spPr>
          <a:xfrm>
            <a:off x="76175" y="2342505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вы задумывались, почему при виде красиво сервированного стола, аппетит появляется задолго до подачи блюда?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0D413D-178F-4BB3-A244-2B8699F9C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20" y="582853"/>
            <a:ext cx="2736304" cy="18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5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ИСТОРИЯ ИЗУЧЕНИЯ ПИЩЕВАРЕНИЯ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9E8132-21DE-4517-901F-86B7001DE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3" t="5602" r="1779" b="13163"/>
          <a:stretch/>
        </p:blipFill>
        <p:spPr>
          <a:xfrm>
            <a:off x="3316535" y="571336"/>
            <a:ext cx="2376264" cy="2570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A052F2-EB8B-4BF6-8F8F-F300482CE0B6}"/>
              </a:ext>
            </a:extLst>
          </p:cNvPr>
          <p:cNvSpPr txBox="1"/>
          <p:nvPr/>
        </p:nvSpPr>
        <p:spPr>
          <a:xfrm>
            <a:off x="76175" y="682253"/>
            <a:ext cx="32403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Василий Александрович 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Басов-основатель области исследований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в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физиологии пищеварения. Именно Басову принадлежит честь проведения первой в мире операции наложения фистулы на желудок собаки.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1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ИСТОРИЯ ИЗУЧЕНИЯ ПИЩЕВАРЕНИЯ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9E8132-21DE-4517-901F-86B7001DE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3" t="5602" r="1779" b="13163"/>
          <a:stretch/>
        </p:blipFill>
        <p:spPr>
          <a:xfrm>
            <a:off x="3316535" y="571336"/>
            <a:ext cx="2376264" cy="2570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A052F2-EB8B-4BF6-8F8F-F300482CE0B6}"/>
              </a:ext>
            </a:extLst>
          </p:cNvPr>
          <p:cNvSpPr txBox="1"/>
          <p:nvPr/>
        </p:nvSpPr>
        <p:spPr>
          <a:xfrm>
            <a:off x="4167" y="470297"/>
            <a:ext cx="338437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Также, ещё в 1843 году, для лечения перелома локтевого сустава им впервые был применён алебастр (гипс). Стал новатором в методике преподавания медицины: им были составлены таблицы с увеличенными изображениями болезней, на лекциях он демонстрировал муляжи, препараты и опыты на животных.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3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9473</TotalTime>
  <Words>696</Words>
  <Application>Microsoft Office PowerPoint</Application>
  <PresentationFormat>Произвольный</PresentationFormat>
  <Paragraphs>101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Calibri</vt:lpstr>
      <vt:lpstr>Open Sans</vt:lpstr>
      <vt:lpstr>Open Sans Light</vt:lpstr>
      <vt:lpstr>Times New Roman</vt:lpstr>
      <vt:lpstr>Office Theme</vt:lpstr>
      <vt:lpstr>1_Office Theme</vt:lpstr>
      <vt:lpstr>2_Office Theme</vt:lpstr>
      <vt:lpstr>4_Office Theme</vt:lpstr>
      <vt:lpstr>Тема Office</vt:lpstr>
      <vt:lpstr>Биология  Человек и его здоровье</vt:lpstr>
      <vt:lpstr>ПРОВЕРЬТЕ СВОИ ЗНАНИЯ!</vt:lpstr>
      <vt:lpstr>ПРОВЕРЬТЕ СВОИ ЗНАНИЯ</vt:lpstr>
      <vt:lpstr>ПРОВЕРЬТЕ СВОИ ЗНАНИЯ!</vt:lpstr>
      <vt:lpstr>ПРОВЕРЬТЕ СВОИ ЗНАНИЯ</vt:lpstr>
      <vt:lpstr>СЕГОДНЯ НА УРОКЕ:</vt:lpstr>
      <vt:lpstr>АКТУАЛИЗАЦИЯ ЗНАНИЙ</vt:lpstr>
      <vt:lpstr>ИСТОРИЯ ИЗУЧЕНИЯ ПИЩЕВАРЕНИЯ</vt:lpstr>
      <vt:lpstr>ИСТОРИЯ ИЗУЧЕНИЯ ПИЩЕВАРЕНИЯ</vt:lpstr>
      <vt:lpstr>ИСТОРИЯ ИЗУЧЕНИЯ ПИЩЕВАРЕНИЯ</vt:lpstr>
      <vt:lpstr>ИВАН ПЕТРОВИЧ ПАВЛОВ (1849-1936)</vt:lpstr>
      <vt:lpstr>МЕТОДЫ ПАВЛОВА</vt:lpstr>
      <vt:lpstr>РЕГУЛЯЦИЯ ПИЩЕВАРЕНИЯ</vt:lpstr>
      <vt:lpstr>ВРОЖДЕННЫЕ РЕФЛЕКСЫ</vt:lpstr>
      <vt:lpstr>УСЛОВНЫЕ РЕФЛЕКСЫ</vt:lpstr>
      <vt:lpstr>УСЛОВНЫЕ РЕФЛЕКСЫ</vt:lpstr>
      <vt:lpstr>ЗАКРОЙТЕ ГЛАЗА И ПРЕДСТАВЬТЕ АПЕЛЬСИН</vt:lpstr>
      <vt:lpstr>ВЫДЕЛЕНИЕ ЖЕЛУДОЧНОГО СОКА</vt:lpstr>
      <vt:lpstr>РЕГУЛЯЦИЯ ПИЩЕВАРЕНИЯ</vt:lpstr>
      <vt:lpstr>ГУМОРАЛЬНАЯ РЕГУЛЯЦИЯ ПИЩЕВАРЕНИЯ</vt:lpstr>
      <vt:lpstr>РЕГУЛЯЦИЯ ПИЩЕВАРЕНИЯ</vt:lpstr>
      <vt:lpstr>Презентация PowerPoint</vt:lpstr>
      <vt:lpstr>Презентация PowerPoint</vt:lpstr>
      <vt:lpstr>РЕГУЛЯЦИЯ ПИЩЕВАРЕНИЯ</vt:lpstr>
      <vt:lpstr>СОВРЕМЕННЫЕ МЕТОДЫ ИЗУЧЕНИЯ </vt:lpstr>
      <vt:lpstr>ЗОНДИРОВАНИЕ КАК МЕТОД ЛЕЧЕНИЯ</vt:lpstr>
      <vt:lpstr>СОВРЕМЕННЫЕ МЕТОДЫ ИЗУЧЕНИЯ </vt:lpstr>
      <vt:lpstr>СОВРЕМЕННЫЕ МЕТОДЫ ИЗУЧЕНИЯ </vt:lpstr>
      <vt:lpstr>СОВРЕМЕННЫЕ МЕТОДЫ ИЗУЧЕНИЯ </vt:lpstr>
      <vt:lpstr>СОВРЕМЕННЫЕ МЕТОДЫ ИЗУЧЕНИЯ </vt:lpstr>
      <vt:lpstr>СОВРЕМЕННЫЕ МЕТОДЫ ИЗУЧЕНИЯ </vt:lpstr>
      <vt:lpstr>ГИГИЕНА ПИТАНИЯ</vt:lpstr>
      <vt:lpstr>ПРАВИЛА ПРИЕМА ПИЩИ</vt:lpstr>
      <vt:lpstr>ПРАВИЛА ПРИЕМА ПИЩИ</vt:lpstr>
      <vt:lpstr>ПРАВИЛА ПРИЕМА ПИЩИ</vt:lpstr>
      <vt:lpstr>ПРАВИЛА ПРИЕМА ПИЩИ</vt:lpstr>
      <vt:lpstr>ПРАВИЛА ПРИЕМА ПИЩИ</vt:lpstr>
      <vt:lpstr>ОБОБЩЕНИЕ</vt:lpstr>
      <vt:lpstr>ОБОБЩЕНИЕ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741</cp:revision>
  <dcterms:created xsi:type="dcterms:W3CDTF">2020-04-13T08:05:42Z</dcterms:created>
  <dcterms:modified xsi:type="dcterms:W3CDTF">2020-11-25T00:27:30Z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