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4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5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881" r:id="rId5"/>
    <p:sldMasterId id="2147483940" r:id="rId6"/>
  </p:sldMasterIdLst>
  <p:notesMasterIdLst>
    <p:notesMasterId r:id="rId42"/>
  </p:notesMasterIdLst>
  <p:sldIdLst>
    <p:sldId id="1518" r:id="rId7"/>
    <p:sldId id="1556" r:id="rId8"/>
    <p:sldId id="1669" r:id="rId9"/>
    <p:sldId id="1668" r:id="rId10"/>
    <p:sldId id="1667" r:id="rId11"/>
    <p:sldId id="1524" r:id="rId12"/>
    <p:sldId id="1626" r:id="rId13"/>
    <p:sldId id="1670" r:id="rId14"/>
    <p:sldId id="1671" r:id="rId15"/>
    <p:sldId id="1677" r:id="rId16"/>
    <p:sldId id="1678" r:id="rId17"/>
    <p:sldId id="1672" r:id="rId18"/>
    <p:sldId id="1673" r:id="rId19"/>
    <p:sldId id="1675" r:id="rId20"/>
    <p:sldId id="1686" r:id="rId21"/>
    <p:sldId id="1674" r:id="rId22"/>
    <p:sldId id="1676" r:id="rId23"/>
    <p:sldId id="1679" r:id="rId24"/>
    <p:sldId id="1684" r:id="rId25"/>
    <p:sldId id="1680" r:id="rId26"/>
    <p:sldId id="1685" r:id="rId27"/>
    <p:sldId id="1682" r:id="rId28"/>
    <p:sldId id="1698" r:id="rId29"/>
    <p:sldId id="1690" r:id="rId30"/>
    <p:sldId id="1696" r:id="rId31"/>
    <p:sldId id="1689" r:id="rId32"/>
    <p:sldId id="1697" r:id="rId33"/>
    <p:sldId id="1687" r:id="rId34"/>
    <p:sldId id="1693" r:id="rId35"/>
    <p:sldId id="1692" r:id="rId36"/>
    <p:sldId id="1694" r:id="rId37"/>
    <p:sldId id="1691" r:id="rId38"/>
    <p:sldId id="1695" r:id="rId39"/>
    <p:sldId id="1621" r:id="rId40"/>
    <p:sldId id="1648" r:id="rId41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374" autoAdjust="0"/>
  </p:normalViewPr>
  <p:slideViewPr>
    <p:cSldViewPr>
      <p:cViewPr varScale="1">
        <p:scale>
          <a:sx n="118" d="100"/>
          <a:sy n="118" d="100"/>
        </p:scale>
        <p:origin x="1254" y="9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741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674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9/29/2020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8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42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59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245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670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7936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274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1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8305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7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477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451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4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38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95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7244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845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453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35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84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66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677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33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055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362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4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8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2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60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709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5755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2302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616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39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268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6752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118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966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6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706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07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3824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92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78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2262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08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238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6904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0753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220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505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015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4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83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96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4.xml"/><Relationship Id="rId18" Type="http://schemas.openxmlformats.org/officeDocument/2006/relationships/slideLayout" Target="../slideLayouts/slideLayout159.xml"/><Relationship Id="rId26" Type="http://schemas.openxmlformats.org/officeDocument/2006/relationships/slideLayout" Target="../slideLayouts/slideLayout167.xml"/><Relationship Id="rId39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62.xml"/><Relationship Id="rId34" Type="http://schemas.openxmlformats.org/officeDocument/2006/relationships/slideLayout" Target="../slideLayouts/slideLayout175.xml"/><Relationship Id="rId42" Type="http://schemas.openxmlformats.org/officeDocument/2006/relationships/slideLayout" Target="../slideLayouts/slideLayout183.xml"/><Relationship Id="rId47" Type="http://schemas.openxmlformats.org/officeDocument/2006/relationships/slideLayout" Target="../slideLayouts/slideLayout188.xml"/><Relationship Id="rId50" Type="http://schemas.openxmlformats.org/officeDocument/2006/relationships/slideLayout" Target="../slideLayouts/slideLayout191.xml"/><Relationship Id="rId55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29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52.xml"/><Relationship Id="rId24" Type="http://schemas.openxmlformats.org/officeDocument/2006/relationships/slideLayout" Target="../slideLayouts/slideLayout165.xml"/><Relationship Id="rId32" Type="http://schemas.openxmlformats.org/officeDocument/2006/relationships/slideLayout" Target="../slideLayouts/slideLayout173.xml"/><Relationship Id="rId37" Type="http://schemas.openxmlformats.org/officeDocument/2006/relationships/slideLayout" Target="../slideLayouts/slideLayout178.xml"/><Relationship Id="rId40" Type="http://schemas.openxmlformats.org/officeDocument/2006/relationships/slideLayout" Target="../slideLayouts/slideLayout181.xml"/><Relationship Id="rId45" Type="http://schemas.openxmlformats.org/officeDocument/2006/relationships/slideLayout" Target="../slideLayouts/slideLayout186.xml"/><Relationship Id="rId53" Type="http://schemas.openxmlformats.org/officeDocument/2006/relationships/slideLayout" Target="../slideLayouts/slideLayout194.xml"/><Relationship Id="rId58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46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55.xml"/><Relationship Id="rId22" Type="http://schemas.openxmlformats.org/officeDocument/2006/relationships/slideLayout" Target="../slideLayouts/slideLayout163.xml"/><Relationship Id="rId27" Type="http://schemas.openxmlformats.org/officeDocument/2006/relationships/slideLayout" Target="../slideLayouts/slideLayout168.xml"/><Relationship Id="rId30" Type="http://schemas.openxmlformats.org/officeDocument/2006/relationships/slideLayout" Target="../slideLayouts/slideLayout171.xml"/><Relationship Id="rId35" Type="http://schemas.openxmlformats.org/officeDocument/2006/relationships/slideLayout" Target="../slideLayouts/slideLayout176.xml"/><Relationship Id="rId43" Type="http://schemas.openxmlformats.org/officeDocument/2006/relationships/slideLayout" Target="../slideLayouts/slideLayout184.xml"/><Relationship Id="rId48" Type="http://schemas.openxmlformats.org/officeDocument/2006/relationships/slideLayout" Target="../slideLayouts/slideLayout189.xml"/><Relationship Id="rId56" Type="http://schemas.openxmlformats.org/officeDocument/2006/relationships/slideLayout" Target="../slideLayouts/slideLayout197.xml"/><Relationship Id="rId8" Type="http://schemas.openxmlformats.org/officeDocument/2006/relationships/slideLayout" Target="../slideLayouts/slideLayout149.xml"/><Relationship Id="rId51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5" Type="http://schemas.openxmlformats.org/officeDocument/2006/relationships/slideLayout" Target="../slideLayouts/slideLayout166.xml"/><Relationship Id="rId33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179.xml"/><Relationship Id="rId46" Type="http://schemas.openxmlformats.org/officeDocument/2006/relationships/slideLayout" Target="../slideLayouts/slideLayout187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161.xml"/><Relationship Id="rId41" Type="http://schemas.openxmlformats.org/officeDocument/2006/relationships/slideLayout" Target="../slideLayouts/slideLayout182.xml"/><Relationship Id="rId54" Type="http://schemas.openxmlformats.org/officeDocument/2006/relationships/slideLayout" Target="../slideLayouts/slideLayout1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5" Type="http://schemas.openxmlformats.org/officeDocument/2006/relationships/slideLayout" Target="../slideLayouts/slideLayout156.xml"/><Relationship Id="rId23" Type="http://schemas.openxmlformats.org/officeDocument/2006/relationships/slideLayout" Target="../slideLayouts/slideLayout164.xml"/><Relationship Id="rId28" Type="http://schemas.openxmlformats.org/officeDocument/2006/relationships/slideLayout" Target="../slideLayouts/slideLayout169.xml"/><Relationship Id="rId36" Type="http://schemas.openxmlformats.org/officeDocument/2006/relationships/slideLayout" Target="../slideLayouts/slideLayout177.xml"/><Relationship Id="rId49" Type="http://schemas.openxmlformats.org/officeDocument/2006/relationships/slideLayout" Target="../slideLayouts/slideLayout190.xml"/><Relationship Id="rId57" Type="http://schemas.openxmlformats.org/officeDocument/2006/relationships/slideLayout" Target="../slideLayouts/slideLayout198.xml"/><Relationship Id="rId10" Type="http://schemas.openxmlformats.org/officeDocument/2006/relationships/slideLayout" Target="../slideLayouts/slideLayout151.xml"/><Relationship Id="rId31" Type="http://schemas.openxmlformats.org/officeDocument/2006/relationships/slideLayout" Target="../slideLayouts/slideLayout172.xml"/><Relationship Id="rId44" Type="http://schemas.openxmlformats.org/officeDocument/2006/relationships/slideLayout" Target="../slideLayouts/slideLayout185.xml"/><Relationship Id="rId52" Type="http://schemas.openxmlformats.org/officeDocument/2006/relationships/slideLayout" Target="../slideLayouts/slideLayout193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2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2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92689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  <p:sldLayoutId id="2147483910" r:id="rId29"/>
    <p:sldLayoutId id="2147483911" r:id="rId30"/>
    <p:sldLayoutId id="2147483912" r:id="rId31"/>
    <p:sldLayoutId id="2147483913" r:id="rId32"/>
    <p:sldLayoutId id="2147483914" r:id="rId33"/>
    <p:sldLayoutId id="2147483915" r:id="rId34"/>
    <p:sldLayoutId id="2147483916" r:id="rId35"/>
    <p:sldLayoutId id="2147483917" r:id="rId36"/>
    <p:sldLayoutId id="2147483918" r:id="rId37"/>
    <p:sldLayoutId id="2147483919" r:id="rId38"/>
    <p:sldLayoutId id="2147483920" r:id="rId39"/>
    <p:sldLayoutId id="2147483921" r:id="rId40"/>
    <p:sldLayoutId id="2147483922" r:id="rId41"/>
    <p:sldLayoutId id="2147483923" r:id="rId42"/>
    <p:sldLayoutId id="2147483924" r:id="rId43"/>
    <p:sldLayoutId id="2147483925" r:id="rId44"/>
    <p:sldLayoutId id="2147483926" r:id="rId45"/>
    <p:sldLayoutId id="2147483927" r:id="rId46"/>
    <p:sldLayoutId id="2147483928" r:id="rId47"/>
    <p:sldLayoutId id="2147483929" r:id="rId48"/>
    <p:sldLayoutId id="2147483930" r:id="rId49"/>
    <p:sldLayoutId id="2147483931" r:id="rId50"/>
    <p:sldLayoutId id="2147483932" r:id="rId51"/>
    <p:sldLayoutId id="2147483933" r:id="rId52"/>
    <p:sldLayoutId id="2147483934" r:id="rId53"/>
    <p:sldLayoutId id="2147483935" r:id="rId54"/>
    <p:sldLayoutId id="2147483936" r:id="rId55"/>
    <p:sldLayoutId id="2147483937" r:id="rId56"/>
    <p:sldLayoutId id="2147483938" r:id="rId57"/>
    <p:sldLayoutId id="2147483939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148287" y="1271905"/>
            <a:ext cx="344170" cy="8719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3070" y="22320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1953"/>
            <a:ext cx="57150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3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3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293688" y="1271965"/>
            <a:ext cx="4409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Тема: Поджелудочная и половые железы, регуляция работы желез внутренней секреции</a:t>
            </a:r>
            <a:r>
              <a:rPr kumimoji="0" lang="ru-RU" sz="2400" b="1" i="0" u="none" strike="noStrike" kern="1200" cap="none" spc="-20" normalizeH="0" baseline="0" noProof="0" dirty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lang="ru-RU" sz="24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3F3E8D0-7DA2-4686-8FF1-AE121D552FD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77447" y="1466824"/>
            <a:ext cx="1138458" cy="9185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402981" cy="430887"/>
          </a:xfrm>
        </p:spPr>
        <p:txBody>
          <a:bodyPr/>
          <a:lstStyle/>
          <a:p>
            <a:pPr algn="ctr"/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Топографическая анатомия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7DB269-775C-4B57-8597-5C30131E65DF}"/>
              </a:ext>
            </a:extLst>
          </p:cNvPr>
          <p:cNvSpPr txBox="1"/>
          <p:nvPr/>
        </p:nvSpPr>
        <p:spPr>
          <a:xfrm>
            <a:off x="65087" y="479425"/>
            <a:ext cx="3319466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Имеет прикладное значение для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медицины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является теоретической основой для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оперативной хирургии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Топографическая анатомия</a:t>
            </a:r>
          </a:p>
          <a:p>
            <a:pPr algn="l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изучает строение человеческого организма по условно выделяемым известным частям тела (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голова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шея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туловище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и</a:t>
            </a:r>
          </a:p>
          <a:p>
            <a:pPr algn="l"/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конечности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04F42B-FF0A-427E-86D5-1E46F12ED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687" y="670990"/>
            <a:ext cx="1905000" cy="247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53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8" y="102424"/>
            <a:ext cx="5638800" cy="315471"/>
          </a:xfrm>
        </p:spPr>
        <p:txBody>
          <a:bodyPr/>
          <a:lstStyle/>
          <a:p>
            <a:pPr algn="ctr"/>
            <a:r>
              <a:rPr lang="ru-RU" dirty="0"/>
              <a:t>  Николай Иванович Пирогов (1810 —1881)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7DB269-775C-4B57-8597-5C30131E65DF}"/>
              </a:ext>
            </a:extLst>
          </p:cNvPr>
          <p:cNvSpPr txBox="1"/>
          <p:nvPr/>
        </p:nvSpPr>
        <p:spPr>
          <a:xfrm>
            <a:off x="65087" y="591880"/>
            <a:ext cx="356559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Как научно-медицинская дисциплина основана</a:t>
            </a:r>
          </a:p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Н.И.Пироговым.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Русский хирург и учёный-анатом, естествоиспытатель и педагог, профессор, создатель первого атласа топографической анатомии, основоположник русской военно-полевой хирургии, основатель русской школы анестезии.</a:t>
            </a:r>
            <a:endParaRPr lang="ru-RU" sz="1600" b="0" i="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EE394D-8F1A-4839-B736-2CC73DE4F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677" y="555625"/>
            <a:ext cx="1997010" cy="258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5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703888" cy="369332"/>
          </a:xfrm>
        </p:spPr>
        <p:txBody>
          <a:bodyPr/>
          <a:lstStyle/>
          <a:p>
            <a:pPr algn="ctr"/>
            <a:r>
              <a:rPr lang="ru-RU" sz="2400" dirty="0"/>
              <a:t>Строение поджелудочной железы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97137E-FECF-424F-8852-2C5E25D047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89" r="3355" b="6443"/>
          <a:stretch/>
        </p:blipFill>
        <p:spPr>
          <a:xfrm>
            <a:off x="769986" y="555625"/>
            <a:ext cx="4147589" cy="258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257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77001"/>
          </a:xfrm>
        </p:spPr>
        <p:txBody>
          <a:bodyPr/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Строение поджелудочной железы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BE4BE9-DDA2-4DC3-BE0D-C5FCB05CC4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94" r="1260"/>
          <a:stretch/>
        </p:blipFill>
        <p:spPr>
          <a:xfrm>
            <a:off x="636587" y="591500"/>
            <a:ext cx="4495800" cy="255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34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98425"/>
            <a:ext cx="5562600" cy="430887"/>
          </a:xfrm>
        </p:spPr>
        <p:txBody>
          <a:bodyPr/>
          <a:lstStyle/>
          <a:p>
            <a:pPr algn="ctr"/>
            <a:r>
              <a:rPr lang="ru-RU" sz="2800" dirty="0"/>
              <a:t>Экзокринная часть железы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774B9A-0F8E-4899-9ED9-50BDF20079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5" t="306" r="586" b="17124"/>
          <a:stretch/>
        </p:blipFill>
        <p:spPr>
          <a:xfrm>
            <a:off x="514755" y="589370"/>
            <a:ext cx="4739462" cy="255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52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07A89C-0FE9-4758-B897-3DF818DB0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Эндокринная часть железы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D901BB-9C0B-44F7-8549-A9FB052362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41" t="21206" r="24061" b="26390"/>
          <a:stretch/>
        </p:blipFill>
        <p:spPr>
          <a:xfrm>
            <a:off x="456248" y="555625"/>
            <a:ext cx="4828693" cy="258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51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31" y="102424"/>
            <a:ext cx="5569312" cy="377001"/>
          </a:xfrm>
        </p:spPr>
        <p:txBody>
          <a:bodyPr/>
          <a:lstStyle/>
          <a:p>
            <a:pPr algn="ctr"/>
            <a:r>
              <a:rPr lang="ru-RU" sz="2800" dirty="0"/>
              <a:t>Эндокринная часть железы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00BDBD-635E-43E9-9EEF-3F202A7DC4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0" t="11525" r="3770" b="5605"/>
          <a:stretch/>
        </p:blipFill>
        <p:spPr>
          <a:xfrm>
            <a:off x="99831" y="631825"/>
            <a:ext cx="5569312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32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" y="126226"/>
            <a:ext cx="5703888" cy="276999"/>
          </a:xfrm>
        </p:spPr>
        <p:txBody>
          <a:bodyPr/>
          <a:lstStyle/>
          <a:p>
            <a:pPr algn="ctr"/>
            <a:r>
              <a:rPr lang="ru-RU" sz="1800" dirty="0"/>
              <a:t>Панкреатит-воспаление поджелудочной железы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392717-2400-4247-98AC-FFAEBCFB34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76" r="861" b="4556"/>
          <a:stretch/>
        </p:blipFill>
        <p:spPr>
          <a:xfrm>
            <a:off x="421357" y="555625"/>
            <a:ext cx="4672930" cy="258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90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543AF-413E-430B-A414-07853F7E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02424"/>
            <a:ext cx="5562600" cy="430887"/>
          </a:xfrm>
        </p:spPr>
        <p:txBody>
          <a:bodyPr/>
          <a:lstStyle/>
          <a:p>
            <a:pPr algn="ctr"/>
            <a:r>
              <a:rPr lang="ru-RU" sz="2800" dirty="0"/>
              <a:t>Половые железы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82B80B-071D-4B8F-ACEC-17931A8E7929}"/>
              </a:ext>
            </a:extLst>
          </p:cNvPr>
          <p:cNvSpPr txBox="1"/>
          <p:nvPr/>
        </p:nvSpPr>
        <p:spPr>
          <a:xfrm>
            <a:off x="179387" y="479425"/>
            <a:ext cx="5410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   Яичники выделяют во внешнюю среду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яйцеклетки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а во внутреннюю гормоны эстрогены и 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</a:rPr>
              <a:t>прогестины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198E6F-E756-4F97-9BDA-4B11D1F1B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087" y="1376054"/>
            <a:ext cx="3429000" cy="176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278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543AF-413E-430B-A414-07853F7E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02424"/>
            <a:ext cx="5562600" cy="430887"/>
          </a:xfrm>
        </p:spPr>
        <p:txBody>
          <a:bodyPr/>
          <a:lstStyle/>
          <a:p>
            <a:pPr algn="ctr"/>
            <a:r>
              <a:rPr lang="ru-RU" sz="2800" dirty="0"/>
              <a:t>Половые железы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82B80B-071D-4B8F-ACEC-17931A8E7929}"/>
              </a:ext>
            </a:extLst>
          </p:cNvPr>
          <p:cNvSpPr txBox="1"/>
          <p:nvPr/>
        </p:nvSpPr>
        <p:spPr>
          <a:xfrm>
            <a:off x="65087" y="561102"/>
            <a:ext cx="169138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Семенники выделяют во внешнюю среду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</a:rPr>
              <a:t>сперматозои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-</a:t>
            </a:r>
          </a:p>
          <a:p>
            <a:pPr algn="ctr"/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</a:rPr>
              <a:t>ды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а во внутреннюю гормоны андрогены.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AA38F8-7B32-47CA-A1A0-B62D3B6E32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504" t="15840" r="4772" b="2092"/>
          <a:stretch/>
        </p:blipFill>
        <p:spPr>
          <a:xfrm>
            <a:off x="1650301" y="555625"/>
            <a:ext cx="4053586" cy="258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51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FEE33D9-85C8-491B-B06D-6F2D77104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Проверим ваши знания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2DFCA-5757-486B-9512-81BD1D2CD5FC}"/>
              </a:ext>
            </a:extLst>
          </p:cNvPr>
          <p:cNvSpPr txBox="1"/>
          <p:nvPr/>
        </p:nvSpPr>
        <p:spPr>
          <a:xfrm>
            <a:off x="1442405" y="2259826"/>
            <a:ext cx="28848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8787A6-ED84-43B7-AEE4-CFB0C31E49FD}"/>
              </a:ext>
            </a:extLst>
          </p:cNvPr>
          <p:cNvSpPr txBox="1"/>
          <p:nvPr/>
        </p:nvSpPr>
        <p:spPr>
          <a:xfrm>
            <a:off x="169843" y="561102"/>
            <a:ext cx="550072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5400" lvl="0" algn="just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65735" algn="l"/>
              </a:tabLst>
            </a:pP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	Составьте парные ответы из названий желез секреции и их мест расположения в организме: А - щитовидная, Б - паращитовидные, В - гипофиз, Г - эпифиз, Д - вилочковая,               Е - надпочечники; 1- над правой и левой почками, 2 - позади щитовидной железы, 3 - под поверхностью головного мозга, 4 - в среднем мозге, 5 - на задней поверхности грудной кости, 6 - на передней части шеи.</a:t>
            </a:r>
          </a:p>
        </p:txBody>
      </p:sp>
    </p:spTree>
    <p:extLst>
      <p:ext uri="{BB962C8B-B14F-4D97-AF65-F5344CB8AC3E}">
        <p14:creationId xmlns:p14="http://schemas.microsoft.com/office/powerpoint/2010/main" val="1574404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543AF-413E-430B-A414-07853F7E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77001"/>
          </a:xfrm>
        </p:spPr>
        <p:txBody>
          <a:bodyPr/>
          <a:lstStyle/>
          <a:p>
            <a:pPr algn="ctr"/>
            <a:r>
              <a:rPr lang="ru-RU" sz="2800" dirty="0"/>
              <a:t>Клетки </a:t>
            </a:r>
            <a:r>
              <a:rPr lang="ru-RU" sz="2800" dirty="0" err="1"/>
              <a:t>Лейдига</a:t>
            </a:r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AFEF02-D9FD-4859-8EFA-275B3015ED53}"/>
              </a:ext>
            </a:extLst>
          </p:cNvPr>
          <p:cNvSpPr txBox="1"/>
          <p:nvPr/>
        </p:nvSpPr>
        <p:spPr>
          <a:xfrm>
            <a:off x="65087" y="561102"/>
            <a:ext cx="35052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Это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гормонопродуцирующие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клетки млекопитающих, расположенные между семенными канальцами в семенниках, в них производится тестостерон и другие соединения андрогенного ряда, также в них образуется небольшое количество женских половых гормонов эстрогенов и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прогестинов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FB3D5C-805C-4100-8C8F-3ED9631E7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288" y="573259"/>
            <a:ext cx="2057400" cy="258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66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543AF-413E-430B-A414-07853F7E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02424"/>
            <a:ext cx="5562600" cy="430887"/>
          </a:xfrm>
        </p:spPr>
        <p:txBody>
          <a:bodyPr/>
          <a:lstStyle/>
          <a:p>
            <a:pPr algn="ctr"/>
            <a:r>
              <a:rPr lang="ru-RU" sz="2800" dirty="0"/>
              <a:t>Половые железы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82B80B-071D-4B8F-ACEC-17931A8E7929}"/>
              </a:ext>
            </a:extLst>
          </p:cNvPr>
          <p:cNvSpPr txBox="1"/>
          <p:nvPr/>
        </p:nvSpPr>
        <p:spPr>
          <a:xfrm>
            <a:off x="65087" y="492105"/>
            <a:ext cx="276310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Образование и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сек-</a:t>
            </a:r>
          </a:p>
          <a:p>
            <a:pPr algn="ctr"/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</a:rPr>
              <a:t>реция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этих гормонов </a:t>
            </a:r>
          </a:p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регулируется гонадотропными гормонами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гипофиза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—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ФСГ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и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ЛГ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которые, в свою очередь, </a:t>
            </a:r>
            <a:r>
              <a:rPr lang="ru-RU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нахо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-</a:t>
            </a:r>
          </a:p>
          <a:p>
            <a:pPr algn="ctr"/>
            <a:r>
              <a:rPr lang="ru-RU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дятся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под </a:t>
            </a:r>
            <a:r>
              <a:rPr lang="ru-RU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контро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-</a:t>
            </a:r>
          </a:p>
          <a:p>
            <a:pPr algn="ctr"/>
            <a:r>
              <a:rPr lang="ru-RU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лем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гипоталамуса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46F7BB-760B-4A55-90AD-AEB20CB50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687" y="626001"/>
            <a:ext cx="3054255" cy="249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45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543AF-413E-430B-A414-07853F7E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Видеообзор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54C8D5-93E9-42F2-98B6-2A876A48E2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79"/>
          <a:stretch/>
        </p:blipFill>
        <p:spPr>
          <a:xfrm>
            <a:off x="979487" y="601682"/>
            <a:ext cx="3505200" cy="254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71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3B547-4FE2-4895-9761-57C9C2C3A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92800" cy="369332"/>
          </a:xfrm>
        </p:spPr>
        <p:txBody>
          <a:bodyPr/>
          <a:lstStyle/>
          <a:p>
            <a:pPr algn="ctr"/>
            <a:r>
              <a:rPr lang="ru-RU" sz="2400" dirty="0"/>
              <a:t>Гипоталамо-гипофизарная система</a:t>
            </a:r>
          </a:p>
        </p:txBody>
      </p:sp>
      <p:pic>
        <p:nvPicPr>
          <p:cNvPr id="5" name="Гипоталамо-гипофизарная система [Z9WJT4FXJHc]">
            <a:hlinkClick r:id="" action="ppaction://media"/>
            <a:extLst>
              <a:ext uri="{FF2B5EF4-FFF2-40B4-BE49-F238E27FC236}">
                <a16:creationId xmlns:a16="http://schemas.microsoft.com/office/drawing/2014/main" id="{164BE0B3-1261-43FF-8A9D-2EC8F9237FB4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4046" y="555790"/>
            <a:ext cx="4602689" cy="2586636"/>
          </a:xfrm>
        </p:spPr>
      </p:pic>
    </p:spTree>
    <p:extLst>
      <p:ext uri="{BB962C8B-B14F-4D97-AF65-F5344CB8AC3E}">
        <p14:creationId xmlns:p14="http://schemas.microsoft.com/office/powerpoint/2010/main" val="3891148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2F17D-225F-4764-AF82-B39D8E86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77001"/>
          </a:xfrm>
        </p:spPr>
        <p:txBody>
          <a:bodyPr/>
          <a:lstStyle/>
          <a:p>
            <a:pPr algn="ctr"/>
            <a:r>
              <a:rPr lang="ru-RU" sz="2400" dirty="0"/>
              <a:t>Тестовые задания по главе № </a:t>
            </a:r>
            <a:r>
              <a:rPr lang="en-US" sz="2400" dirty="0"/>
              <a:t>I  </a:t>
            </a:r>
            <a:r>
              <a:rPr lang="ru-RU" sz="2400" dirty="0"/>
              <a:t>и </a:t>
            </a:r>
            <a:r>
              <a:rPr lang="en-US" sz="2400" dirty="0"/>
              <a:t>II</a:t>
            </a: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4C1B2F-BD52-4748-8986-11E8A2EB67DC}"/>
              </a:ext>
            </a:extLst>
          </p:cNvPr>
          <p:cNvSpPr txBox="1"/>
          <p:nvPr/>
        </p:nvSpPr>
        <p:spPr>
          <a:xfrm>
            <a:off x="141287" y="662670"/>
            <a:ext cx="549751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 algn="just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65735" algn="l"/>
              </a:tabLst>
            </a:pPr>
            <a:r>
              <a:rPr lang="en-US" b="1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1. </a:t>
            </a:r>
            <a:r>
              <a:rPr lang="ru-RU" b="1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Составьте парные ответы из названий разделов курса по биология («Человек и его здоровье») и соответствующих им задач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А - анатомия,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физиология,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гигиена; 1 - органы и жизненные функции организма, 2 - влияние условий жизни и труда на здоровье человека, 3 - внутреннее строение организма и органов.</a:t>
            </a:r>
          </a:p>
        </p:txBody>
      </p:sp>
    </p:spTree>
    <p:extLst>
      <p:ext uri="{BB962C8B-B14F-4D97-AF65-F5344CB8AC3E}">
        <p14:creationId xmlns:p14="http://schemas.microsoft.com/office/powerpoint/2010/main" val="2536720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2F17D-225F-4764-AF82-B39D8E86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77001"/>
          </a:xfrm>
        </p:spPr>
        <p:txBody>
          <a:bodyPr/>
          <a:lstStyle/>
          <a:p>
            <a:pPr algn="ctr"/>
            <a:r>
              <a:rPr lang="ru-RU" sz="2400" dirty="0"/>
              <a:t>Тестовые задания по главе № </a:t>
            </a:r>
            <a:r>
              <a:rPr lang="en-US" sz="2400" dirty="0"/>
              <a:t>I  </a:t>
            </a:r>
            <a:r>
              <a:rPr lang="ru-RU" sz="2400" dirty="0"/>
              <a:t>и </a:t>
            </a:r>
            <a:r>
              <a:rPr lang="en-US" sz="2400" dirty="0"/>
              <a:t>II</a:t>
            </a: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4C1B2F-BD52-4748-8986-11E8A2EB67DC}"/>
              </a:ext>
            </a:extLst>
          </p:cNvPr>
          <p:cNvSpPr txBox="1"/>
          <p:nvPr/>
        </p:nvSpPr>
        <p:spPr>
          <a:xfrm>
            <a:off x="141287" y="555625"/>
            <a:ext cx="549751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65735" algn="l"/>
              </a:tabLst>
            </a:pP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en-US" b="1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ru-RU" b="1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Составьте парные ответы из названий разделов курса по биология («Человек и его здоровье») и соответствующих им задач: </a:t>
            </a:r>
            <a:r>
              <a:rPr lang="en-US" b="1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анатомия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внутреннее строение организма и органов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                        B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физиология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 органы и жизненные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функции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организма,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            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гигиена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влияние условий жиз­ни и труда на здоровье человека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u="none" strike="noStrike" spc="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291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2F17D-225F-4764-AF82-B39D8E86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77001"/>
          </a:xfrm>
        </p:spPr>
        <p:txBody>
          <a:bodyPr/>
          <a:lstStyle/>
          <a:p>
            <a:pPr algn="ctr"/>
            <a:r>
              <a:rPr lang="ru-RU" sz="2400" dirty="0"/>
              <a:t>Тестовые задания по главе № </a:t>
            </a:r>
            <a:r>
              <a:rPr lang="en-US" sz="2400" dirty="0"/>
              <a:t>I  </a:t>
            </a:r>
            <a:r>
              <a:rPr lang="ru-RU" sz="2400" dirty="0"/>
              <a:t>и </a:t>
            </a:r>
            <a:r>
              <a:rPr lang="en-US" sz="2400" dirty="0"/>
              <a:t>II</a:t>
            </a: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E71F69-5E06-470B-89D8-E513875A4F6E}"/>
              </a:ext>
            </a:extLst>
          </p:cNvPr>
          <p:cNvSpPr txBox="1"/>
          <p:nvPr/>
        </p:nvSpPr>
        <p:spPr>
          <a:xfrm>
            <a:off x="141287" y="555625"/>
            <a:ext cx="54864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 algn="just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46685" algn="l"/>
              </a:tabLst>
            </a:pPr>
            <a:r>
              <a:rPr lang="en-US" b="1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2. </a:t>
            </a:r>
            <a:r>
              <a:rPr lang="ru-RU" b="1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Составьте парные ответы из терминов и соответствующих им значений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                         А - ассимиляция, </a:t>
            </a:r>
            <a:r>
              <a:rPr lang="en-US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диссимиляция, </a:t>
            </a:r>
            <a:r>
              <a:rPr lang="en-US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обмен веществ, </a:t>
            </a:r>
            <a:r>
              <a:rPr lang="en-US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возбудимость; 1 - совокупность реакций ассимиляции и диссимиляции, 2 - совокупность реакций биологического синтеза, 3 - реакция организма на изменения окружающей среды, 4 - совокупность реакций энергетического обмена.</a:t>
            </a:r>
          </a:p>
        </p:txBody>
      </p:sp>
    </p:spTree>
    <p:extLst>
      <p:ext uri="{BB962C8B-B14F-4D97-AF65-F5344CB8AC3E}">
        <p14:creationId xmlns:p14="http://schemas.microsoft.com/office/powerpoint/2010/main" val="679954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2F17D-225F-4764-AF82-B39D8E86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77001"/>
          </a:xfrm>
        </p:spPr>
        <p:txBody>
          <a:bodyPr/>
          <a:lstStyle/>
          <a:p>
            <a:pPr algn="ctr"/>
            <a:r>
              <a:rPr lang="ru-RU" sz="2400" dirty="0"/>
              <a:t>Тестовые задания по главе № </a:t>
            </a:r>
            <a:r>
              <a:rPr lang="en-US" sz="2400" dirty="0"/>
              <a:t>I  </a:t>
            </a:r>
            <a:r>
              <a:rPr lang="ru-RU" sz="2400" dirty="0"/>
              <a:t>и </a:t>
            </a:r>
            <a:r>
              <a:rPr lang="en-US" sz="2400" dirty="0"/>
              <a:t>II</a:t>
            </a: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E71F69-5E06-470B-89D8-E513875A4F6E}"/>
              </a:ext>
            </a:extLst>
          </p:cNvPr>
          <p:cNvSpPr txBox="1"/>
          <p:nvPr/>
        </p:nvSpPr>
        <p:spPr>
          <a:xfrm>
            <a:off x="141287" y="555625"/>
            <a:ext cx="54864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 algn="just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46685" algn="l"/>
              </a:tabLst>
            </a:pPr>
            <a:r>
              <a:rPr lang="en-US" b="1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2. </a:t>
            </a:r>
            <a:r>
              <a:rPr lang="ru-RU" b="1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Составьте парные ответы из терминов и соответствующих им значений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                        А - ассимиляция -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2 - совокупность реакций биологического синтеза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r>
              <a:rPr lang="en-US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диссимиляция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4 - совокупность реакций энергетического обмена</a:t>
            </a:r>
            <a:r>
              <a:rPr kumimoji="0" lang="ru-RU" sz="1800" b="0" i="0" u="none" kern="1200" cap="none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обмен веществ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1 - совокупность реакций ассимиляции и диссимиляции;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возбудимость</a:t>
            </a:r>
            <a:r>
              <a:rPr lang="en-US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3 - реакция организма на изменения окружающей среды.</a:t>
            </a:r>
          </a:p>
        </p:txBody>
      </p:sp>
    </p:spTree>
    <p:extLst>
      <p:ext uri="{BB962C8B-B14F-4D97-AF65-F5344CB8AC3E}">
        <p14:creationId xmlns:p14="http://schemas.microsoft.com/office/powerpoint/2010/main" val="3676436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2F17D-225F-4764-AF82-B39D8E86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77001"/>
          </a:xfrm>
        </p:spPr>
        <p:txBody>
          <a:bodyPr/>
          <a:lstStyle/>
          <a:p>
            <a:pPr algn="ctr"/>
            <a:r>
              <a:rPr lang="ru-RU" sz="2400" dirty="0"/>
              <a:t>Тестовые задания по главе № </a:t>
            </a:r>
            <a:r>
              <a:rPr lang="en-US" sz="2400" dirty="0"/>
              <a:t>I  </a:t>
            </a:r>
            <a:r>
              <a:rPr lang="ru-RU" sz="2400" dirty="0"/>
              <a:t>и </a:t>
            </a:r>
            <a:r>
              <a:rPr lang="en-US" sz="2400" dirty="0"/>
              <a:t>II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4E066-9B11-4965-BC10-68EABDD0EBB8}"/>
              </a:ext>
            </a:extLst>
          </p:cNvPr>
          <p:cNvSpPr txBox="1"/>
          <p:nvPr/>
        </p:nvSpPr>
        <p:spPr>
          <a:xfrm>
            <a:off x="65087" y="683767"/>
            <a:ext cx="5562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 algn="just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80975" algn="l"/>
              </a:tabLs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3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b="1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Определите порядок гуморальной регуляции функций организма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А - вещество поступает во внутреннюю среду,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под влиянием гормонов изменяется работа органов,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измене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 среды влияет на секреторные железы,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вещество оказывает влияние на клетки,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железы на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чина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ют вырабатывать биологически активные вещества.</a:t>
            </a:r>
          </a:p>
        </p:txBody>
      </p:sp>
    </p:spTree>
    <p:extLst>
      <p:ext uri="{BB962C8B-B14F-4D97-AF65-F5344CB8AC3E}">
        <p14:creationId xmlns:p14="http://schemas.microsoft.com/office/powerpoint/2010/main" val="128271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2F17D-225F-4764-AF82-B39D8E86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77001"/>
          </a:xfrm>
        </p:spPr>
        <p:txBody>
          <a:bodyPr/>
          <a:lstStyle/>
          <a:p>
            <a:pPr algn="ctr"/>
            <a:r>
              <a:rPr lang="ru-RU" sz="2400" dirty="0"/>
              <a:t>Тестовые задания по главе № </a:t>
            </a:r>
            <a:r>
              <a:rPr lang="en-US" sz="2400" dirty="0"/>
              <a:t>I  </a:t>
            </a:r>
            <a:r>
              <a:rPr lang="ru-RU" sz="2400" dirty="0"/>
              <a:t>и </a:t>
            </a:r>
            <a:r>
              <a:rPr lang="en-US" sz="2400" dirty="0"/>
              <a:t>II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4E066-9B11-4965-BC10-68EABDD0EBB8}"/>
              </a:ext>
            </a:extLst>
          </p:cNvPr>
          <p:cNvSpPr txBox="1"/>
          <p:nvPr/>
        </p:nvSpPr>
        <p:spPr>
          <a:xfrm>
            <a:off x="141287" y="685701"/>
            <a:ext cx="5562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tabLst>
                <a:tab pos="180975" algn="l"/>
              </a:tabLst>
            </a:pPr>
            <a:r>
              <a:rPr lang="en-US" sz="1600" b="1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3</a:t>
            </a:r>
            <a:r>
              <a:rPr lang="en-US" sz="160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измене</a:t>
            </a:r>
            <a:r>
              <a:rPr lang="ru-RU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 среды влияет на секреторные железы,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      	         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железы начинают вырабатывать биологически активные вещества,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А - вещество поступает во внутреннюю среду,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вещество оказывает влияние на клетки,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под влиянием гормонов изменяется работа органов</a:t>
            </a:r>
            <a:r>
              <a:rPr kumimoji="0" lang="ru-RU" b="0" i="0" kern="1200" cap="none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u="none" strike="noStrike" spc="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630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FEE33D9-85C8-491B-B06D-6F2D77104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Проверим ваши знания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2DFCA-5757-486B-9512-81BD1D2CD5FC}"/>
              </a:ext>
            </a:extLst>
          </p:cNvPr>
          <p:cNvSpPr txBox="1"/>
          <p:nvPr/>
        </p:nvSpPr>
        <p:spPr>
          <a:xfrm>
            <a:off x="1442405" y="2259826"/>
            <a:ext cx="28848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2AC84BFE-159E-465D-9DB4-B736086062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123817"/>
              </p:ext>
            </p:extLst>
          </p:nvPr>
        </p:nvGraphicFramePr>
        <p:xfrm>
          <a:off x="65087" y="22225"/>
          <a:ext cx="5703887" cy="322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958">
                  <a:extLst>
                    <a:ext uri="{9D8B030D-6E8A-4147-A177-3AD203B41FA5}">
                      <a16:colId xmlns:a16="http://schemas.microsoft.com/office/drawing/2014/main" val="2418820594"/>
                    </a:ext>
                  </a:extLst>
                </a:gridCol>
                <a:gridCol w="3564929">
                  <a:extLst>
                    <a:ext uri="{9D8B030D-6E8A-4147-A177-3AD203B41FA5}">
                      <a16:colId xmlns:a16="http://schemas.microsoft.com/office/drawing/2014/main" val="40286567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Названия  желез секреции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Место расположения в организме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104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–щитовидная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-на передней части шеи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700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–паращитовидные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-позади щитовидной железы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228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-гипофиз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-в среднем мозге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410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-эпифиз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-под поверхностью головного мозга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334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</a:t>
                      </a:r>
                      <a:r>
                        <a:rPr kumimoji="0" lang="ru-RU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-вилочковая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-на задней поверхности грудной кости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619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-надпочечники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-над правой и левой почками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5953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352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2F17D-225F-4764-AF82-B39D8E86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77001"/>
          </a:xfrm>
        </p:spPr>
        <p:txBody>
          <a:bodyPr/>
          <a:lstStyle/>
          <a:p>
            <a:r>
              <a:rPr lang="ru-RU" sz="2400" dirty="0"/>
              <a:t>Тестовые задания по главе № </a:t>
            </a:r>
            <a:r>
              <a:rPr lang="en-US" sz="2400" dirty="0"/>
              <a:t>I  </a:t>
            </a:r>
            <a:r>
              <a:rPr lang="ru-RU" sz="2400" dirty="0"/>
              <a:t>и </a:t>
            </a:r>
            <a:r>
              <a:rPr lang="en-US" sz="2400" dirty="0"/>
              <a:t>II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0A7718-1933-4BD3-AEB7-7C8A84C735E4}"/>
              </a:ext>
            </a:extLst>
          </p:cNvPr>
          <p:cNvSpPr txBox="1"/>
          <p:nvPr/>
        </p:nvSpPr>
        <p:spPr>
          <a:xfrm>
            <a:off x="141288" y="609501"/>
            <a:ext cx="556259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 algn="just">
              <a:spcBef>
                <a:spcPts val="3600"/>
              </a:spcBef>
              <a:spcAft>
                <a:spcPts val="1095"/>
              </a:spcAft>
              <a:buClr>
                <a:srgbClr val="000000"/>
              </a:buClr>
              <a:buSzPts val="1150"/>
              <a:tabLst>
                <a:tab pos="168910" algn="l"/>
              </a:tabLs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4</a:t>
            </a:r>
            <a:r>
              <a:rPr lang="ru-RU" b="1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В каком порядке осуществляется нервная регуляция?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 - возбуждение в нервных окончаниях превращается в нервные сигналы,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возбуждаются нервные окончания,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нервные сигналы из мозга передаются на органы,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изменения окружающей среды влияют на организм,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нервные сигналы передаются в спинной и головной мозг,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сокращением мышц осуществляется работа органов.</a:t>
            </a:r>
          </a:p>
        </p:txBody>
      </p:sp>
    </p:spTree>
    <p:extLst>
      <p:ext uri="{BB962C8B-B14F-4D97-AF65-F5344CB8AC3E}">
        <p14:creationId xmlns:p14="http://schemas.microsoft.com/office/powerpoint/2010/main" val="863551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2F17D-225F-4764-AF82-B39D8E86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02424"/>
            <a:ext cx="5638800" cy="377001"/>
          </a:xfrm>
        </p:spPr>
        <p:txBody>
          <a:bodyPr/>
          <a:lstStyle/>
          <a:p>
            <a:r>
              <a:rPr lang="ru-RU" sz="2400" dirty="0"/>
              <a:t>Тестовые задания по главе № </a:t>
            </a:r>
            <a:r>
              <a:rPr lang="en-US" sz="2400" dirty="0"/>
              <a:t>I  </a:t>
            </a:r>
            <a:r>
              <a:rPr lang="ru-RU" sz="2400" dirty="0"/>
              <a:t>и </a:t>
            </a:r>
            <a:r>
              <a:rPr lang="en-US" sz="2400" dirty="0"/>
              <a:t>II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0A7718-1933-4BD3-AEB7-7C8A84C735E4}"/>
              </a:ext>
            </a:extLst>
          </p:cNvPr>
          <p:cNvSpPr txBox="1"/>
          <p:nvPr/>
        </p:nvSpPr>
        <p:spPr>
          <a:xfrm>
            <a:off x="65088" y="555625"/>
            <a:ext cx="5638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0" lvl="0" algn="just">
              <a:spcBef>
                <a:spcPts val="3600"/>
              </a:spcBef>
              <a:spcAft>
                <a:spcPts val="1095"/>
              </a:spcAft>
              <a:buClr>
                <a:srgbClr val="000000"/>
              </a:buClr>
              <a:buSzPts val="1150"/>
              <a:tabLst>
                <a:tab pos="168910" algn="l"/>
              </a:tabLst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-изменения окружающей среды влияют на организм,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-возбуждаются нервные окончания,	                           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А-возбуждение в нервных окончаниях превращается в нервные сигналы,			        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-нервные сигналы передаются в спинной и головной мозг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					            </a:t>
            </a:r>
            <a:r>
              <a:rPr lang="en-US" u="none" strike="noStrike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-нервные сигналы из мозга передаются на органы, 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ru-RU" u="none" strike="noStrike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-сокращением мышц осуществляется работа органов.</a:t>
            </a:r>
          </a:p>
        </p:txBody>
      </p:sp>
    </p:spTree>
    <p:extLst>
      <p:ext uri="{BB962C8B-B14F-4D97-AF65-F5344CB8AC3E}">
        <p14:creationId xmlns:p14="http://schemas.microsoft.com/office/powerpoint/2010/main" val="1527288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2F17D-225F-4764-AF82-B39D8E86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77001"/>
          </a:xfrm>
        </p:spPr>
        <p:txBody>
          <a:bodyPr/>
          <a:lstStyle/>
          <a:p>
            <a:r>
              <a:rPr lang="ru-RU" sz="2400" dirty="0"/>
              <a:t>Тестовые задания по главе № </a:t>
            </a:r>
            <a:r>
              <a:rPr lang="en-US" sz="2400" dirty="0"/>
              <a:t>I  </a:t>
            </a:r>
            <a:r>
              <a:rPr lang="ru-RU" sz="2400" dirty="0"/>
              <a:t>и </a:t>
            </a:r>
            <a:r>
              <a:rPr lang="en-US" sz="2400" dirty="0"/>
              <a:t>II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CC7C5E-ECF6-4440-BA49-30D038EF9EF8}"/>
              </a:ext>
            </a:extLst>
          </p:cNvPr>
          <p:cNvSpPr txBox="1"/>
          <p:nvPr/>
        </p:nvSpPr>
        <p:spPr>
          <a:xfrm>
            <a:off x="217487" y="745290"/>
            <a:ext cx="5410199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5</a:t>
            </a:r>
            <a:r>
              <a:rPr lang="ru-RU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Какой из гормонов гипофиза регулируют деятельность надпочечников?</a:t>
            </a:r>
            <a:endParaRPr lang="ru-RU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соматотропный 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 В) </a:t>
            </a:r>
            <a:r>
              <a:rPr lang="ru-RU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андренокортикотропный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С) тиреотропный</a:t>
            </a:r>
          </a:p>
          <a:p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лактотропный</a:t>
            </a:r>
            <a:endParaRPr lang="ru-RU" sz="14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27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2F17D-225F-4764-AF82-B39D8E86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77001"/>
          </a:xfrm>
        </p:spPr>
        <p:txBody>
          <a:bodyPr/>
          <a:lstStyle/>
          <a:p>
            <a:pPr algn="ctr"/>
            <a:r>
              <a:rPr lang="ru-RU" sz="2400" dirty="0"/>
              <a:t>Тестовые задания по главе № </a:t>
            </a:r>
            <a:r>
              <a:rPr lang="en-US" sz="2400" dirty="0"/>
              <a:t>I  </a:t>
            </a:r>
            <a:r>
              <a:rPr lang="ru-RU" sz="2400" dirty="0"/>
              <a:t>и </a:t>
            </a:r>
            <a:r>
              <a:rPr lang="en-US" sz="2400" dirty="0"/>
              <a:t>II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CC7C5E-ECF6-4440-BA49-30D038EF9EF8}"/>
              </a:ext>
            </a:extLst>
          </p:cNvPr>
          <p:cNvSpPr txBox="1"/>
          <p:nvPr/>
        </p:nvSpPr>
        <p:spPr>
          <a:xfrm>
            <a:off x="217487" y="745290"/>
            <a:ext cx="5410199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5</a:t>
            </a:r>
            <a:r>
              <a:rPr lang="ru-RU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Какой из гормонов гипофиза регулируют деятельность надпочечников?</a:t>
            </a:r>
            <a:endParaRPr lang="ru-RU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соматотропный 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 </a:t>
            </a:r>
            <a:r>
              <a:rPr lang="ru-RU" sz="2000" u="sng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В) </a:t>
            </a:r>
            <a:r>
              <a:rPr lang="ru-RU" sz="2000" u="sng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андренокортикотропный</a:t>
            </a:r>
            <a:endParaRPr lang="ru-RU" sz="2000" u="sng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С) тиреотропный</a:t>
            </a:r>
          </a:p>
          <a:p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лактотропный</a:t>
            </a:r>
            <a:endParaRPr lang="ru-RU" sz="14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662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775C4-CBC0-4B88-B231-6E93A3A3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Ваше здоровье - в ваших руках!!!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A89F12-58B0-42A7-B36D-E76475F8C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87" y="574675"/>
            <a:ext cx="3810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2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 А Д А Н И 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F1979A-7BE8-4445-BE2B-9F1FED219469}"/>
              </a:ext>
            </a:extLst>
          </p:cNvPr>
          <p:cNvSpPr txBox="1"/>
          <p:nvPr/>
        </p:nvSpPr>
        <p:spPr>
          <a:xfrm>
            <a:off x="2884487" y="1698625"/>
            <a:ext cx="2637077" cy="1077311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Повторить все темы с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§1- 8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 подготовиться к контрольной работе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8958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82956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1001714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512887" y="1698625"/>
            <a:ext cx="148978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 и ответить на вопросы письменно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26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  <a:r>
              <a:rPr lang="en-US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937863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828994"/>
            <a:ext cx="1417877" cy="829307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73034" y="1701974"/>
            <a:ext cx="158917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 8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25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</a:t>
            </a:r>
            <a:r>
              <a:rPr kumimoji="0" lang="ru-RU" sz="1513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26)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 выписать основные понятия.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1100274"/>
            <a:ext cx="609001" cy="27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55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 animBg="1"/>
      <p:bldP spid="12" grpId="0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3C1C5C-D7D4-41D7-B99E-3D49FECBF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29945"/>
            <a:ext cx="5703888" cy="349480"/>
          </a:xfrm>
        </p:spPr>
        <p:txBody>
          <a:bodyPr>
            <a:noAutofit/>
          </a:bodyPr>
          <a:lstStyle/>
          <a:p>
            <a:r>
              <a:rPr lang="ru-RU" sz="1900" dirty="0"/>
              <a:t>Характеристика желез эндокринной системы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2E29769C-CE59-4ACC-AFCE-1A2618920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240327"/>
              </p:ext>
            </p:extLst>
          </p:nvPr>
        </p:nvGraphicFramePr>
        <p:xfrm>
          <a:off x="65087" y="540483"/>
          <a:ext cx="5638800" cy="2651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415843155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4067979549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443807741"/>
                    </a:ext>
                  </a:extLst>
                </a:gridCol>
              </a:tblGrid>
              <a:tr h="31994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Гормон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Действие гормона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621788"/>
                  </a:ext>
                </a:extLst>
              </a:tr>
              <a:tr h="41138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Щитовидная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Тироксин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Ускоряет обмен </a:t>
                      </a:r>
                      <a:r>
                        <a:rPr lang="ru-RU" sz="1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вещест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432768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Околощитовидная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Паратгормон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Регуляция Са</a:t>
                      </a:r>
                      <a:r>
                        <a:rPr lang="ru-RU" sz="1200" b="1" strike="noStrike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2+ 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Р</a:t>
                      </a:r>
                      <a:r>
                        <a:rPr lang="ru-RU" sz="1200" b="1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5+ 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крови, нервное и мышечное возбуждение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989781"/>
                  </a:ext>
                </a:extLst>
              </a:tr>
              <a:tr h="106867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Гипофиз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Соматотропный</a:t>
                      </a:r>
                    </a:p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Тиреотропный</a:t>
                      </a:r>
                    </a:p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Гонадотропный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Стимулирует рост</a:t>
                      </a:r>
                    </a:p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Регулирует деятельность щитовидной железы</a:t>
                      </a:r>
                    </a:p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Регуляция деятельности половых желез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953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2427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3C1C5C-D7D4-41D7-B99E-3D49FECBF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29945"/>
            <a:ext cx="5703888" cy="349480"/>
          </a:xfrm>
        </p:spPr>
        <p:txBody>
          <a:bodyPr>
            <a:noAutofit/>
          </a:bodyPr>
          <a:lstStyle/>
          <a:p>
            <a:r>
              <a:rPr lang="ru-RU" sz="1900" dirty="0"/>
              <a:t>Характеристика желез эндокринной системы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2E29769C-CE59-4ACC-AFCE-1A2618920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931031"/>
              </p:ext>
            </p:extLst>
          </p:nvPr>
        </p:nvGraphicFramePr>
        <p:xfrm>
          <a:off x="65087" y="22225"/>
          <a:ext cx="5692776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7592">
                  <a:extLst>
                    <a:ext uri="{9D8B030D-6E8A-4147-A177-3AD203B41FA5}">
                      <a16:colId xmlns:a16="http://schemas.microsoft.com/office/drawing/2014/main" val="4158431551"/>
                    </a:ext>
                  </a:extLst>
                </a:gridCol>
                <a:gridCol w="1185995">
                  <a:extLst>
                    <a:ext uri="{9D8B030D-6E8A-4147-A177-3AD203B41FA5}">
                      <a16:colId xmlns:a16="http://schemas.microsoft.com/office/drawing/2014/main" val="4067979549"/>
                    </a:ext>
                  </a:extLst>
                </a:gridCol>
                <a:gridCol w="2609189">
                  <a:extLst>
                    <a:ext uri="{9D8B030D-6E8A-4147-A177-3AD203B41FA5}">
                      <a16:colId xmlns:a16="http://schemas.microsoft.com/office/drawing/2014/main" val="44380774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Гормон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Действие гормона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621788"/>
                  </a:ext>
                </a:extLst>
              </a:tr>
              <a:tr h="334999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Эпифиз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Мелатонин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Влияет на пигментный обмен, воздействует на гонадотропный гормон гипофиза, замедляет преждевременное половое созревание детей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5970633"/>
                  </a:ext>
                </a:extLst>
              </a:tr>
              <a:tr h="334999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Вилочковая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Тимозин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Стимулирует образование лимфоцитов, предотвращает раннее половое созревание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924715"/>
                  </a:ext>
                </a:extLst>
              </a:tr>
              <a:tr h="442143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Надпочечники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Андроген и эстроген</a:t>
                      </a:r>
                    </a:p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Адреналин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Усиливают деятельность половых желез.</a:t>
                      </a:r>
                    </a:p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Повышает нервную возбудимость, снижает мышечную усталость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428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9745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19635"/>
            <a:ext cx="5172948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 </a:t>
            </a:r>
            <a:endParaRPr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7" y="555625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Поджелудочная железа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9487" y="1146115"/>
            <a:ext cx="403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Половые железы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62199" y="1676539"/>
            <a:ext cx="3341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Регуляция секреторных функций желез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8510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808287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113087" y="2384425"/>
            <a:ext cx="2590800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Обобщение</a:t>
            </a:r>
          </a:p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главам № </a:t>
            </a:r>
            <a:r>
              <a:rPr lang="en-US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EF433-F21C-4247-A37E-83371C38A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45" y="132463"/>
            <a:ext cx="5685330" cy="386828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ЖЕЛЕЗЫ СМЕШАННОЙ СЕКРЕЦИИ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FE9CD0-CAEB-45FB-89B6-101DE5336C25}"/>
              </a:ext>
            </a:extLst>
          </p:cNvPr>
          <p:cNvSpPr txBox="1"/>
          <p:nvPr/>
        </p:nvSpPr>
        <p:spPr>
          <a:xfrm>
            <a:off x="65087" y="2823260"/>
            <a:ext cx="56202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признаки желез внутренней и внешней секреции.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0F4108-51DE-4ED5-A734-E6352AC135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67" t="38260" r="4267" b="4082"/>
          <a:stretch/>
        </p:blipFill>
        <p:spPr>
          <a:xfrm>
            <a:off x="486369" y="555625"/>
            <a:ext cx="4912718" cy="231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56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22225"/>
            <a:ext cx="5562599" cy="377001"/>
          </a:xfrm>
        </p:spPr>
        <p:txBody>
          <a:bodyPr/>
          <a:lstStyle/>
          <a:p>
            <a:r>
              <a:rPr lang="ru-RU" sz="2800" dirty="0"/>
              <a:t>Анатомическое расположение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21DA43-DE15-4E3D-8CF2-6801B45C7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095" y="587880"/>
            <a:ext cx="3524329" cy="25222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6FEFD3-475D-42DB-B025-4BD3E09F96A2}"/>
              </a:ext>
            </a:extLst>
          </p:cNvPr>
          <p:cNvSpPr txBox="1"/>
          <p:nvPr/>
        </p:nvSpPr>
        <p:spPr>
          <a:xfrm>
            <a:off x="65087" y="555625"/>
            <a:ext cx="22098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Поджелудочная железа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расположена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забрюшинно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лежит </a:t>
            </a:r>
          </a:p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позади желудка на</a:t>
            </a:r>
          </a:p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задней брюшной </a:t>
            </a:r>
          </a:p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стенке в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эпигаст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-</a:t>
            </a:r>
          </a:p>
          <a:p>
            <a:pPr algn="ctr"/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ральной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области, </a:t>
            </a:r>
          </a:p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заходя своей левой</a:t>
            </a:r>
          </a:p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частью в левое подреберье.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24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Топографическая анатомия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7DB269-775C-4B57-8597-5C30131E65DF}"/>
              </a:ext>
            </a:extLst>
          </p:cNvPr>
          <p:cNvSpPr txBox="1"/>
          <p:nvPr/>
        </p:nvSpPr>
        <p:spPr>
          <a:xfrm>
            <a:off x="65087" y="755003"/>
            <a:ext cx="57038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  - научно-прикладная дисциплина, раздел  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анатомии  человека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 изучающий </a:t>
            </a:r>
          </a:p>
          <a:p>
            <a:pPr algn="just"/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послойное строение анатомических областей, взаиморасположение (</a:t>
            </a:r>
            <a:r>
              <a:rPr lang="ru-RU" sz="20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синтопию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) органов, их проекцию на кожу (</a:t>
            </a:r>
            <a:r>
              <a:rPr lang="ru-RU" sz="20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голотопию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), отношение к скелету (</a:t>
            </a:r>
            <a:r>
              <a:rPr lang="ru-RU" sz="20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скелетотопию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86967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3878</TotalTime>
  <Words>1252</Words>
  <Application>Microsoft Office PowerPoint</Application>
  <PresentationFormat>Произвольный</PresentationFormat>
  <Paragraphs>157</Paragraphs>
  <Slides>35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35</vt:i4>
      </vt:variant>
    </vt:vector>
  </HeadingPairs>
  <TitlesOfParts>
    <vt:vector size="48" baseType="lpstr">
      <vt:lpstr>Arial</vt:lpstr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Тема Office</vt:lpstr>
      <vt:lpstr>3_Office Theme</vt:lpstr>
      <vt:lpstr>4_Office Theme</vt:lpstr>
      <vt:lpstr>Биология  Человек и его здоровье</vt:lpstr>
      <vt:lpstr>Проверим ваши знания !</vt:lpstr>
      <vt:lpstr>Проверим ваши знания !</vt:lpstr>
      <vt:lpstr>Характеристика желез эндокринной системы</vt:lpstr>
      <vt:lpstr>Характеристика желез эндокринной системы</vt:lpstr>
      <vt:lpstr>СЕГОДНЯ НА УРОКЕ </vt:lpstr>
      <vt:lpstr>ЖЕЛЕЗЫ СМЕШАННОЙ СЕКРЕЦИИ </vt:lpstr>
      <vt:lpstr>Анатомическое расположение</vt:lpstr>
      <vt:lpstr>Топографическая анатомия</vt:lpstr>
      <vt:lpstr>Топографическая анатомия</vt:lpstr>
      <vt:lpstr>  Николай Иванович Пирогов (1810 —1881)</vt:lpstr>
      <vt:lpstr>Строение поджелудочной железы</vt:lpstr>
      <vt:lpstr>Строение поджелудочной железы</vt:lpstr>
      <vt:lpstr>Экзокринная часть железы</vt:lpstr>
      <vt:lpstr>Эндокринная часть железы</vt:lpstr>
      <vt:lpstr>Эндокринная часть железы</vt:lpstr>
      <vt:lpstr>Панкреатит-воспаление поджелудочной железы</vt:lpstr>
      <vt:lpstr>Половые железы</vt:lpstr>
      <vt:lpstr>Половые железы</vt:lpstr>
      <vt:lpstr>Клетки Лейдига</vt:lpstr>
      <vt:lpstr>Половые железы</vt:lpstr>
      <vt:lpstr>Видеообзор</vt:lpstr>
      <vt:lpstr>Гипоталамо-гипофизарная система</vt:lpstr>
      <vt:lpstr>Тестовые задания по главе № I  и II</vt:lpstr>
      <vt:lpstr>Тестовые задания по главе № I  и II</vt:lpstr>
      <vt:lpstr>Тестовые задания по главе № I  и II</vt:lpstr>
      <vt:lpstr>Тестовые задания по главе № I  и II</vt:lpstr>
      <vt:lpstr>Тестовые задания по главе № I  и II</vt:lpstr>
      <vt:lpstr>Тестовые задания по главе № I  и II</vt:lpstr>
      <vt:lpstr>Тестовые задания по главе № I  и II</vt:lpstr>
      <vt:lpstr>Тестовые задания по главе № I  и II</vt:lpstr>
      <vt:lpstr>Тестовые задания по главе № I  и II</vt:lpstr>
      <vt:lpstr>Тестовые задания по главе № I  и II</vt:lpstr>
      <vt:lpstr>Ваше здоровье - в ваших руках!!!</vt:lpstr>
      <vt:lpstr>З А Д А Н И 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257</cp:revision>
  <dcterms:created xsi:type="dcterms:W3CDTF">2020-04-13T08:05:42Z</dcterms:created>
  <dcterms:modified xsi:type="dcterms:W3CDTF">2020-09-29T01:27:59Z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