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2"/>
  </p:notesMasterIdLst>
  <p:sldIdLst>
    <p:sldId id="1518" r:id="rId7"/>
    <p:sldId id="1556" r:id="rId8"/>
    <p:sldId id="1669" r:id="rId9"/>
    <p:sldId id="1668" r:id="rId10"/>
    <p:sldId id="1667" r:id="rId11"/>
    <p:sldId id="1524" r:id="rId12"/>
    <p:sldId id="1626" r:id="rId13"/>
    <p:sldId id="1670" r:id="rId14"/>
    <p:sldId id="1671" r:id="rId15"/>
    <p:sldId id="1677" r:id="rId16"/>
    <p:sldId id="1678" r:id="rId17"/>
    <p:sldId id="1672" r:id="rId18"/>
    <p:sldId id="1673" r:id="rId19"/>
    <p:sldId id="1675" r:id="rId20"/>
    <p:sldId id="1686" r:id="rId21"/>
    <p:sldId id="1674" r:id="rId22"/>
    <p:sldId id="1676" r:id="rId23"/>
    <p:sldId id="1679" r:id="rId24"/>
    <p:sldId id="1684" r:id="rId25"/>
    <p:sldId id="1680" r:id="rId26"/>
    <p:sldId id="1685" r:id="rId27"/>
    <p:sldId id="1682" r:id="rId28"/>
    <p:sldId id="1698" r:id="rId29"/>
    <p:sldId id="1690" r:id="rId30"/>
    <p:sldId id="1696" r:id="rId31"/>
    <p:sldId id="1689" r:id="rId32"/>
    <p:sldId id="1697" r:id="rId33"/>
    <p:sldId id="1687" r:id="rId34"/>
    <p:sldId id="1693" r:id="rId35"/>
    <p:sldId id="1692" r:id="rId36"/>
    <p:sldId id="1694" r:id="rId37"/>
    <p:sldId id="1691" r:id="rId38"/>
    <p:sldId id="1695" r:id="rId39"/>
    <p:sldId id="1621" r:id="rId40"/>
    <p:sldId id="1648" r:id="rId41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74" autoAdjust="0"/>
  </p:normalViewPr>
  <p:slideViewPr>
    <p:cSldViewPr>
      <p:cViewPr varScale="1">
        <p:scale>
          <a:sx n="118" d="100"/>
          <a:sy n="118" d="100"/>
        </p:scale>
        <p:origin x="1254" y="9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4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7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48287" y="1271905"/>
            <a:ext cx="344170" cy="87197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1953"/>
            <a:ext cx="571504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293688" y="1271965"/>
            <a:ext cx="4409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Тема: Поджелудочная и половые железы, регуляция работы желез внутренней секреции</a:t>
            </a:r>
            <a:r>
              <a:rPr kumimoji="0" lang="ru-RU" sz="2400" b="1" i="0" u="none" strike="noStrike" kern="1200" cap="none" spc="-20" normalizeH="0" baseline="0" noProof="0" dirty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lang="ru-RU" sz="2400" b="1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F3E8D0-7DA2-4686-8FF1-AE121D552F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7447" y="1466824"/>
            <a:ext cx="1138458" cy="918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402981" cy="430887"/>
          </a:xfrm>
        </p:spPr>
        <p:txBody>
          <a:bodyPr/>
          <a:lstStyle/>
          <a:p>
            <a:pPr algn="ctr"/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Топографическая анатомия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DB269-775C-4B57-8597-5C30131E65DF}"/>
              </a:ext>
            </a:extLst>
          </p:cNvPr>
          <p:cNvSpPr txBox="1"/>
          <p:nvPr/>
        </p:nvSpPr>
        <p:spPr>
          <a:xfrm>
            <a:off x="65087" y="479425"/>
            <a:ext cx="331946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Имеет прикладное значение для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медицины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является теоретической основой для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оперативной хирургии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Топографическая анатомия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изучает строение человеческого организма по условно выделяемым известным частям тела (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голова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шея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туловище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</a:t>
            </a:r>
          </a:p>
          <a:p>
            <a:pPr algn="l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конечности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4F42B-FF0A-427E-86D5-1E46F12E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687" y="670990"/>
            <a:ext cx="1905000" cy="24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5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8" y="102424"/>
            <a:ext cx="5638800" cy="315471"/>
          </a:xfrm>
        </p:spPr>
        <p:txBody>
          <a:bodyPr/>
          <a:lstStyle/>
          <a:p>
            <a:pPr algn="ctr"/>
            <a:r>
              <a:rPr lang="ru-RU" dirty="0"/>
              <a:t>  Николай Иванович Пирогов (1810 —1881)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DB269-775C-4B57-8597-5C30131E65DF}"/>
              </a:ext>
            </a:extLst>
          </p:cNvPr>
          <p:cNvSpPr txBox="1"/>
          <p:nvPr/>
        </p:nvSpPr>
        <p:spPr>
          <a:xfrm>
            <a:off x="65087" y="591880"/>
            <a:ext cx="35655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Как научно-медицинская дисциплина основана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Н.И.Пироговым.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Русский хирург и учёный-анатом, естествоиспытатель и педагог, профессор, создатель первого атласа топографической анатомии, основоположник русской военно-полевой хирургии, основатель русской школы анестезии.</a:t>
            </a:r>
            <a:endParaRPr lang="ru-RU" sz="16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E394D-8F1A-4839-B736-2CC73DE4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77" y="555625"/>
            <a:ext cx="1997010" cy="25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703888" cy="369332"/>
          </a:xfrm>
        </p:spPr>
        <p:txBody>
          <a:bodyPr/>
          <a:lstStyle/>
          <a:p>
            <a:pPr algn="ctr"/>
            <a:r>
              <a:rPr lang="ru-RU" sz="2400" dirty="0"/>
              <a:t>Строение поджелудочной железы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7137E-FECF-424F-8852-2C5E25D04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89" r="3355" b="6443"/>
          <a:stretch/>
        </p:blipFill>
        <p:spPr>
          <a:xfrm>
            <a:off x="769986" y="555625"/>
            <a:ext cx="4147589" cy="25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Строение поджелудочной железы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E4BE9-DDA2-4DC3-BE0D-C5FCB05CC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4" r="1260"/>
          <a:stretch/>
        </p:blipFill>
        <p:spPr>
          <a:xfrm>
            <a:off x="636587" y="591500"/>
            <a:ext cx="4495800" cy="25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3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98425"/>
            <a:ext cx="5562600" cy="430887"/>
          </a:xfrm>
        </p:spPr>
        <p:txBody>
          <a:bodyPr/>
          <a:lstStyle/>
          <a:p>
            <a:pPr algn="ctr"/>
            <a:r>
              <a:rPr lang="ru-RU" sz="2800" dirty="0"/>
              <a:t>Экзокринная часть железы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774B9A-0F8E-4899-9ED9-50BDF2007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" t="306" r="586" b="17124"/>
          <a:stretch/>
        </p:blipFill>
        <p:spPr>
          <a:xfrm>
            <a:off x="514755" y="589370"/>
            <a:ext cx="4739462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7A89C-0FE9-4758-B897-3DF818DB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Эндокринная часть железы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D901BB-9C0B-44F7-8549-A9FB05236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41" t="21206" r="24061" b="26390"/>
          <a:stretch/>
        </p:blipFill>
        <p:spPr>
          <a:xfrm>
            <a:off x="456248" y="555625"/>
            <a:ext cx="4828693" cy="25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1" y="102424"/>
            <a:ext cx="5569312" cy="377001"/>
          </a:xfrm>
        </p:spPr>
        <p:txBody>
          <a:bodyPr/>
          <a:lstStyle/>
          <a:p>
            <a:pPr algn="ctr"/>
            <a:r>
              <a:rPr lang="ru-RU" sz="2800" dirty="0"/>
              <a:t>Эндокринная часть железы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0BDBD-635E-43E9-9EEF-3F202A7D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0" t="11525" r="3770" b="5605"/>
          <a:stretch/>
        </p:blipFill>
        <p:spPr>
          <a:xfrm>
            <a:off x="99831" y="631825"/>
            <a:ext cx="556931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3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126226"/>
            <a:ext cx="5703888" cy="276999"/>
          </a:xfrm>
        </p:spPr>
        <p:txBody>
          <a:bodyPr/>
          <a:lstStyle/>
          <a:p>
            <a:pPr algn="ctr"/>
            <a:r>
              <a:rPr lang="ru-RU" sz="1800" dirty="0"/>
              <a:t>Панкреатит-воспаление поджелудочной железы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392717-2400-4247-98AC-FFAEBCFB3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6" r="861" b="4556"/>
          <a:stretch/>
        </p:blipFill>
        <p:spPr>
          <a:xfrm>
            <a:off x="421357" y="555625"/>
            <a:ext cx="4672930" cy="25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9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43AF-413E-430B-A414-07853F7E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02424"/>
            <a:ext cx="5562600" cy="430887"/>
          </a:xfrm>
        </p:spPr>
        <p:txBody>
          <a:bodyPr/>
          <a:lstStyle/>
          <a:p>
            <a:pPr algn="ctr"/>
            <a:r>
              <a:rPr lang="ru-RU" sz="2800" dirty="0"/>
              <a:t>Половые железы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2B80B-071D-4B8F-ACEC-17931A8E7929}"/>
              </a:ext>
            </a:extLst>
          </p:cNvPr>
          <p:cNvSpPr txBox="1"/>
          <p:nvPr/>
        </p:nvSpPr>
        <p:spPr>
          <a:xfrm>
            <a:off x="179387" y="479425"/>
            <a:ext cx="541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 Яичники выделяют во внешнюю среду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яйцеклетки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а во внутреннюю гормоны эстрогены и 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прогестины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198E6F-E756-4F97-9BDA-4B11D1F1B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87" y="1376054"/>
            <a:ext cx="3429000" cy="17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43AF-413E-430B-A414-07853F7E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02424"/>
            <a:ext cx="5562600" cy="430887"/>
          </a:xfrm>
        </p:spPr>
        <p:txBody>
          <a:bodyPr/>
          <a:lstStyle/>
          <a:p>
            <a:pPr algn="ctr"/>
            <a:r>
              <a:rPr lang="ru-RU" sz="2800" dirty="0"/>
              <a:t>Половые железы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2B80B-071D-4B8F-ACEC-17931A8E7929}"/>
              </a:ext>
            </a:extLst>
          </p:cNvPr>
          <p:cNvSpPr txBox="1"/>
          <p:nvPr/>
        </p:nvSpPr>
        <p:spPr>
          <a:xfrm>
            <a:off x="65087" y="561102"/>
            <a:ext cx="16913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Семенники выделяют во внешнюю среду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сперматозои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ды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а во внутреннюю гормоны андрогены.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AA38F8-7B32-47CA-A1A0-B62D3B6E3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04" t="15840" r="4772" b="2092"/>
          <a:stretch/>
        </p:blipFill>
        <p:spPr>
          <a:xfrm>
            <a:off x="1650301" y="555625"/>
            <a:ext cx="4053586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5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EE33D9-85C8-491B-B06D-6F2D7710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Проверим ваши знания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2DFCA-5757-486B-9512-81BD1D2CD5FC}"/>
              </a:ext>
            </a:extLst>
          </p:cNvPr>
          <p:cNvSpPr txBox="1"/>
          <p:nvPr/>
        </p:nvSpPr>
        <p:spPr>
          <a:xfrm>
            <a:off x="1442405" y="2259826"/>
            <a:ext cx="2884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787A6-ED84-43B7-AEE4-CFB0C31E49FD}"/>
              </a:ext>
            </a:extLst>
          </p:cNvPr>
          <p:cNvSpPr txBox="1"/>
          <p:nvPr/>
        </p:nvSpPr>
        <p:spPr>
          <a:xfrm>
            <a:off x="169843" y="561102"/>
            <a:ext cx="55007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65735" algn="l"/>
              </a:tabLst>
            </a:pP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	Составьте парные ответы из названий желез секреции и их мест расположения в организме: А - щитовидная, Б - паращитовидные, В - гипофиз, Г - эпифиз, Д - вилочковая,               Е - надпочечники; 1- над правой и левой почками, 2 - позади щитовидной железы, 3 - под поверхностью головного мозга, 4 - в среднем мозге, 5 - на задней поверхности грудной кости, 6 - на передней части шеи.</a:t>
            </a:r>
          </a:p>
        </p:txBody>
      </p:sp>
    </p:spTree>
    <p:extLst>
      <p:ext uri="{BB962C8B-B14F-4D97-AF65-F5344CB8AC3E}">
        <p14:creationId xmlns:p14="http://schemas.microsoft.com/office/powerpoint/2010/main" val="157440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43AF-413E-430B-A414-07853F7E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800" dirty="0"/>
              <a:t>Клетки </a:t>
            </a:r>
            <a:r>
              <a:rPr lang="ru-RU" sz="2800" dirty="0" err="1"/>
              <a:t>Лейдига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FEF02-D9FD-4859-8EFA-275B3015ED53}"/>
              </a:ext>
            </a:extLst>
          </p:cNvPr>
          <p:cNvSpPr txBox="1"/>
          <p:nvPr/>
        </p:nvSpPr>
        <p:spPr>
          <a:xfrm>
            <a:off x="65087" y="561102"/>
            <a:ext cx="3505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Это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гормонопродуцирующие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клетки млекопитающих, расположенные между семенными канальцами в семенниках, в них производится тестостерон и другие соединения андрогенного ряда, также в них образуется небольшое количество женских половых гормонов эстрогенов и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прогестинов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B3D5C-805C-4100-8C8F-3ED9631E7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288" y="573259"/>
            <a:ext cx="2057400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43AF-413E-430B-A414-07853F7E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02424"/>
            <a:ext cx="5562600" cy="430887"/>
          </a:xfrm>
        </p:spPr>
        <p:txBody>
          <a:bodyPr/>
          <a:lstStyle/>
          <a:p>
            <a:pPr algn="ctr"/>
            <a:r>
              <a:rPr lang="ru-RU" sz="2800" dirty="0"/>
              <a:t>Половые железы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2B80B-071D-4B8F-ACEC-17931A8E7929}"/>
              </a:ext>
            </a:extLst>
          </p:cNvPr>
          <p:cNvSpPr txBox="1"/>
          <p:nvPr/>
        </p:nvSpPr>
        <p:spPr>
          <a:xfrm>
            <a:off x="65087" y="492105"/>
            <a:ext cx="27631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Образование и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сек-</a:t>
            </a:r>
          </a:p>
          <a:p>
            <a:pPr algn="ctr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реция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этих гормонов 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регулируется гонадотропными гормонами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гипофиза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ФСГ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ЛГ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которые, в свою очередь,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нахо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дятся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под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контро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лем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гипоталамуса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46F7BB-760B-4A55-90AD-AEB20CB5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687" y="626001"/>
            <a:ext cx="3054255" cy="24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5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43AF-413E-430B-A414-07853F7E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Видеообзор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4C8D5-93E9-42F2-98B6-2A876A48E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9"/>
          <a:stretch/>
        </p:blipFill>
        <p:spPr>
          <a:xfrm>
            <a:off x="979487" y="601682"/>
            <a:ext cx="3505200" cy="25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3B547-4FE2-4895-9761-57C9C2C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92800" cy="369332"/>
          </a:xfrm>
        </p:spPr>
        <p:txBody>
          <a:bodyPr/>
          <a:lstStyle/>
          <a:p>
            <a:pPr algn="ctr"/>
            <a:r>
              <a:rPr lang="ru-RU" sz="2400" dirty="0"/>
              <a:t>Гипоталамо-гипофизарная система</a:t>
            </a:r>
          </a:p>
        </p:txBody>
      </p:sp>
      <p:pic>
        <p:nvPicPr>
          <p:cNvPr id="5" name="Гипоталамо-гипофизарная система [Z9WJT4FXJHc]">
            <a:hlinkClick r:id="" action="ppaction://media"/>
            <a:extLst>
              <a:ext uri="{FF2B5EF4-FFF2-40B4-BE49-F238E27FC236}">
                <a16:creationId xmlns:a16="http://schemas.microsoft.com/office/drawing/2014/main" id="{164BE0B3-1261-43FF-8A9D-2EC8F9237FB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046" y="555790"/>
            <a:ext cx="4602689" cy="2586636"/>
          </a:xfrm>
        </p:spPr>
      </p:pic>
    </p:spTree>
    <p:extLst>
      <p:ext uri="{BB962C8B-B14F-4D97-AF65-F5344CB8AC3E}">
        <p14:creationId xmlns:p14="http://schemas.microsoft.com/office/powerpoint/2010/main" val="389114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C1B2F-BD52-4748-8986-11E8A2EB67DC}"/>
              </a:ext>
            </a:extLst>
          </p:cNvPr>
          <p:cNvSpPr txBox="1"/>
          <p:nvPr/>
        </p:nvSpPr>
        <p:spPr>
          <a:xfrm>
            <a:off x="141287" y="662670"/>
            <a:ext cx="54975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65735" algn="l"/>
              </a:tabLst>
            </a:pPr>
            <a:r>
              <a:rPr lang="en-US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1. </a:t>
            </a:r>
            <a:r>
              <a:rPr lang="ru-RU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парные ответы из названий разделов курса по биология («Человек и его здоровье») и соответствующих им задач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А - анатомия,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физиология,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гигиена; 1 - органы и жизненные функции организма, 2 - влияние условий жизни и труда на здоровье человека, 3 - внутреннее строение организма и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253672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C1B2F-BD52-4748-8986-11E8A2EB67DC}"/>
              </a:ext>
            </a:extLst>
          </p:cNvPr>
          <p:cNvSpPr txBox="1"/>
          <p:nvPr/>
        </p:nvSpPr>
        <p:spPr>
          <a:xfrm>
            <a:off x="141287" y="555625"/>
            <a:ext cx="54975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65735" algn="l"/>
              </a:tabLst>
            </a:pP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ru-RU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парные ответы из названий разделов курса по биология («Человек и его здоровье») и соответствующих им задач: </a:t>
            </a:r>
            <a:r>
              <a:rPr lang="en-US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анатомия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внутреннее строение организма и органов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                      B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физиология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органы и жизненные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функции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организма,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гигиена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влияние условий жиз­ни и труда на здоровье человека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u="none" strike="noStrike" spc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9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71F69-5E06-470B-89D8-E513875A4F6E}"/>
              </a:ext>
            </a:extLst>
          </p:cNvPr>
          <p:cNvSpPr txBox="1"/>
          <p:nvPr/>
        </p:nvSpPr>
        <p:spPr>
          <a:xfrm>
            <a:off x="141287" y="555625"/>
            <a:ext cx="5486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46685" algn="l"/>
              </a:tabLst>
            </a:pPr>
            <a:r>
              <a:rPr lang="en-US" b="1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2. </a:t>
            </a:r>
            <a:r>
              <a:rPr lang="ru-RU" b="1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парные ответы из терминов и соответствующих им значений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                        А - ассимиляция, 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диссимиляция, 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обмен веществ, 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возбудимость; 1 - совокупность реакций ассимиляции и диссимиляции, 2 - совокупность реакций биологического синтеза, 3 - реакция организма на изменения окружающей среды, 4 - совокупность реакций энергетического обмена.</a:t>
            </a:r>
          </a:p>
        </p:txBody>
      </p:sp>
    </p:spTree>
    <p:extLst>
      <p:ext uri="{BB962C8B-B14F-4D97-AF65-F5344CB8AC3E}">
        <p14:creationId xmlns:p14="http://schemas.microsoft.com/office/powerpoint/2010/main" val="67995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71F69-5E06-470B-89D8-E513875A4F6E}"/>
              </a:ext>
            </a:extLst>
          </p:cNvPr>
          <p:cNvSpPr txBox="1"/>
          <p:nvPr/>
        </p:nvSpPr>
        <p:spPr>
          <a:xfrm>
            <a:off x="141287" y="555625"/>
            <a:ext cx="5486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46685" algn="l"/>
              </a:tabLst>
            </a:pPr>
            <a:r>
              <a:rPr lang="en-US" b="1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2. </a:t>
            </a:r>
            <a:r>
              <a:rPr lang="ru-RU" b="1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парные ответы из терминов и соответствующих им значений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                       А - ассимиляция 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2 - совокупность реакций биологического синтеза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диссимиляция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4 - совокупность реакций энергетического обмена</a:t>
            </a:r>
            <a:r>
              <a:rPr kumimoji="0" lang="ru-RU" sz="1800" b="0" i="0" u="none" kern="1200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обмен веществ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1 - совокупность реакций ассимиляции и диссимиляции;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возбудимость</a:t>
            </a:r>
            <a:r>
              <a:rPr lang="en-US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3 - реакция организма на изменения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367643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4E066-9B11-4965-BC10-68EABDD0EBB8}"/>
              </a:ext>
            </a:extLst>
          </p:cNvPr>
          <p:cNvSpPr txBox="1"/>
          <p:nvPr/>
        </p:nvSpPr>
        <p:spPr>
          <a:xfrm>
            <a:off x="65087" y="683767"/>
            <a:ext cx="5562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80975" algn="l"/>
              </a:tabLst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3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Определите порядок гуморальной регуляции функций организма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А - вещество поступает во внутреннюю среду,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под влиянием гормонов изменяется работа органов,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измене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 среды влияет на секреторные железы,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вещество оказывает влияние на клетки,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железы на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чина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ют вырабатывать биологически активные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12827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4E066-9B11-4965-BC10-68EABDD0EBB8}"/>
              </a:ext>
            </a:extLst>
          </p:cNvPr>
          <p:cNvSpPr txBox="1"/>
          <p:nvPr/>
        </p:nvSpPr>
        <p:spPr>
          <a:xfrm>
            <a:off x="141287" y="685701"/>
            <a:ext cx="5562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80975" algn="l"/>
              </a:tabLst>
            </a:pPr>
            <a:r>
              <a:rPr lang="en-US" sz="1600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3</a:t>
            </a:r>
            <a:r>
              <a:rPr lang="en-US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измене</a:t>
            </a:r>
            <a:r>
              <a:rPr lang="ru-RU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 среды влияет на секреторные железы,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	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железы начинают вырабатывать биологически активные вещества,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А - вещество поступает во внутреннюю среду,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вещество оказывает влияние на клетки,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под влиянием гормонов изменяется работа органов</a:t>
            </a:r>
            <a:r>
              <a:rPr kumimoji="0" lang="ru-RU" b="0" i="0" kern="1200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u="none" strike="noStrike" spc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63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EE33D9-85C8-491B-B06D-6F2D7710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Проверим ваши знания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2DFCA-5757-486B-9512-81BD1D2CD5FC}"/>
              </a:ext>
            </a:extLst>
          </p:cNvPr>
          <p:cNvSpPr txBox="1"/>
          <p:nvPr/>
        </p:nvSpPr>
        <p:spPr>
          <a:xfrm>
            <a:off x="1442405" y="2259826"/>
            <a:ext cx="2884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2AC84BFE-159E-465D-9DB4-B73608606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123817"/>
              </p:ext>
            </p:extLst>
          </p:nvPr>
        </p:nvGraphicFramePr>
        <p:xfrm>
          <a:off x="65087" y="22225"/>
          <a:ext cx="5703887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958">
                  <a:extLst>
                    <a:ext uri="{9D8B030D-6E8A-4147-A177-3AD203B41FA5}">
                      <a16:colId xmlns:a16="http://schemas.microsoft.com/office/drawing/2014/main" val="2418820594"/>
                    </a:ext>
                  </a:extLst>
                </a:gridCol>
                <a:gridCol w="3564929">
                  <a:extLst>
                    <a:ext uri="{9D8B030D-6E8A-4147-A177-3AD203B41FA5}">
                      <a16:colId xmlns:a16="http://schemas.microsoft.com/office/drawing/2014/main" val="4028656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Названия  желез секреции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Место расположения в организме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10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–щитовидная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-на передней части шеи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700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–паращитовидные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-позади щитовидной железы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22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-гипофиз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-в среднем мозге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410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-эпифиз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-под поверхностью головного мозга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334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-вилочковая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-на задней поверхности грудной кости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619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-надпочечники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-над правой и левой почками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595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A7718-1933-4BD3-AEB7-7C8A84C735E4}"/>
              </a:ext>
            </a:extLst>
          </p:cNvPr>
          <p:cNvSpPr txBox="1"/>
          <p:nvPr/>
        </p:nvSpPr>
        <p:spPr>
          <a:xfrm>
            <a:off x="141288" y="609501"/>
            <a:ext cx="55625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1095"/>
              </a:spcAft>
              <a:buClr>
                <a:srgbClr val="000000"/>
              </a:buClr>
              <a:buSzPts val="1150"/>
              <a:tabLst>
                <a:tab pos="168910" algn="l"/>
              </a:tabLst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4</a:t>
            </a:r>
            <a:r>
              <a:rPr lang="ru-RU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 каком порядке осуществляется нервная регуляция?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- возбуждение в нервных окончаниях превращается в нервные сигналы,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возбуждаются нервные окончания,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нервные сигналы из мозга передаются на органы,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изменения окружающей среды влияют на организм,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нервные сигналы передаются в спинной и головной мозг,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сокращением мышц осуществляется работа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86355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02424"/>
            <a:ext cx="5638800" cy="377001"/>
          </a:xfrm>
        </p:spPr>
        <p:txBody>
          <a:bodyPr/>
          <a:lstStyle/>
          <a:p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A7718-1933-4BD3-AEB7-7C8A84C735E4}"/>
              </a:ext>
            </a:extLst>
          </p:cNvPr>
          <p:cNvSpPr txBox="1"/>
          <p:nvPr/>
        </p:nvSpPr>
        <p:spPr>
          <a:xfrm>
            <a:off x="65088" y="555625"/>
            <a:ext cx="5638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1095"/>
              </a:spcAft>
              <a:buClr>
                <a:srgbClr val="000000"/>
              </a:buClr>
              <a:buSzPts val="1150"/>
              <a:tabLst>
                <a:tab pos="168910" algn="l"/>
              </a:tabLst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-изменения окружающей среды влияют на организм,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-возбуждаются нервные окончания,	                           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А-возбуждение в нервных окончаниях превращается в нервные сигналы,			        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-нервные сигналы передаются в спинной и головной мозг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					            </a:t>
            </a:r>
            <a:r>
              <a:rPr lang="en-US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-нервные сигналы из мозга передаются на органы,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ru-RU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-сокращением мышц осуществляется работа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152728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C7C5E-ECF6-4440-BA49-30D038EF9EF8}"/>
              </a:ext>
            </a:extLst>
          </p:cNvPr>
          <p:cNvSpPr txBox="1"/>
          <p:nvPr/>
        </p:nvSpPr>
        <p:spPr>
          <a:xfrm>
            <a:off x="217487" y="745290"/>
            <a:ext cx="541019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5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Какой из гормонов гипофиза регулируют деятельность надпочечников?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соматотропный 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 В) </a:t>
            </a:r>
            <a:r>
              <a:rPr lang="ru-RU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андренокортикотропный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С) тиреотропный</a:t>
            </a: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лактотропный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F17D-225F-4764-AF82-B39D8E8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77001"/>
          </a:xfrm>
        </p:spPr>
        <p:txBody>
          <a:bodyPr/>
          <a:lstStyle/>
          <a:p>
            <a:pPr algn="ctr"/>
            <a:r>
              <a:rPr lang="ru-RU" sz="2400" dirty="0"/>
              <a:t>Тестовые задания по главе № </a:t>
            </a:r>
            <a:r>
              <a:rPr lang="en-US" sz="2400" dirty="0"/>
              <a:t>I  </a:t>
            </a:r>
            <a:r>
              <a:rPr lang="ru-RU" sz="2400" dirty="0"/>
              <a:t>и </a:t>
            </a:r>
            <a:r>
              <a:rPr lang="en-US" sz="2400" dirty="0"/>
              <a:t>II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C7C5E-ECF6-4440-BA49-30D038EF9EF8}"/>
              </a:ext>
            </a:extLst>
          </p:cNvPr>
          <p:cNvSpPr txBox="1"/>
          <p:nvPr/>
        </p:nvSpPr>
        <p:spPr>
          <a:xfrm>
            <a:off x="217487" y="745290"/>
            <a:ext cx="541019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5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Какой из гормонов гипофиза регулируют деятельность надпочечников?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соматотропный 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 </a:t>
            </a:r>
            <a:r>
              <a:rPr lang="ru-RU" sz="200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</a:t>
            </a:r>
            <a:r>
              <a:rPr lang="ru-RU" sz="2000" u="sng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андренокортикотропный</a:t>
            </a:r>
            <a:endParaRPr lang="ru-RU" sz="2000" u="sng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С) тиреотропный</a:t>
            </a:r>
          </a:p>
          <a:p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 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лактотропный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6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Ваше здоровье - в ваших руках!!!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698625"/>
            <a:ext cx="2637077" cy="1077311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Повторить все темы с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§1- 8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подготовиться к контрольной работе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lang="en-US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8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</a:t>
            </a:r>
            <a:r>
              <a:rPr kumimoji="0" lang="ru-RU" sz="151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26)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5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C1C5C-D7D4-41D7-B99E-3D49FECB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29945"/>
            <a:ext cx="5703888" cy="349480"/>
          </a:xfrm>
        </p:spPr>
        <p:txBody>
          <a:bodyPr>
            <a:noAutofit/>
          </a:bodyPr>
          <a:lstStyle/>
          <a:p>
            <a:r>
              <a:rPr lang="ru-RU" sz="1900" dirty="0"/>
              <a:t>Характеристика желез эндокринной системы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E29769C-CE59-4ACC-AFCE-1A2618920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240327"/>
              </p:ext>
            </p:extLst>
          </p:nvPr>
        </p:nvGraphicFramePr>
        <p:xfrm>
          <a:off x="65087" y="540483"/>
          <a:ext cx="5638800" cy="265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415843155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06797954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43807741"/>
                    </a:ext>
                  </a:extLst>
                </a:gridCol>
              </a:tblGrid>
              <a:tr h="3199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Железа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Гормон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Действие гормона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21788"/>
                  </a:ext>
                </a:extLst>
              </a:tr>
              <a:tr h="41138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Щитовидная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Тироксин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Ускоряет обмен </a:t>
                      </a:r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3276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Околощитовидная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Паратгормон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Регуляция Са</a:t>
                      </a:r>
                      <a:r>
                        <a:rPr lang="ru-RU" sz="1200" b="1" strike="noStrike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</a:t>
                      </a:r>
                      <a:r>
                        <a:rPr lang="ru-RU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5+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крови, нервное и мышечное возбуждение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89781"/>
                  </a:ext>
                </a:extLst>
              </a:tr>
              <a:tr h="106867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Гипофиз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Соматотропный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Тиреотропный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Гонадотропный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Стимулирует рост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Регулирует деятельность щитовидной железы</a:t>
                      </a:r>
                    </a:p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Регуляция деятельности половых желез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953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427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C1C5C-D7D4-41D7-B99E-3D49FECB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29945"/>
            <a:ext cx="5703888" cy="349480"/>
          </a:xfrm>
        </p:spPr>
        <p:txBody>
          <a:bodyPr>
            <a:noAutofit/>
          </a:bodyPr>
          <a:lstStyle/>
          <a:p>
            <a:r>
              <a:rPr lang="ru-RU" sz="1900" dirty="0"/>
              <a:t>Характеристика желез эндокринной системы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E29769C-CE59-4ACC-AFCE-1A2618920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931031"/>
              </p:ext>
            </p:extLst>
          </p:nvPr>
        </p:nvGraphicFramePr>
        <p:xfrm>
          <a:off x="65087" y="22225"/>
          <a:ext cx="569277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592">
                  <a:extLst>
                    <a:ext uri="{9D8B030D-6E8A-4147-A177-3AD203B41FA5}">
                      <a16:colId xmlns:a16="http://schemas.microsoft.com/office/drawing/2014/main" val="4158431551"/>
                    </a:ext>
                  </a:extLst>
                </a:gridCol>
                <a:gridCol w="1185995">
                  <a:extLst>
                    <a:ext uri="{9D8B030D-6E8A-4147-A177-3AD203B41FA5}">
                      <a16:colId xmlns:a16="http://schemas.microsoft.com/office/drawing/2014/main" val="4067979549"/>
                    </a:ext>
                  </a:extLst>
                </a:gridCol>
                <a:gridCol w="2609189">
                  <a:extLst>
                    <a:ext uri="{9D8B030D-6E8A-4147-A177-3AD203B41FA5}">
                      <a16:colId xmlns:a16="http://schemas.microsoft.com/office/drawing/2014/main" val="44380774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Железа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Гормон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Действие гормона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21788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Эпифиз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Мелатонин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Влияет на пигментный обмен, воздействует на гонадотропный гормон гипофиза, замедляет преждевременное половое созревание детей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70633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Вилочковая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Тимозин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Стимулирует образование лимфоцитов, предотвращает раннее половое созревание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924715"/>
                  </a:ext>
                </a:extLst>
              </a:tr>
              <a:tr h="44214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Надпочечники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Андроген и эстроген</a:t>
                      </a:r>
                    </a:p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Адреналин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Усиливают деятельность половых желез.</a:t>
                      </a:r>
                    </a:p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Повышает нервную возбудимость, снижает мышечную усталость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428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74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9635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 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5556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Поджелудочная железа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9487" y="1146115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Половые железы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2199" y="1676539"/>
            <a:ext cx="334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секреторных функций желез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8082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13087" y="2384425"/>
            <a:ext cx="2590800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Обобщение</a:t>
            </a:r>
          </a:p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главам № </a:t>
            </a:r>
            <a:r>
              <a:rPr lang="en-US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EF433-F21C-4247-A37E-83371C38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5" y="132463"/>
            <a:ext cx="568533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ЖЕЛЕЗЫ СМЕШАННОЙ СЕКРЕЦИИ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E9CD0-CAEB-45FB-89B6-101DE5336C25}"/>
              </a:ext>
            </a:extLst>
          </p:cNvPr>
          <p:cNvSpPr txBox="1"/>
          <p:nvPr/>
        </p:nvSpPr>
        <p:spPr>
          <a:xfrm>
            <a:off x="65087" y="2823260"/>
            <a:ext cx="56202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признаки желез внутренней и внешней секреции.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F4108-51DE-4ED5-A734-E6352AC13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7" t="38260" r="4267" b="4082"/>
          <a:stretch/>
        </p:blipFill>
        <p:spPr>
          <a:xfrm>
            <a:off x="486369" y="555625"/>
            <a:ext cx="4912718" cy="23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5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22225"/>
            <a:ext cx="5562599" cy="377001"/>
          </a:xfrm>
        </p:spPr>
        <p:txBody>
          <a:bodyPr/>
          <a:lstStyle/>
          <a:p>
            <a:r>
              <a:rPr lang="ru-RU" sz="2800" dirty="0"/>
              <a:t>Анатомическое расположение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1DA43-DE15-4E3D-8CF2-6801B45C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095" y="587880"/>
            <a:ext cx="3524329" cy="2522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6FEFD3-475D-42DB-B025-4BD3E09F96A2}"/>
              </a:ext>
            </a:extLst>
          </p:cNvPr>
          <p:cNvSpPr txBox="1"/>
          <p:nvPr/>
        </p:nvSpPr>
        <p:spPr>
          <a:xfrm>
            <a:off x="65087" y="555625"/>
            <a:ext cx="2209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Поджелудочная железа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расположена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забрюшинно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лежит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позади желудка на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задней брюшной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стенке в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эпигаст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ральной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области,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заходя своей левой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частью в левое подреберье.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4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Топографическая анатомия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DB269-775C-4B57-8597-5C30131E65DF}"/>
              </a:ext>
            </a:extLst>
          </p:cNvPr>
          <p:cNvSpPr txBox="1"/>
          <p:nvPr/>
        </p:nvSpPr>
        <p:spPr>
          <a:xfrm>
            <a:off x="65087" y="755003"/>
            <a:ext cx="57038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- научно-прикладная дисциплина, раздел  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анатомии  человека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 изучающий </a:t>
            </a:r>
          </a:p>
          <a:p>
            <a:pPr algn="just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послойное строение анатомических областей, взаиморасположение (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синтопию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 органов, их проекцию на кожу (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голотопию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), отношение к скелету (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скелетотопию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3878</TotalTime>
  <Words>1252</Words>
  <Application>Microsoft Office PowerPoint</Application>
  <PresentationFormat>Произвольный</PresentationFormat>
  <Paragraphs>157</Paragraphs>
  <Slides>35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Arial</vt:lpstr>
      <vt:lpstr>Calibri</vt:lpstr>
      <vt:lpstr>Open Sans</vt:lpstr>
      <vt:lpstr>Open Sans Light</vt:lpstr>
      <vt:lpstr>Times New Roman</vt:lpstr>
      <vt:lpstr>Wingdings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Проверим ваши знания !</vt:lpstr>
      <vt:lpstr>Проверим ваши знания !</vt:lpstr>
      <vt:lpstr>Характеристика желез эндокринной системы</vt:lpstr>
      <vt:lpstr>Характеристика желез эндокринной системы</vt:lpstr>
      <vt:lpstr>СЕГОДНЯ НА УРОКЕ </vt:lpstr>
      <vt:lpstr>ЖЕЛЕЗЫ СМЕШАННОЙ СЕКРЕЦИИ </vt:lpstr>
      <vt:lpstr>Анатомическое расположение</vt:lpstr>
      <vt:lpstr>Топографическая анатомия</vt:lpstr>
      <vt:lpstr>Топографическая анатомия</vt:lpstr>
      <vt:lpstr>  Николай Иванович Пирогов (1810 —1881)</vt:lpstr>
      <vt:lpstr>Строение поджелудочной железы</vt:lpstr>
      <vt:lpstr>Строение поджелудочной железы</vt:lpstr>
      <vt:lpstr>Экзокринная часть железы</vt:lpstr>
      <vt:lpstr>Эндокринная часть железы</vt:lpstr>
      <vt:lpstr>Эндокринная часть железы</vt:lpstr>
      <vt:lpstr>Панкреатит-воспаление поджелудочной железы</vt:lpstr>
      <vt:lpstr>Половые железы</vt:lpstr>
      <vt:lpstr>Половые железы</vt:lpstr>
      <vt:lpstr>Клетки Лейдига</vt:lpstr>
      <vt:lpstr>Половые железы</vt:lpstr>
      <vt:lpstr>Видеообзор</vt:lpstr>
      <vt:lpstr>Гипоталамо-гипофизарная система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Тестовые задания по главе № I  и II</vt:lpstr>
      <vt:lpstr>Ваше здоровье - в ваших руках!!!</vt:lpstr>
      <vt:lpstr>З А Д А Н И 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257</cp:revision>
  <dcterms:created xsi:type="dcterms:W3CDTF">2020-04-13T08:05:42Z</dcterms:created>
  <dcterms:modified xsi:type="dcterms:W3CDTF">2020-09-29T01:27:59Z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