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3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4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5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725" r:id="rId3"/>
    <p:sldMasterId id="2147483868" r:id="rId4"/>
    <p:sldMasterId id="2147483940" r:id="rId5"/>
    <p:sldMasterId id="2147483947" r:id="rId6"/>
  </p:sldMasterIdLst>
  <p:notesMasterIdLst>
    <p:notesMasterId r:id="rId46"/>
  </p:notesMasterIdLst>
  <p:sldIdLst>
    <p:sldId id="1518" r:id="rId7"/>
    <p:sldId id="1524" r:id="rId8"/>
    <p:sldId id="1671" r:id="rId9"/>
    <p:sldId id="1746" r:id="rId10"/>
    <p:sldId id="1747" r:id="rId11"/>
    <p:sldId id="1705" r:id="rId12"/>
    <p:sldId id="1720" r:id="rId13"/>
    <p:sldId id="1932" r:id="rId14"/>
    <p:sldId id="1737" r:id="rId15"/>
    <p:sldId id="1741" r:id="rId16"/>
    <p:sldId id="1754" r:id="rId17"/>
    <p:sldId id="1933" r:id="rId18"/>
    <p:sldId id="1742" r:id="rId19"/>
    <p:sldId id="1756" r:id="rId20"/>
    <p:sldId id="1729" r:id="rId21"/>
    <p:sldId id="1783" r:id="rId22"/>
    <p:sldId id="1787" r:id="rId23"/>
    <p:sldId id="1788" r:id="rId24"/>
    <p:sldId id="1799" r:id="rId25"/>
    <p:sldId id="1786" r:id="rId26"/>
    <p:sldId id="1834" r:id="rId27"/>
    <p:sldId id="1810" r:id="rId28"/>
    <p:sldId id="1813" r:id="rId29"/>
    <p:sldId id="1827" r:id="rId30"/>
    <p:sldId id="1829" r:id="rId31"/>
    <p:sldId id="1846" r:id="rId32"/>
    <p:sldId id="1851" r:id="rId33"/>
    <p:sldId id="1566" r:id="rId34"/>
    <p:sldId id="1894" r:id="rId35"/>
    <p:sldId id="1934" r:id="rId36"/>
    <p:sldId id="1925" r:id="rId37"/>
    <p:sldId id="1887" r:id="rId38"/>
    <p:sldId id="1935" r:id="rId39"/>
    <p:sldId id="1936" r:id="rId40"/>
    <p:sldId id="1937" r:id="rId41"/>
    <p:sldId id="1891" r:id="rId42"/>
    <p:sldId id="1924" r:id="rId43"/>
    <p:sldId id="1938" r:id="rId44"/>
    <p:sldId id="1648" r:id="rId45"/>
  </p:sldIdLst>
  <p:sldSz cx="5768975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59" autoAdjust="0"/>
    <p:restoredTop sz="96697" autoAdjust="0"/>
  </p:normalViewPr>
  <p:slideViewPr>
    <p:cSldViewPr>
      <p:cViewPr varScale="1">
        <p:scale>
          <a:sx n="142" d="100"/>
          <a:sy n="142" d="100"/>
        </p:scale>
        <p:origin x="582" y="114"/>
      </p:cViewPr>
      <p:guideLst>
        <p:guide orient="horz" pos="2880"/>
        <p:guide pos="216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AFF15-B181-49A8-B0C2-D6B1B3E334C0}" type="datetimeFigureOut">
              <a:rPr lang="ru-RU" smtClean="0"/>
              <a:pPr/>
              <a:t>31.10.2020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D7A1A-F683-4EBE-9521-2F1A3DA05B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636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233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9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Лейкоциты — это белые кровяные тельца, по крайней мере, так их называют в народе. Мы будем их называть форменными элементами, а не тельцами, так правильнее;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279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955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17847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8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86475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97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44976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87724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92626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3100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53763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57265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40160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2630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361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9821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8050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7498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8781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86207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684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3967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88006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434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2292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10734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15267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57173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28749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5448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1874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8878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12721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61128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40840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62912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2673" y="2356547"/>
            <a:ext cx="2381556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61129" y="2356547"/>
            <a:ext cx="237517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34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17" name="bg object 17"/>
          <p:cNvSpPr/>
          <p:nvPr/>
        </p:nvSpPr>
        <p:spPr>
          <a:xfrm>
            <a:off x="66885" y="71159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8" y="720763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5"/>
            <a:ext cx="2509504" cy="145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10/31/2020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4589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9155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673" y="1008007"/>
            <a:ext cx="4903629" cy="69554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5346" y="1838750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4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9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31.10.2020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41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31.10.2020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23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709" y="2085118"/>
            <a:ext cx="4903629" cy="644463"/>
          </a:xfrm>
        </p:spPr>
        <p:txBody>
          <a:bodyPr anchor="t"/>
          <a:lstStyle>
            <a:lvl1pPr algn="l">
              <a:defRPr sz="2522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5709" y="1375307"/>
            <a:ext cx="4903629" cy="709811"/>
          </a:xfrm>
        </p:spPr>
        <p:txBody>
          <a:bodyPr anchor="b"/>
          <a:lstStyle>
            <a:lvl1pPr marL="0" indent="0">
              <a:buNone/>
              <a:defRPr sz="1261">
                <a:solidFill>
                  <a:schemeClr val="tx1">
                    <a:tint val="75000"/>
                  </a:schemeClr>
                </a:solidFill>
              </a:defRPr>
            </a:lvl1pPr>
            <a:lvl2pPr marL="28831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2pPr>
            <a:lvl3pPr marL="576621" indent="0">
              <a:buNone/>
              <a:defRPr sz="1009">
                <a:solidFill>
                  <a:schemeClr val="tx1">
                    <a:tint val="75000"/>
                  </a:schemeClr>
                </a:solidFill>
              </a:defRPr>
            </a:lvl3pPr>
            <a:lvl4pPr marL="86493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4pPr>
            <a:lvl5pPr marL="115324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5pPr>
            <a:lvl6pPr marL="144155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6pPr>
            <a:lvl7pPr marL="172986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7pPr>
            <a:lvl8pPr marL="201817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8pPr>
            <a:lvl9pPr marL="2306483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31.10.2020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928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8449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32562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31.10.2020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715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26337"/>
            <a:ext cx="2548966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8449" y="1029039"/>
            <a:ext cx="2548966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30560" y="726337"/>
            <a:ext cx="2549967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30560" y="1029039"/>
            <a:ext cx="2549967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31.10.2020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88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31.10.2020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231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31.10.2020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26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50" y="129193"/>
            <a:ext cx="1897953" cy="549822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5509" y="129194"/>
            <a:ext cx="3225017" cy="2769390"/>
          </a:xfrm>
        </p:spPr>
        <p:txBody>
          <a:bodyPr/>
          <a:lstStyle>
            <a:lvl1pPr>
              <a:defRPr sz="2018"/>
            </a:lvl1pPr>
            <a:lvl2pPr>
              <a:defRPr sz="1766"/>
            </a:lvl2pPr>
            <a:lvl3pPr>
              <a:defRPr sz="1513"/>
            </a:lvl3pPr>
            <a:lvl4pPr>
              <a:defRPr sz="1261"/>
            </a:lvl4pPr>
            <a:lvl5pPr>
              <a:defRPr sz="1261"/>
            </a:lvl5pPr>
            <a:lvl6pPr>
              <a:defRPr sz="1261"/>
            </a:lvl6pPr>
            <a:lvl7pPr>
              <a:defRPr sz="1261"/>
            </a:lvl7pPr>
            <a:lvl8pPr>
              <a:defRPr sz="1261"/>
            </a:lvl8pPr>
            <a:lvl9pPr>
              <a:defRPr sz="126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8450" y="679016"/>
            <a:ext cx="1897953" cy="2219568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31.10.2020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87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759" y="2271396"/>
            <a:ext cx="3461385" cy="268151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0759" y="289933"/>
            <a:ext cx="3461385" cy="1946910"/>
          </a:xfrm>
        </p:spPr>
        <p:txBody>
          <a:bodyPr/>
          <a:lstStyle>
            <a:lvl1pPr marL="0" indent="0">
              <a:buNone/>
              <a:defRPr sz="2018"/>
            </a:lvl1pPr>
            <a:lvl2pPr marL="288310" indent="0">
              <a:buNone/>
              <a:defRPr sz="1766"/>
            </a:lvl2pPr>
            <a:lvl3pPr marL="576621" indent="0">
              <a:buNone/>
              <a:defRPr sz="1513"/>
            </a:lvl3pPr>
            <a:lvl4pPr marL="864931" indent="0">
              <a:buNone/>
              <a:defRPr sz="1261"/>
            </a:lvl4pPr>
            <a:lvl5pPr marL="1153241" indent="0">
              <a:buNone/>
              <a:defRPr sz="1261"/>
            </a:lvl5pPr>
            <a:lvl6pPr marL="1441552" indent="0">
              <a:buNone/>
              <a:defRPr sz="1261"/>
            </a:lvl6pPr>
            <a:lvl7pPr marL="1729862" indent="0">
              <a:buNone/>
              <a:defRPr sz="1261"/>
            </a:lvl7pPr>
            <a:lvl8pPr marL="2018172" indent="0">
              <a:buNone/>
              <a:defRPr sz="1261"/>
            </a:lvl8pPr>
            <a:lvl9pPr marL="2306483" indent="0">
              <a:buNone/>
              <a:defRPr sz="1261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30759" y="2539547"/>
            <a:ext cx="3461385" cy="380819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31.10.2020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87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31.10.2020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18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0825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82508" y="129945"/>
            <a:ext cx="1298019" cy="27686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8449" y="129945"/>
            <a:ext cx="3797908" cy="27686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31.10.2020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509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8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886" y="71160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9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9" y="720765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87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4" y="746315"/>
            <a:ext cx="2509504" cy="310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76621"/>
              <a:t>10/31/2020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054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9604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4902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10/31/2020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236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10/31/2020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1745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10/31/2020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8246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6" y="132464"/>
            <a:ext cx="4903630" cy="407905"/>
          </a:xfrm>
        </p:spPr>
        <p:txBody>
          <a:bodyPr lIns="91539" tIns="45770" rIns="91539" bIns="457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4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4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6" y="441663"/>
            <a:ext cx="4903630" cy="192287"/>
          </a:xfrm>
        </p:spPr>
        <p:txBody>
          <a:bodyPr lIns="91539" tIns="45770" rIns="91539" bIns="45770"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04836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49198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3750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175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63584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4598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8830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86004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4409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0905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94752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2038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733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0681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87529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03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3435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6869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0303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15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85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8732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80643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8034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9766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7087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74093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9650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685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46538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5813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66856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1145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76623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735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86686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89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82855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44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53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65170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17385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09475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69156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46268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46262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50902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3572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400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77173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3435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6869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0303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42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0676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2849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9223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77608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39345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30821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20309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13377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68464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04075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24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06720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70929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0479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27495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69748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17" name="bg object 17"/>
          <p:cNvSpPr/>
          <p:nvPr/>
        </p:nvSpPr>
        <p:spPr>
          <a:xfrm>
            <a:off x="66885" y="71159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8" y="720763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5"/>
            <a:ext cx="2509504" cy="145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10/31/2020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8683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1862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36146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70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41806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310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737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1194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92688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1417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10/31/2020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56712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618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4625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35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28685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03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49033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22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0733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49247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10/31/2020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13213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78935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66792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6082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17634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8350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4575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01963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86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5906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5260061" y="159368"/>
            <a:ext cx="252868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10/31/2020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6598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07329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74652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04109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45947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41530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00667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31349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18073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7194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7358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84400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26272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530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36451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9483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025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1675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31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8717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01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2081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36889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224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1968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1530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9596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6011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13020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70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2787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2681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30131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8056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92126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241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56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7762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11196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4631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25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93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771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7920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0534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42504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961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40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3396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846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53546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3321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05704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6556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48497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35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89022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60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34.xml"/><Relationship Id="rId41" Type="http://schemas.openxmlformats.org/officeDocument/2006/relationships/slideLayout" Target="../slideLayouts/slideLayout46.xml"/><Relationship Id="rId54" Type="http://schemas.openxmlformats.org/officeDocument/2006/relationships/slideLayout" Target="../slideLayouts/slideLayout59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8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62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61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59" Type="http://schemas.openxmlformats.org/officeDocument/2006/relationships/hyperlink" Target="https://www.facebook.com/" TargetMode="Externa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9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83.xml"/><Relationship Id="rId34" Type="http://schemas.openxmlformats.org/officeDocument/2006/relationships/slideLayout" Target="../slideLayouts/slideLayout96.xml"/><Relationship Id="rId42" Type="http://schemas.openxmlformats.org/officeDocument/2006/relationships/slideLayout" Target="../slideLayouts/slideLayout104.xml"/><Relationship Id="rId47" Type="http://schemas.openxmlformats.org/officeDocument/2006/relationships/slideLayout" Target="../slideLayouts/slideLayout109.xml"/><Relationship Id="rId50" Type="http://schemas.openxmlformats.org/officeDocument/2006/relationships/slideLayout" Target="../slideLayouts/slideLayout112.xml"/><Relationship Id="rId55" Type="http://schemas.openxmlformats.org/officeDocument/2006/relationships/slideLayout" Target="../slideLayouts/slideLayout117.xml"/><Relationship Id="rId63" Type="http://schemas.openxmlformats.org/officeDocument/2006/relationships/slideLayout" Target="../slideLayouts/slideLayout125.xml"/><Relationship Id="rId68" Type="http://schemas.openxmlformats.org/officeDocument/2006/relationships/theme" Target="../theme/theme3.xml"/><Relationship Id="rId7" Type="http://schemas.openxmlformats.org/officeDocument/2006/relationships/slideLayout" Target="../slideLayouts/slideLayout69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91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94.xml"/><Relationship Id="rId37" Type="http://schemas.openxmlformats.org/officeDocument/2006/relationships/slideLayout" Target="../slideLayouts/slideLayout99.xml"/><Relationship Id="rId40" Type="http://schemas.openxmlformats.org/officeDocument/2006/relationships/slideLayout" Target="../slideLayouts/slideLayout102.xml"/><Relationship Id="rId45" Type="http://schemas.openxmlformats.org/officeDocument/2006/relationships/slideLayout" Target="../slideLayouts/slideLayout107.xml"/><Relationship Id="rId53" Type="http://schemas.openxmlformats.org/officeDocument/2006/relationships/slideLayout" Target="../slideLayouts/slideLayout115.xml"/><Relationship Id="rId58" Type="http://schemas.openxmlformats.org/officeDocument/2006/relationships/slideLayout" Target="../slideLayouts/slideLayout120.xml"/><Relationship Id="rId66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36" Type="http://schemas.openxmlformats.org/officeDocument/2006/relationships/slideLayout" Target="../slideLayouts/slideLayout98.xml"/><Relationship Id="rId49" Type="http://schemas.openxmlformats.org/officeDocument/2006/relationships/slideLayout" Target="../slideLayouts/slideLayout111.xml"/><Relationship Id="rId57" Type="http://schemas.openxmlformats.org/officeDocument/2006/relationships/slideLayout" Target="../slideLayouts/slideLayout119.xml"/><Relationship Id="rId61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31" Type="http://schemas.openxmlformats.org/officeDocument/2006/relationships/slideLayout" Target="../slideLayouts/slideLayout93.xml"/><Relationship Id="rId44" Type="http://schemas.openxmlformats.org/officeDocument/2006/relationships/slideLayout" Target="../slideLayouts/slideLayout106.xml"/><Relationship Id="rId52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122.xml"/><Relationship Id="rId65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Relationship Id="rId35" Type="http://schemas.openxmlformats.org/officeDocument/2006/relationships/slideLayout" Target="../slideLayouts/slideLayout97.xml"/><Relationship Id="rId43" Type="http://schemas.openxmlformats.org/officeDocument/2006/relationships/slideLayout" Target="../slideLayouts/slideLayout105.xml"/><Relationship Id="rId48" Type="http://schemas.openxmlformats.org/officeDocument/2006/relationships/slideLayout" Target="../slideLayouts/slideLayout110.xml"/><Relationship Id="rId56" Type="http://schemas.openxmlformats.org/officeDocument/2006/relationships/slideLayout" Target="../slideLayouts/slideLayout118.xml"/><Relationship Id="rId64" Type="http://schemas.openxmlformats.org/officeDocument/2006/relationships/slideLayout" Target="../slideLayouts/slideLayout126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70.xml"/><Relationship Id="rId51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33" Type="http://schemas.openxmlformats.org/officeDocument/2006/relationships/slideLayout" Target="../slideLayouts/slideLayout95.xml"/><Relationship Id="rId38" Type="http://schemas.openxmlformats.org/officeDocument/2006/relationships/slideLayout" Target="../slideLayouts/slideLayout100.xml"/><Relationship Id="rId46" Type="http://schemas.openxmlformats.org/officeDocument/2006/relationships/slideLayout" Target="../slideLayouts/slideLayout108.xml"/><Relationship Id="rId59" Type="http://schemas.openxmlformats.org/officeDocument/2006/relationships/slideLayout" Target="../slideLayouts/slideLayout121.xml"/><Relationship Id="rId67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82.xml"/><Relationship Id="rId41" Type="http://schemas.openxmlformats.org/officeDocument/2006/relationships/slideLayout" Target="../slideLayouts/slideLayout103.xml"/><Relationship Id="rId54" Type="http://schemas.openxmlformats.org/officeDocument/2006/relationships/slideLayout" Target="../slideLayouts/slideLayout116.xml"/><Relationship Id="rId62" Type="http://schemas.openxmlformats.org/officeDocument/2006/relationships/slideLayout" Target="../slideLayouts/slideLayout124.xml"/><Relationship Id="rId70" Type="http://schemas.openxmlformats.org/officeDocument/2006/relationships/hyperlink" Target="https://www.linkedin.com/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4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0.xml"/><Relationship Id="rId18" Type="http://schemas.openxmlformats.org/officeDocument/2006/relationships/slideLayout" Target="../slideLayouts/slideLayout165.xml"/><Relationship Id="rId26" Type="http://schemas.openxmlformats.org/officeDocument/2006/relationships/slideLayout" Target="../slideLayouts/slideLayout173.xml"/><Relationship Id="rId39" Type="http://schemas.openxmlformats.org/officeDocument/2006/relationships/slideLayout" Target="../slideLayouts/slideLayout186.xml"/><Relationship Id="rId21" Type="http://schemas.openxmlformats.org/officeDocument/2006/relationships/slideLayout" Target="../slideLayouts/slideLayout168.xml"/><Relationship Id="rId34" Type="http://schemas.openxmlformats.org/officeDocument/2006/relationships/slideLayout" Target="../slideLayouts/slideLayout181.xml"/><Relationship Id="rId42" Type="http://schemas.openxmlformats.org/officeDocument/2006/relationships/slideLayout" Target="../slideLayouts/slideLayout189.xml"/><Relationship Id="rId47" Type="http://schemas.openxmlformats.org/officeDocument/2006/relationships/slideLayout" Target="../slideLayouts/slideLayout194.xml"/><Relationship Id="rId50" Type="http://schemas.openxmlformats.org/officeDocument/2006/relationships/slideLayout" Target="../slideLayouts/slideLayout197.xml"/><Relationship Id="rId55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9.xml"/><Relationship Id="rId16" Type="http://schemas.openxmlformats.org/officeDocument/2006/relationships/slideLayout" Target="../slideLayouts/slideLayout163.xml"/><Relationship Id="rId20" Type="http://schemas.openxmlformats.org/officeDocument/2006/relationships/slideLayout" Target="../slideLayouts/slideLayout167.xml"/><Relationship Id="rId29" Type="http://schemas.openxmlformats.org/officeDocument/2006/relationships/slideLayout" Target="../slideLayouts/slideLayout176.xml"/><Relationship Id="rId41" Type="http://schemas.openxmlformats.org/officeDocument/2006/relationships/slideLayout" Target="../slideLayouts/slideLayout188.xml"/><Relationship Id="rId54" Type="http://schemas.openxmlformats.org/officeDocument/2006/relationships/slideLayout" Target="../slideLayouts/slideLayout201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24" Type="http://schemas.openxmlformats.org/officeDocument/2006/relationships/slideLayout" Target="../slideLayouts/slideLayout171.xml"/><Relationship Id="rId32" Type="http://schemas.openxmlformats.org/officeDocument/2006/relationships/slideLayout" Target="../slideLayouts/slideLayout179.xml"/><Relationship Id="rId37" Type="http://schemas.openxmlformats.org/officeDocument/2006/relationships/slideLayout" Target="../slideLayouts/slideLayout184.xml"/><Relationship Id="rId40" Type="http://schemas.openxmlformats.org/officeDocument/2006/relationships/slideLayout" Target="../slideLayouts/slideLayout187.xml"/><Relationship Id="rId45" Type="http://schemas.openxmlformats.org/officeDocument/2006/relationships/slideLayout" Target="../slideLayouts/slideLayout192.xml"/><Relationship Id="rId53" Type="http://schemas.openxmlformats.org/officeDocument/2006/relationships/slideLayout" Target="../slideLayouts/slideLayout200.xml"/><Relationship Id="rId58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52.xml"/><Relationship Id="rId15" Type="http://schemas.openxmlformats.org/officeDocument/2006/relationships/slideLayout" Target="../slideLayouts/slideLayout162.xml"/><Relationship Id="rId23" Type="http://schemas.openxmlformats.org/officeDocument/2006/relationships/slideLayout" Target="../slideLayouts/slideLayout170.xml"/><Relationship Id="rId28" Type="http://schemas.openxmlformats.org/officeDocument/2006/relationships/slideLayout" Target="../slideLayouts/slideLayout175.xml"/><Relationship Id="rId36" Type="http://schemas.openxmlformats.org/officeDocument/2006/relationships/slideLayout" Target="../slideLayouts/slideLayout183.xml"/><Relationship Id="rId49" Type="http://schemas.openxmlformats.org/officeDocument/2006/relationships/slideLayout" Target="../slideLayouts/slideLayout196.xml"/><Relationship Id="rId57" Type="http://schemas.openxmlformats.org/officeDocument/2006/relationships/slideLayout" Target="../slideLayouts/slideLayout204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57.xml"/><Relationship Id="rId19" Type="http://schemas.openxmlformats.org/officeDocument/2006/relationships/slideLayout" Target="../slideLayouts/slideLayout166.xml"/><Relationship Id="rId31" Type="http://schemas.openxmlformats.org/officeDocument/2006/relationships/slideLayout" Target="../slideLayouts/slideLayout178.xml"/><Relationship Id="rId44" Type="http://schemas.openxmlformats.org/officeDocument/2006/relationships/slideLayout" Target="../slideLayouts/slideLayout191.xml"/><Relationship Id="rId52" Type="http://schemas.openxmlformats.org/officeDocument/2006/relationships/slideLayout" Target="../slideLayouts/slideLayout199.xml"/><Relationship Id="rId60" Type="http://schemas.openxmlformats.org/officeDocument/2006/relationships/hyperlink" Target="https://www.facebook.com/" TargetMode="Externa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slideLayout" Target="../slideLayouts/slideLayout161.xml"/><Relationship Id="rId22" Type="http://schemas.openxmlformats.org/officeDocument/2006/relationships/slideLayout" Target="../slideLayouts/slideLayout169.xml"/><Relationship Id="rId27" Type="http://schemas.openxmlformats.org/officeDocument/2006/relationships/slideLayout" Target="../slideLayouts/slideLayout174.xml"/><Relationship Id="rId30" Type="http://schemas.openxmlformats.org/officeDocument/2006/relationships/slideLayout" Target="../slideLayouts/slideLayout177.xml"/><Relationship Id="rId35" Type="http://schemas.openxmlformats.org/officeDocument/2006/relationships/slideLayout" Target="../slideLayouts/slideLayout182.xml"/><Relationship Id="rId43" Type="http://schemas.openxmlformats.org/officeDocument/2006/relationships/slideLayout" Target="../slideLayouts/slideLayout190.xml"/><Relationship Id="rId48" Type="http://schemas.openxmlformats.org/officeDocument/2006/relationships/slideLayout" Target="../slideLayouts/slideLayout195.xml"/><Relationship Id="rId56" Type="http://schemas.openxmlformats.org/officeDocument/2006/relationships/slideLayout" Target="../slideLayouts/slideLayout203.xml"/><Relationship Id="rId8" Type="http://schemas.openxmlformats.org/officeDocument/2006/relationships/slideLayout" Target="../slideLayouts/slideLayout155.xml"/><Relationship Id="rId51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9.xml"/><Relationship Id="rId17" Type="http://schemas.openxmlformats.org/officeDocument/2006/relationships/slideLayout" Target="../slideLayouts/slideLayout164.xml"/><Relationship Id="rId25" Type="http://schemas.openxmlformats.org/officeDocument/2006/relationships/slideLayout" Target="../slideLayouts/slideLayout172.xml"/><Relationship Id="rId33" Type="http://schemas.openxmlformats.org/officeDocument/2006/relationships/slideLayout" Target="../slideLayouts/slideLayout180.xml"/><Relationship Id="rId38" Type="http://schemas.openxmlformats.org/officeDocument/2006/relationships/slideLayout" Target="../slideLayouts/slideLayout185.xml"/><Relationship Id="rId46" Type="http://schemas.openxmlformats.org/officeDocument/2006/relationships/slideLayout" Target="../slideLayouts/slideLayout193.xml"/><Relationship Id="rId59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18" y="102424"/>
            <a:ext cx="516713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653" y="781128"/>
            <a:ext cx="453366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/>
              <a:pPr algn="ctr"/>
              <a:t>‹#›</a:t>
            </a:fld>
            <a:endParaRPr lang="en-US" sz="568" dirty="0"/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346873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>
                <a:solidFill>
                  <a:schemeClr val="tx1"/>
                </a:solidFill>
              </a:rPr>
              <a:pPr algn="ctr"/>
              <a:t>‹#›</a:t>
            </a:fld>
            <a:endParaRPr lang="en-US" sz="568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710607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  <p:sldLayoutId id="2147483756" r:id="rId31"/>
    <p:sldLayoutId id="2147483757" r:id="rId32"/>
    <p:sldLayoutId id="2147483758" r:id="rId33"/>
    <p:sldLayoutId id="2147483759" r:id="rId34"/>
    <p:sldLayoutId id="2147483760" r:id="rId35"/>
    <p:sldLayoutId id="2147483761" r:id="rId36"/>
    <p:sldLayoutId id="2147483762" r:id="rId37"/>
    <p:sldLayoutId id="2147483763" r:id="rId38"/>
    <p:sldLayoutId id="2147483764" r:id="rId39"/>
    <p:sldLayoutId id="2147483765" r:id="rId40"/>
    <p:sldLayoutId id="2147483766" r:id="rId41"/>
    <p:sldLayoutId id="2147483767" r:id="rId42"/>
    <p:sldLayoutId id="2147483768" r:id="rId43"/>
    <p:sldLayoutId id="2147483769" r:id="rId44"/>
    <p:sldLayoutId id="2147483770" r:id="rId45"/>
    <p:sldLayoutId id="2147483771" r:id="rId46"/>
    <p:sldLayoutId id="2147483772" r:id="rId47"/>
    <p:sldLayoutId id="2147483773" r:id="rId48"/>
    <p:sldLayoutId id="2147483774" r:id="rId49"/>
    <p:sldLayoutId id="2147483775" r:id="rId50"/>
    <p:sldLayoutId id="2147483776" r:id="rId51"/>
    <p:sldLayoutId id="2147483777" r:id="rId52"/>
    <p:sldLayoutId id="2147483778" r:id="rId53"/>
    <p:sldLayoutId id="2147483779" r:id="rId54"/>
    <p:sldLayoutId id="2147483780" r:id="rId55"/>
    <p:sldLayoutId id="2147483781" r:id="rId56"/>
    <p:sldLayoutId id="2147483782" r:id="rId57"/>
    <p:sldLayoutId id="2147483783" r:id="rId58"/>
    <p:sldLayoutId id="2147483784" r:id="rId59"/>
    <p:sldLayoutId id="2147483785" r:id="rId60"/>
    <p:sldLayoutId id="2147483786" r:id="rId61"/>
    <p:sldLayoutId id="2147483787" r:id="rId62"/>
    <p:sldLayoutId id="2147483788" r:id="rId63"/>
    <p:sldLayoutId id="2147483789" r:id="rId64"/>
    <p:sldLayoutId id="2147483790" r:id="rId65"/>
    <p:sldLayoutId id="2147483791" r:id="rId66"/>
    <p:sldLayoutId id="2147483792" r:id="rId6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540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57133"/>
            <a:ext cx="5192078" cy="2141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8449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31.10.2020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1068" y="3007496"/>
            <a:ext cx="1826842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34433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79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621" rtl="0" eaLnBrk="1" latinLnBrk="0" hangingPunct="1">
        <a:spcBef>
          <a:spcPct val="0"/>
        </a:spcBef>
        <a:buNone/>
        <a:defRPr sz="27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233" indent="-216233" algn="l" defTabSz="576621" rtl="0" eaLnBrk="1" latinLnBrk="0" hangingPunct="1">
        <a:spcBef>
          <a:spcPct val="20000"/>
        </a:spcBef>
        <a:buFont typeface="Arial" pitchFamily="34" charset="0"/>
        <a:buChar char="•"/>
        <a:defRPr sz="2018" kern="1200">
          <a:solidFill>
            <a:schemeClr val="tx1"/>
          </a:solidFill>
          <a:latin typeface="+mn-lt"/>
          <a:ea typeface="+mn-ea"/>
          <a:cs typeface="+mn-cs"/>
        </a:defRPr>
      </a:lvl1pPr>
      <a:lvl2pPr marL="468504" indent="-180194" algn="l" defTabSz="576621" rtl="0" eaLnBrk="1" latinLnBrk="0" hangingPunct="1">
        <a:spcBef>
          <a:spcPct val="20000"/>
        </a:spcBef>
        <a:buFont typeface="Arial" pitchFamily="34" charset="0"/>
        <a:buChar char="–"/>
        <a:defRPr sz="1766" kern="1200">
          <a:solidFill>
            <a:schemeClr val="tx1"/>
          </a:solidFill>
          <a:latin typeface="+mn-lt"/>
          <a:ea typeface="+mn-ea"/>
          <a:cs typeface="+mn-cs"/>
        </a:defRPr>
      </a:lvl2pPr>
      <a:lvl3pPr marL="720776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513" kern="1200">
          <a:solidFill>
            <a:schemeClr val="tx1"/>
          </a:solidFill>
          <a:latin typeface="+mn-lt"/>
          <a:ea typeface="+mn-ea"/>
          <a:cs typeface="+mn-cs"/>
        </a:defRPr>
      </a:lvl3pPr>
      <a:lvl4pPr marL="1009086" indent="-144155" algn="l" defTabSz="576621" rtl="0" eaLnBrk="1" latinLnBrk="0" hangingPunct="1">
        <a:spcBef>
          <a:spcPct val="20000"/>
        </a:spcBef>
        <a:buFont typeface="Arial" pitchFamily="34" charset="0"/>
        <a:buChar char="–"/>
        <a:defRPr sz="1261" kern="1200">
          <a:solidFill>
            <a:schemeClr val="tx1"/>
          </a:solidFill>
          <a:latin typeface="+mn-lt"/>
          <a:ea typeface="+mn-ea"/>
          <a:cs typeface="+mn-cs"/>
        </a:defRPr>
      </a:lvl4pPr>
      <a:lvl5pPr marL="1297396" indent="-144155" algn="l" defTabSz="576621" rtl="0" eaLnBrk="1" latinLnBrk="0" hangingPunct="1">
        <a:spcBef>
          <a:spcPct val="20000"/>
        </a:spcBef>
        <a:buFont typeface="Arial" pitchFamily="34" charset="0"/>
        <a:buChar char="»"/>
        <a:defRPr sz="1261" kern="1200">
          <a:solidFill>
            <a:schemeClr val="tx1"/>
          </a:solidFill>
          <a:latin typeface="+mn-lt"/>
          <a:ea typeface="+mn-ea"/>
          <a:cs typeface="+mn-cs"/>
        </a:defRPr>
      </a:lvl5pPr>
      <a:lvl6pPr marL="158570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6pPr>
      <a:lvl7pPr marL="187401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7pPr>
      <a:lvl8pPr marL="216232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8pPr>
      <a:lvl9pPr marL="2450638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1pPr>
      <a:lvl2pPr marL="28831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2pPr>
      <a:lvl3pPr marL="57662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3pPr>
      <a:lvl4pPr marL="86493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4pPr>
      <a:lvl5pPr marL="115324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5pPr>
      <a:lvl6pPr marL="144155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6pPr>
      <a:lvl7pPr marL="172986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7pPr>
      <a:lvl8pPr marL="201817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8pPr>
      <a:lvl9pPr marL="2306483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346" y="982040"/>
            <a:ext cx="489628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492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/>
              <a:pPr algn="ctr"/>
              <a:t>‹#›</a:t>
            </a:fld>
            <a:endParaRPr lang="en-US" sz="568" dirty="0"/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137571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  <p:sldLayoutId id="2147483962" r:id="rId15"/>
    <p:sldLayoutId id="2147483963" r:id="rId16"/>
    <p:sldLayoutId id="2147483964" r:id="rId17"/>
    <p:sldLayoutId id="2147483965" r:id="rId18"/>
    <p:sldLayoutId id="2147483966" r:id="rId19"/>
    <p:sldLayoutId id="2147483967" r:id="rId20"/>
    <p:sldLayoutId id="2147483968" r:id="rId21"/>
    <p:sldLayoutId id="2147483969" r:id="rId22"/>
    <p:sldLayoutId id="2147483970" r:id="rId23"/>
    <p:sldLayoutId id="2147483971" r:id="rId24"/>
    <p:sldLayoutId id="2147483972" r:id="rId25"/>
    <p:sldLayoutId id="2147483973" r:id="rId26"/>
    <p:sldLayoutId id="2147483974" r:id="rId27"/>
    <p:sldLayoutId id="2147483975" r:id="rId28"/>
    <p:sldLayoutId id="2147483976" r:id="rId29"/>
    <p:sldLayoutId id="2147483977" r:id="rId30"/>
    <p:sldLayoutId id="2147483978" r:id="rId31"/>
    <p:sldLayoutId id="2147483979" r:id="rId32"/>
    <p:sldLayoutId id="2147483980" r:id="rId33"/>
    <p:sldLayoutId id="2147483981" r:id="rId34"/>
    <p:sldLayoutId id="2147483982" r:id="rId35"/>
    <p:sldLayoutId id="2147483983" r:id="rId36"/>
    <p:sldLayoutId id="2147483984" r:id="rId37"/>
    <p:sldLayoutId id="2147483985" r:id="rId38"/>
    <p:sldLayoutId id="2147483986" r:id="rId39"/>
    <p:sldLayoutId id="2147483987" r:id="rId40"/>
    <p:sldLayoutId id="2147483988" r:id="rId41"/>
    <p:sldLayoutId id="2147483989" r:id="rId42"/>
    <p:sldLayoutId id="2147483990" r:id="rId43"/>
    <p:sldLayoutId id="2147483991" r:id="rId44"/>
    <p:sldLayoutId id="2147483992" r:id="rId45"/>
    <p:sldLayoutId id="2147483993" r:id="rId46"/>
    <p:sldLayoutId id="2147483994" r:id="rId47"/>
    <p:sldLayoutId id="2147483995" r:id="rId48"/>
    <p:sldLayoutId id="2147483996" r:id="rId49"/>
    <p:sldLayoutId id="2147483997" r:id="rId50"/>
    <p:sldLayoutId id="2147483998" r:id="rId51"/>
    <p:sldLayoutId id="2147483999" r:id="rId52"/>
    <p:sldLayoutId id="2147484000" r:id="rId53"/>
    <p:sldLayoutId id="2147484001" r:id="rId54"/>
    <p:sldLayoutId id="2147484002" r:id="rId55"/>
    <p:sldLayoutId id="2147484003" r:id="rId56"/>
    <p:sldLayoutId id="2147484004" r:id="rId57"/>
    <p:sldLayoutId id="2147484005" r:id="rId5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8" y="1535"/>
            <a:ext cx="5767387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9405" y="98425"/>
            <a:ext cx="3362882" cy="84574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spcBef>
                <a:spcPts val="114"/>
              </a:spcBef>
            </a:pPr>
            <a:r>
              <a:rPr lang="ru-RU" sz="3400" spc="-5" dirty="0"/>
              <a:t>Биология </a:t>
            </a:r>
            <a:br>
              <a:rPr lang="ru-RU" sz="3400" spc="-5" dirty="0"/>
            </a:br>
            <a:r>
              <a:rPr lang="ru-RU" sz="2000" spc="-5" dirty="0"/>
              <a:t>Человек и его здоровье</a:t>
            </a:r>
            <a:endParaRPr sz="3400" dirty="0"/>
          </a:p>
        </p:txBody>
      </p:sp>
      <p:sp>
        <p:nvSpPr>
          <p:cNvPr id="5" name="object 5"/>
          <p:cNvSpPr/>
          <p:nvPr/>
        </p:nvSpPr>
        <p:spPr>
          <a:xfrm>
            <a:off x="241970" y="1463115"/>
            <a:ext cx="272162" cy="1224136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688347" y="212869"/>
            <a:ext cx="634365" cy="63436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925794" y="249025"/>
            <a:ext cx="173355" cy="3853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41875" y="542305"/>
            <a:ext cx="571504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ласс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28" name="Picture 4" descr="Картинки по запросу чаша со змеей вектор | Змея, Медицинский, Медицина">
            <a:extLst>
              <a:ext uri="{FF2B5EF4-FFF2-40B4-BE49-F238E27FC236}">
                <a16:creationId xmlns:a16="http://schemas.microsoft.com/office/drawing/2014/main" id="{0D6C6743-6751-4AF1-8775-D9BF107D2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35" y="250825"/>
            <a:ext cx="535352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D41736-D2F1-4836-B58C-06328E5491D6}"/>
              </a:ext>
            </a:extLst>
          </p:cNvPr>
          <p:cNvSpPr txBox="1"/>
          <p:nvPr/>
        </p:nvSpPr>
        <p:spPr>
          <a:xfrm>
            <a:off x="508223" y="1478409"/>
            <a:ext cx="4017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pc="-20" dirty="0">
                <a:solidFill>
                  <a:srgbClr val="002060"/>
                </a:solidFill>
                <a:latin typeface="Arial"/>
                <a:cs typeface="Arial"/>
              </a:rPr>
              <a:t>Обобщающий урок. Подготовка к контрольной работе № 2.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1E4BD6-C482-4B51-93A6-7A3B94EE1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671" y="1330871"/>
            <a:ext cx="1109042" cy="1515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E738D2-1863-462F-9969-7641C84AF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ХИМИЧЕСКИЙ СОСТАВ КОСТИ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765A18-6898-4946-8EC8-147465A995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590" r="69" b="3157"/>
          <a:stretch/>
        </p:blipFill>
        <p:spPr>
          <a:xfrm>
            <a:off x="520773" y="614313"/>
            <a:ext cx="4727427" cy="252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65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75C0E2-11B8-4698-8925-11A128279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ВИДЫ КОСТЕЙ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8AC835-EF71-4ED5-8D85-AB06749C79F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714230-BFAB-45C6-ADCB-E579FA92F031}"/>
              </a:ext>
            </a:extLst>
          </p:cNvPr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0FB7AB-A7A3-4F63-BEF2-D52E9F267A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41" r="1320"/>
          <a:stretch/>
        </p:blipFill>
        <p:spPr>
          <a:xfrm>
            <a:off x="148183" y="614313"/>
            <a:ext cx="5544617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71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DEA4E7-873D-49B7-8BAD-B96FABB3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10257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РОСТ  КОСТЕЙ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C0D9D9-E2F4-4922-BE6E-930818BD9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727" y="556493"/>
            <a:ext cx="3315245" cy="19435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4209BD-91A5-4FFA-98C2-41A3474AD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83" y="614313"/>
            <a:ext cx="2182544" cy="19410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E51558-DD18-47F7-B701-DD1BF5280685}"/>
              </a:ext>
            </a:extLst>
          </p:cNvPr>
          <p:cNvSpPr txBox="1"/>
          <p:nvPr/>
        </p:nvSpPr>
        <p:spPr>
          <a:xfrm>
            <a:off x="76175" y="2642150"/>
            <a:ext cx="556979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Развитие всего скелета у мужчин и женщин заканчивается по разному, так например у первых к 20-25 годам, у вторых к 18-21.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600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3AFB7D-55BB-48C2-8D80-0121BCB17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54826"/>
            <a:ext cx="5616624" cy="338554"/>
          </a:xfrm>
        </p:spPr>
        <p:txBody>
          <a:bodyPr/>
          <a:lstStyle/>
          <a:p>
            <a:pPr algn="ctr"/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ОСОБЕННОСТИ СТРОЕНИЯ СКЕЛЕТА</a:t>
            </a:r>
            <a:endParaRPr lang="ru-RU" sz="2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3CFBEC-9395-4DFC-9407-0B12B4D25F98}"/>
              </a:ext>
            </a:extLst>
          </p:cNvPr>
          <p:cNvSpPr txBox="1"/>
          <p:nvPr/>
        </p:nvSpPr>
        <p:spPr>
          <a:xfrm>
            <a:off x="148183" y="542305"/>
            <a:ext cx="381642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Особенности строения скелета человека, связанные с прямохождением: позвоночник, имеющий четыре изгиба, грудная клетка, расширенная в стороны, пояс нижних конечностей в виде чаши, кости нижних конечностей более толстые и прочные, чем кости рук, свод стопы.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FDC2D3-8E66-44D6-B103-B739184A8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3" t="15205" r="79958" b="7836"/>
          <a:stretch/>
        </p:blipFill>
        <p:spPr>
          <a:xfrm>
            <a:off x="4252639" y="621278"/>
            <a:ext cx="864096" cy="24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39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73CFBEC-9395-4DFC-9407-0B12B4D25F98}"/>
              </a:ext>
            </a:extLst>
          </p:cNvPr>
          <p:cNvSpPr txBox="1"/>
          <p:nvPr/>
        </p:nvSpPr>
        <p:spPr>
          <a:xfrm>
            <a:off x="4167" y="542305"/>
            <a:ext cx="309634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Рука — орган труда. Развитие большого пальца руки и его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противопостав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ление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всем остальным, благодаря чему кисть способна выполнять разнообразные и чрезвычайно тонкие трудовые операции.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BE9520D-DC86-420C-AC48-6BD101F1F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3188"/>
            <a:ext cx="5616624" cy="338554"/>
          </a:xfrm>
        </p:spPr>
        <p:txBody>
          <a:bodyPr/>
          <a:lstStyle/>
          <a:p>
            <a:pPr algn="ctr"/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ОСОБЕННОСТИ СТРОЕНИЯ СКЕЛЕТА</a:t>
            </a:r>
            <a:endParaRPr lang="ru-RU" sz="2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2EA607-B4C6-4425-8CE1-227E1178E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511" y="830337"/>
            <a:ext cx="2499423" cy="166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16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29945"/>
            <a:ext cx="5616624" cy="340352"/>
          </a:xfrm>
        </p:spPr>
        <p:txBody>
          <a:bodyPr>
            <a:noAutofit/>
          </a:bodyPr>
          <a:lstStyle/>
          <a:p>
            <a:r>
              <a:rPr lang="ru-RU" sz="2400" dirty="0"/>
              <a:t>СТРОЕНИЕ СКЕЛЕТНОЙ МЫШЦЫ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ED95E3-7268-46DC-A1B1-D3A3243194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5" t="3228" r="-640" b="2766"/>
          <a:stretch/>
        </p:blipFill>
        <p:spPr>
          <a:xfrm>
            <a:off x="2452439" y="686321"/>
            <a:ext cx="3168352" cy="2320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7B3D05-5D79-4207-A72D-3E24498DBE18}"/>
              </a:ext>
            </a:extLst>
          </p:cNvPr>
          <p:cNvSpPr txBox="1"/>
          <p:nvPr/>
        </p:nvSpPr>
        <p:spPr>
          <a:xfrm>
            <a:off x="72008" y="470297"/>
            <a:ext cx="238043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Когда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мы говорим о мышцах, то представляем именно скелетные мышцы.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Мышца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(лат. «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uskulus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», что означает мышь, по свойству сокращаться под кожей, придавая вид передвижения мыши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 — орган тела человека. Снабжены кровеносными сосудами и нервами. </a:t>
            </a:r>
          </a:p>
        </p:txBody>
      </p:sp>
    </p:spTree>
    <p:extLst>
      <p:ext uri="{BB962C8B-B14F-4D97-AF65-F5344CB8AC3E}">
        <p14:creationId xmlns:p14="http://schemas.microsoft.com/office/powerpoint/2010/main" val="1614826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71486-EBF4-4A00-AB0C-E7A9E366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257"/>
            <a:ext cx="5692799" cy="396792"/>
          </a:xfrm>
        </p:spPr>
        <p:txBody>
          <a:bodyPr>
            <a:noAutofit/>
          </a:bodyPr>
          <a:lstStyle/>
          <a:p>
            <a:r>
              <a:rPr lang="ru-RU" sz="2400" dirty="0"/>
              <a:t>СТРОЕНИЕ СКЕЛЕТНОЙ МЫШЦЫ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6FBFED-E3A2-4962-BD82-0703E93CAF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032"/>
          <a:stretch/>
        </p:blipFill>
        <p:spPr>
          <a:xfrm>
            <a:off x="1119339" y="589027"/>
            <a:ext cx="4550444" cy="25302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D41BF2-447D-4ECF-868C-6DB84338ADAF}"/>
              </a:ext>
            </a:extLst>
          </p:cNvPr>
          <p:cNvSpPr txBox="1"/>
          <p:nvPr/>
        </p:nvSpPr>
        <p:spPr>
          <a:xfrm>
            <a:off x="99192" y="876211"/>
            <a:ext cx="11291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Актин и миозин белки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мышеч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ных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волокон</a:t>
            </a:r>
          </a:p>
        </p:txBody>
      </p:sp>
    </p:spTree>
    <p:extLst>
      <p:ext uri="{BB962C8B-B14F-4D97-AF65-F5344CB8AC3E}">
        <p14:creationId xmlns:p14="http://schemas.microsoft.com/office/powerpoint/2010/main" val="1233459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71486-EBF4-4A00-AB0C-E7A9E366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10257"/>
            <a:ext cx="5616624" cy="396792"/>
          </a:xfrm>
        </p:spPr>
        <p:txBody>
          <a:bodyPr>
            <a:noAutofit/>
          </a:bodyPr>
          <a:lstStyle/>
          <a:p>
            <a:r>
              <a:rPr lang="ru-RU" sz="2400" dirty="0"/>
              <a:t>СКЕЛЕТНАЯ МЫШЕЧНАЯ ТКАНЬ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BEF7B6-9C97-432E-89D7-4CD6DB9C02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3" t="25844" r="3650" b="2417"/>
          <a:stretch/>
        </p:blipFill>
        <p:spPr>
          <a:xfrm>
            <a:off x="2524446" y="680673"/>
            <a:ext cx="3154183" cy="18835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7487AC-B6A3-4E70-B926-0717346D1466}"/>
              </a:ext>
            </a:extLst>
          </p:cNvPr>
          <p:cNvSpPr txBox="1"/>
          <p:nvPr/>
        </p:nvSpPr>
        <p:spPr>
          <a:xfrm>
            <a:off x="83127" y="610245"/>
            <a:ext cx="244131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Структурный элемент мышц — 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мышечное волокно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каждое из которых в отдельности является не только клеточной, но и физиологической  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еди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ницей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способной сокращаться. 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299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71486-EBF4-4A00-AB0C-E7A9E366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49" y="110257"/>
            <a:ext cx="5192078" cy="396792"/>
          </a:xfrm>
        </p:spPr>
        <p:txBody>
          <a:bodyPr>
            <a:normAutofit/>
          </a:bodyPr>
          <a:lstStyle/>
          <a:p>
            <a:r>
              <a:rPr lang="ru-RU" sz="2400" dirty="0"/>
              <a:t>ФУНКЦИИ МЫШЦ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383761-B5C8-450F-AD74-5A4DD97BB6A4}"/>
              </a:ext>
            </a:extLst>
          </p:cNvPr>
          <p:cNvSpPr txBox="1"/>
          <p:nvPr/>
        </p:nvSpPr>
        <p:spPr>
          <a:xfrm>
            <a:off x="148183" y="1622425"/>
            <a:ext cx="54805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Мышцы позволяют менять положение частей тела в пространстве. Человек выполняет любые движения — от таких простейших, как моргание или улыбка, до тонких и энергичных, какие мы наблюдаем у ювелиров или спортсменов — благодаря способности мышечных тканей сокращаться.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9D95C-8854-419A-91A1-FAB8C97EFA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08" b="3044"/>
          <a:stretch/>
        </p:blipFill>
        <p:spPr>
          <a:xfrm>
            <a:off x="135249" y="601948"/>
            <a:ext cx="1364007" cy="10547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0F8F4E-B6B4-4431-8594-06A923FDC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583" y="601948"/>
            <a:ext cx="1901601" cy="10429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A55D91-78CC-46D2-8999-A508B0427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9803" y="587086"/>
            <a:ext cx="2096772" cy="105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685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71486-EBF4-4A00-AB0C-E7A9E366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49" y="73505"/>
            <a:ext cx="5192078" cy="396792"/>
          </a:xfrm>
        </p:spPr>
        <p:txBody>
          <a:bodyPr>
            <a:normAutofit/>
          </a:bodyPr>
          <a:lstStyle/>
          <a:p>
            <a:r>
              <a:rPr lang="ru-RU" sz="2400" dirty="0"/>
              <a:t>ФУНКЦИИ МЫШЦ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383761-B5C8-450F-AD74-5A4DD97BB6A4}"/>
              </a:ext>
            </a:extLst>
          </p:cNvPr>
          <p:cNvSpPr txBox="1"/>
          <p:nvPr/>
        </p:nvSpPr>
        <p:spPr>
          <a:xfrm>
            <a:off x="148183" y="2006272"/>
            <a:ext cx="54805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От исправной работы мышц, состоящих из трёх основных групп, зависит не только подвижность организма, но и функционирование всех физиологических процессов. 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577964-A939-4C09-8133-799832448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382" y="584904"/>
            <a:ext cx="1413328" cy="14133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597AE2-55A6-40C2-9347-395C93D75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66" y="597214"/>
            <a:ext cx="2096150" cy="13188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EAED91-ADAE-48C6-9FF3-8C2423D2C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1129" y="595402"/>
            <a:ext cx="1861638" cy="132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03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339" y="84294"/>
            <a:ext cx="5172948" cy="386003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kumimoji="0" lang="ru-RU" sz="24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</a:rPr>
              <a:t>СЕГОДНЯ НА УРОКЕ</a:t>
            </a:r>
            <a:endParaRPr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750886" y="555625"/>
            <a:ext cx="4876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Повторим строение О.Д.С.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4287" y="1118369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6800">
              <a:spcAft>
                <a:spcPts val="94"/>
              </a:spcAft>
              <a:defRPr/>
            </a:pP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Мышцы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08423" y="1766441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6800">
              <a:spcAft>
                <a:spcPts val="94"/>
              </a:spcAft>
              <a:defRPr/>
            </a:pPr>
            <a:r>
              <a:rPr lang="ru-RU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Внутренняя среда организма   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11"/>
          <p:cNvSpPr/>
          <p:nvPr/>
        </p:nvSpPr>
        <p:spPr>
          <a:xfrm>
            <a:off x="141287" y="5869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979487" y="1165225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2</a:t>
            </a:r>
          </a:p>
        </p:txBody>
      </p:sp>
      <p:sp>
        <p:nvSpPr>
          <p:cNvPr id="23" name="Oval 14"/>
          <p:cNvSpPr/>
          <p:nvPr/>
        </p:nvSpPr>
        <p:spPr>
          <a:xfrm>
            <a:off x="1817687" y="1851025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3</a:t>
            </a:r>
          </a:p>
        </p:txBody>
      </p:sp>
      <p:sp>
        <p:nvSpPr>
          <p:cNvPr id="24" name="Oval 15"/>
          <p:cNvSpPr/>
          <p:nvPr/>
        </p:nvSpPr>
        <p:spPr>
          <a:xfrm>
            <a:off x="2668463" y="24919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B8C9F9-F8CC-46F7-9B19-9601AAD43A43}"/>
              </a:ext>
            </a:extLst>
          </p:cNvPr>
          <p:cNvSpPr txBox="1"/>
          <p:nvPr/>
        </p:nvSpPr>
        <p:spPr>
          <a:xfrm>
            <a:off x="3028503" y="2549237"/>
            <a:ext cx="2719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Иммунитет  </a:t>
            </a:r>
            <a:endParaRPr kumimoji="0" lang="en-US" b="1" i="0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175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66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71486-EBF4-4A00-AB0C-E7A9E366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49" y="110257"/>
            <a:ext cx="5192078" cy="396792"/>
          </a:xfrm>
        </p:spPr>
        <p:txBody>
          <a:bodyPr>
            <a:normAutofit/>
          </a:bodyPr>
          <a:lstStyle/>
          <a:p>
            <a:r>
              <a:rPr lang="ru-RU" sz="2400" dirty="0"/>
              <a:t>МЫШЕЧНОЕ УТОМЛЕНИЕ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4C899-F5EB-494E-9E0F-17B3D82CCECE}"/>
              </a:ext>
            </a:extLst>
          </p:cNvPr>
          <p:cNvSpPr txBox="1"/>
          <p:nvPr/>
        </p:nvSpPr>
        <p:spPr>
          <a:xfrm>
            <a:off x="76175" y="542305"/>
            <a:ext cx="338437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12700" lvl="0" indent="215900" algn="just" defTabSz="914400" rtl="0" eaLnBrk="1" fontAlgn="auto" latinLnBrk="0" hangingPunct="1">
              <a:lnSpc>
                <a:spcPct val="100000"/>
              </a:lnSpc>
              <a:spcBef>
                <a:spcPts val="3600"/>
              </a:spcBef>
              <a:spcAft>
                <a:spcPts val="99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 длительной работе без отдыха работоспособ­ность мышц постепенно снижается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  Временное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снижение работоспособности называется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утомлением мышц.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После отдыха работоспособность мышц вновь восстанавливается.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5572F9-B242-4823-A103-0D45CA7949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40" t="5963" r="24494" b="1"/>
          <a:stretch/>
        </p:blipFill>
        <p:spPr>
          <a:xfrm>
            <a:off x="3445741" y="1046361"/>
            <a:ext cx="2160241" cy="144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6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440FE7-CBD8-4458-88A7-54079C8F8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675" y="155477"/>
            <a:ext cx="4903629" cy="386828"/>
          </a:xfrm>
        </p:spPr>
        <p:txBody>
          <a:bodyPr>
            <a:normAutofit/>
          </a:bodyPr>
          <a:lstStyle/>
          <a:p>
            <a:r>
              <a:rPr lang="ru-RU" sz="2400" dirty="0"/>
              <a:t>ВИДЫ РАБОТЫ МЫШЦ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A4F307-A871-4172-80DD-0250FBFE60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45" t="30028" r="8445" b="14494"/>
          <a:stretch/>
        </p:blipFill>
        <p:spPr>
          <a:xfrm>
            <a:off x="484174" y="651849"/>
            <a:ext cx="4852130" cy="242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87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401525-C2BF-4326-AA66-9EE4F3C5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38249"/>
            <a:ext cx="5616624" cy="540808"/>
          </a:xfrm>
        </p:spPr>
        <p:txBody>
          <a:bodyPr>
            <a:noAutofit/>
          </a:bodyPr>
          <a:lstStyle/>
          <a:p>
            <a:r>
              <a:rPr lang="ru-RU" sz="1800" dirty="0"/>
              <a:t>ЛУЧШИЙ ОТДЫХ - ЭТО СМЕНА ДЕЯТЕЛЬНОСТИ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697775-A8AB-4B2C-AD99-66C09DCD8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271" y="565467"/>
            <a:ext cx="3546453" cy="259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53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2B8A7E-10C8-45EF-98C6-8A7F4AB92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49" y="38249"/>
            <a:ext cx="5192078" cy="540808"/>
          </a:xfrm>
        </p:spPr>
        <p:txBody>
          <a:bodyPr>
            <a:normAutofit/>
          </a:bodyPr>
          <a:lstStyle/>
          <a:p>
            <a:r>
              <a:rPr lang="ru-RU" sz="2400" dirty="0"/>
              <a:t>РЕГУЛЯЦИЯ РАБОТЫ МЫШЦ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7C70B6-4848-4E9F-BFB5-66FD2C96EFC9}"/>
              </a:ext>
            </a:extLst>
          </p:cNvPr>
          <p:cNvSpPr txBox="1"/>
          <p:nvPr/>
        </p:nvSpPr>
        <p:spPr>
          <a:xfrm>
            <a:off x="149629" y="519073"/>
            <a:ext cx="2662849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 Нервные импульсы, возникающие в рецепторах под воздействием внеш­них факторов, по чувствительным нервам передаются спинному мозгу, а отту­да по двигательным нервам - к мышцам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D9D293-C69A-41AF-8784-441EB9966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924" y="579057"/>
            <a:ext cx="2597868" cy="256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714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440FE7-CBD8-4458-88A7-54079C8F8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ru-RU" sz="24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</a:rPr>
              <a:t>РАЗВИТИЕ МЫШЦ</a:t>
            </a:r>
            <a:endParaRPr lang="ru-RU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6110FD-70A6-4FF7-B205-D185BCDC3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423" y="598399"/>
            <a:ext cx="3372908" cy="25139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2FCBB9-0AAE-4557-939E-D4F7F1EDD2C8}"/>
              </a:ext>
            </a:extLst>
          </p:cNvPr>
          <p:cNvSpPr txBox="1"/>
          <p:nvPr/>
        </p:nvSpPr>
        <p:spPr>
          <a:xfrm>
            <a:off x="72008" y="580048"/>
            <a:ext cx="216440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По мере роста и развития ребенка его движения стано­вятся более разнообразными и сложными. Масса мышц 18-летнего мальчика достигает массы взрослого человека.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837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440FE7-CBD8-4458-88A7-54079C8F8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10257"/>
            <a:ext cx="5692800" cy="386828"/>
          </a:xfrm>
        </p:spPr>
        <p:txBody>
          <a:bodyPr>
            <a:noAutofit/>
          </a:bodyPr>
          <a:lstStyle/>
          <a:p>
            <a:r>
              <a:rPr lang="ru-RU" sz="1800" dirty="0"/>
              <a:t>СЛАБОСТЬ МЫШЦ СПИНЫ ВЫЗЫВАЕТ ИЗМЕНЕНИЕ ОСАНКИ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B5B2C4-E1FC-422D-B3D5-715493184E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15" t="16606" r="3467" b="7235"/>
          <a:stretch/>
        </p:blipFill>
        <p:spPr>
          <a:xfrm>
            <a:off x="1069411" y="568393"/>
            <a:ext cx="3706328" cy="254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10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F32F58-D02E-4CC2-95EF-B7B8F303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10257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ВНУТРЕННЯЯ СРЕДА ОРГАНИЗМА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2F4BC8-EA81-4016-9E77-4E27A9DD1D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0" t="10055" r="14914" b="5375"/>
          <a:stretch/>
        </p:blipFill>
        <p:spPr>
          <a:xfrm>
            <a:off x="652239" y="570053"/>
            <a:ext cx="4176464" cy="256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21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F32F58-D02E-4CC2-95EF-B7B8F303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62520"/>
            <a:ext cx="5616624" cy="307777"/>
          </a:xfrm>
        </p:spPr>
        <p:txBody>
          <a:bodyPr/>
          <a:lstStyle/>
          <a:p>
            <a:pPr algn="ctr"/>
            <a:r>
              <a:rPr lang="ru-RU" sz="2000" dirty="0"/>
              <a:t>ЛИМФА – ЖИВАЯ ВОДА ОРГАНИЗМА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8606DC-22DE-442B-B6D0-83471FDE62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84" t="5376" r="1976" b="16712"/>
          <a:stretch/>
        </p:blipFill>
        <p:spPr>
          <a:xfrm>
            <a:off x="3460551" y="614313"/>
            <a:ext cx="1956587" cy="25356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5EC349-A643-4A06-B838-872CA1CC59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852" r="52143" b="12442"/>
          <a:stretch/>
        </p:blipFill>
        <p:spPr>
          <a:xfrm>
            <a:off x="220191" y="656041"/>
            <a:ext cx="3405081" cy="238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86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8C0FB-61DE-4369-80F1-AB5D5544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2463"/>
            <a:ext cx="5768974" cy="38682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ГОМЕОСТАЗ </a:t>
            </a:r>
            <a:endParaRPr lang="ru-RU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5DDF00-AD22-4F3A-84CB-B8F44B37D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087" y="617777"/>
            <a:ext cx="1828798" cy="24946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A23080-95CE-4C76-B3FC-2444434C1E98}"/>
              </a:ext>
            </a:extLst>
          </p:cNvPr>
          <p:cNvSpPr txBox="1"/>
          <p:nvPr/>
        </p:nvSpPr>
        <p:spPr>
          <a:xfrm>
            <a:off x="401920" y="555625"/>
            <a:ext cx="32026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Это постоянство внутренней среды организма.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CDB417-1CBA-4281-B039-4193553E7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20" y="1565401"/>
            <a:ext cx="2731911" cy="15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61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F32F58-D02E-4CC2-95EF-B7B8F303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11418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ФОРМЕННЫЕ ЭЛЕМЕНТЫ КРОВИ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A05012-1A53-4006-8E5E-EC2D3E5518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8" t="3434" r="5062" b="10056"/>
          <a:stretch/>
        </p:blipFill>
        <p:spPr>
          <a:xfrm>
            <a:off x="2452439" y="614313"/>
            <a:ext cx="3194033" cy="25191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8308F8-B5AC-4B57-B95E-CE21F19DB8EF}"/>
              </a:ext>
            </a:extLst>
          </p:cNvPr>
          <p:cNvSpPr txBox="1"/>
          <p:nvPr/>
        </p:nvSpPr>
        <p:spPr>
          <a:xfrm>
            <a:off x="122503" y="610245"/>
            <a:ext cx="22579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Существует три основных типа клеток крови: эритроциты (красные кровяные клетки), лейкоциты (белые кровяные клетки) и тромбоциты (кровяные пластинки).</a:t>
            </a:r>
          </a:p>
        </p:txBody>
      </p:sp>
    </p:spTree>
    <p:extLst>
      <p:ext uri="{BB962C8B-B14F-4D97-AF65-F5344CB8AC3E}">
        <p14:creationId xmlns:p14="http://schemas.microsoft.com/office/powerpoint/2010/main" val="2591541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kumimoji="0" lang="ru-RU" sz="24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ОПОРНО-ДВИГАТЕЛЬНАЯ СИСТЕМА</a:t>
            </a:r>
            <a:endParaRPr lang="ru-RU" sz="2400" dirty="0"/>
          </a:p>
        </p:txBody>
      </p:sp>
      <p:sp>
        <p:nvSpPr>
          <p:cNvPr id="3" name="Стрелка: влево 2">
            <a:extLst>
              <a:ext uri="{FF2B5EF4-FFF2-40B4-BE49-F238E27FC236}">
                <a16:creationId xmlns:a16="http://schemas.microsoft.com/office/drawing/2014/main" id="{025E8BBD-2BE8-4201-9E4E-7F5C64C3E2B8}"/>
              </a:ext>
            </a:extLst>
          </p:cNvPr>
          <p:cNvSpPr/>
          <p:nvPr/>
        </p:nvSpPr>
        <p:spPr>
          <a:xfrm rot="19796216">
            <a:off x="1346711" y="760907"/>
            <a:ext cx="1009865" cy="17733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440EBB21-EC01-4CE7-B6A8-0835EB8FE9A2}"/>
              </a:ext>
            </a:extLst>
          </p:cNvPr>
          <p:cNvSpPr/>
          <p:nvPr/>
        </p:nvSpPr>
        <p:spPr>
          <a:xfrm rot="1763595">
            <a:off x="3010479" y="773670"/>
            <a:ext cx="988499" cy="1742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C15085-3F21-4F99-9564-123B99748C61}"/>
              </a:ext>
            </a:extLst>
          </p:cNvPr>
          <p:cNvSpPr txBox="1"/>
          <p:nvPr/>
        </p:nvSpPr>
        <p:spPr>
          <a:xfrm>
            <a:off x="0" y="1190377"/>
            <a:ext cx="1804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АКТИВНАЯ ЧАСТЬ: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МЫШЦЫ.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B6E0D700-656E-4D40-B195-73736D9E8844}"/>
              </a:ext>
            </a:extLst>
          </p:cNvPr>
          <p:cNvSpPr/>
          <p:nvPr/>
        </p:nvSpPr>
        <p:spPr>
          <a:xfrm>
            <a:off x="2524447" y="542305"/>
            <a:ext cx="144016" cy="6593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DC00FD-8B33-4441-B685-B9A3563A1BDC}"/>
              </a:ext>
            </a:extLst>
          </p:cNvPr>
          <p:cNvSpPr txBox="1"/>
          <p:nvPr/>
        </p:nvSpPr>
        <p:spPr>
          <a:xfrm>
            <a:off x="1732359" y="1190377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ПАССИВНАЯ ЧАСТЬ: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СКЕЛЕТ.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4138C-4043-4155-AA64-B68B0CF53EBF}"/>
              </a:ext>
            </a:extLst>
          </p:cNvPr>
          <p:cNvSpPr txBox="1"/>
          <p:nvPr/>
        </p:nvSpPr>
        <p:spPr>
          <a:xfrm>
            <a:off x="3532559" y="1191766"/>
            <a:ext cx="2024994" cy="1222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СВЯЗОЧНЫЙ АППАРАТ: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СУХОЖИЛИЯ, СВЯЗКИ.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C783861-7E7D-406B-B2FA-1490F0A7A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12" y="2108815"/>
            <a:ext cx="933584" cy="1033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96448C-7F73-4E3C-9F31-D4BA6846A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653" y="2103632"/>
            <a:ext cx="1033612" cy="1033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15AF0EE-0D0C-46A3-8D15-A5EAAC26A1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20" t="11555" r="19626"/>
          <a:stretch/>
        </p:blipFill>
        <p:spPr>
          <a:xfrm>
            <a:off x="4019682" y="2372401"/>
            <a:ext cx="1033612" cy="744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86967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F32F58-D02E-4CC2-95EF-B7B8F303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11418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ФОРМЕННЫЕ ЭЛЕМЕНТЫ КРОВИ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A05012-1A53-4006-8E5E-EC2D3E5518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8" t="3434" r="5062" b="10056"/>
          <a:stretch/>
        </p:blipFill>
        <p:spPr>
          <a:xfrm>
            <a:off x="2092399" y="614313"/>
            <a:ext cx="3554073" cy="25191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8308F8-B5AC-4B57-B95E-CE21F19DB8EF}"/>
              </a:ext>
            </a:extLst>
          </p:cNvPr>
          <p:cNvSpPr txBox="1"/>
          <p:nvPr/>
        </p:nvSpPr>
        <p:spPr>
          <a:xfrm>
            <a:off x="122503" y="549270"/>
            <a:ext cx="204190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Клетки крови, или кровяные клетки — клетки, входящие в состав крови и образующиеся в красном костном мозге в ходе гемопоэза. </a:t>
            </a:r>
          </a:p>
        </p:txBody>
      </p:sp>
    </p:spTree>
    <p:extLst>
      <p:ext uri="{BB962C8B-B14F-4D97-AF65-F5344CB8AC3E}">
        <p14:creationId xmlns:p14="http://schemas.microsoft.com/office/powerpoint/2010/main" val="1679052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89A591-E98B-4BC9-AB58-59DD81154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ГЕМОПОЭЗ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2F782C-6B08-4F33-AB8F-8DC982663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52" y="625250"/>
            <a:ext cx="4648470" cy="249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59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F32F58-D02E-4CC2-95EF-B7B8F303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11418"/>
            <a:ext cx="5616624" cy="369332"/>
          </a:xfrm>
        </p:spPr>
        <p:txBody>
          <a:bodyPr/>
          <a:lstStyle/>
          <a:p>
            <a:pPr algn="ctr"/>
            <a:r>
              <a:rPr lang="ru-RU" sz="2400" dirty="0"/>
              <a:t>ТРОМБОЦИТЫ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056E48-7637-43E7-8153-5EFF7AF0BF3A}"/>
              </a:ext>
            </a:extLst>
          </p:cNvPr>
          <p:cNvSpPr txBox="1"/>
          <p:nvPr/>
        </p:nvSpPr>
        <p:spPr>
          <a:xfrm>
            <a:off x="76175" y="580048"/>
            <a:ext cx="273630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Тромбоциты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(от греч.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θρόμ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βος — сгусток и κύτος — клетка; устаревшее название — кровяные пластинки) — небольшие (2 - 4 мкм) безъядерные плоские бесцветные форменные элементы крови, образующиеся из мегакариоцитов.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4894B1-C42B-4E57-A534-F04A12ACC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471" y="701447"/>
            <a:ext cx="2952328" cy="2073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82401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27F51E-0C30-401B-BE80-6A93230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ФУНКЦИИ КРОВИ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77DA28-A386-4958-A339-ACE28341AADF}"/>
              </a:ext>
            </a:extLst>
          </p:cNvPr>
          <p:cNvSpPr txBox="1"/>
          <p:nvPr/>
        </p:nvSpPr>
        <p:spPr>
          <a:xfrm>
            <a:off x="220191" y="682253"/>
            <a:ext cx="29523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Другие клетки крови (тромбоциты) отвечают за образование сгустка крови — тромба — в том месте, где повреждён сосуд (этот процесс защищает организм от опасной кровопотери).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0FE64F-3345-402F-972C-C4AF383D5C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82" b="23478"/>
          <a:stretch/>
        </p:blipFill>
        <p:spPr>
          <a:xfrm>
            <a:off x="3432089" y="563926"/>
            <a:ext cx="2044686" cy="257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37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F32F58-D02E-4CC2-95EF-B7B8F303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62520"/>
            <a:ext cx="5616624" cy="307777"/>
          </a:xfrm>
        </p:spPr>
        <p:txBody>
          <a:bodyPr/>
          <a:lstStyle/>
          <a:p>
            <a:pPr algn="ctr"/>
            <a:r>
              <a:rPr lang="ru-RU" sz="2000" dirty="0"/>
              <a:t>С ЧЕМ СВЯЗАНО СТРОЕНИЕ </a:t>
            </a:r>
            <a:r>
              <a:rPr lang="ru-RU" sz="2000" dirty="0" smtClean="0"/>
              <a:t>КЛЕТКИ?</a:t>
            </a:r>
            <a:endParaRPr lang="ru-RU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BEC36E-06DB-4A30-9FEA-0D8AD9BB7C6E}"/>
              </a:ext>
            </a:extLst>
          </p:cNvPr>
          <p:cNvSpPr txBox="1"/>
          <p:nvPr/>
        </p:nvSpPr>
        <p:spPr>
          <a:xfrm>
            <a:off x="76175" y="542305"/>
            <a:ext cx="268210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Эритроциты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представляют собой красные безъядерные дискообразно упло­щенные с обеих сторон клетки. Эта форма расширяет поверхность ячейки и улучшает газообмен.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687BD7-751F-4F3A-9E1E-6A42A289CC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828" b="7836"/>
          <a:stretch/>
        </p:blipFill>
        <p:spPr>
          <a:xfrm>
            <a:off x="2668463" y="758329"/>
            <a:ext cx="2952328" cy="226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274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27F51E-0C30-401B-BE80-6A93230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17" y="102424"/>
            <a:ext cx="5568882" cy="367873"/>
          </a:xfrm>
        </p:spPr>
        <p:txBody>
          <a:bodyPr/>
          <a:lstStyle/>
          <a:p>
            <a:pPr algn="ctr"/>
            <a:r>
              <a:rPr lang="ru-RU" sz="2400" dirty="0"/>
              <a:t>ДЫХАТЕЛЬНАЯ ФУНКЦИИ КРОВИ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77DA28-A386-4958-A339-ACE28341AADF}"/>
              </a:ext>
            </a:extLst>
          </p:cNvPr>
          <p:cNvSpPr txBox="1"/>
          <p:nvPr/>
        </p:nvSpPr>
        <p:spPr>
          <a:xfrm>
            <a:off x="123917" y="614313"/>
            <a:ext cx="148869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Кровь переносит кислород от лёгких ко всем клеткам организма и углекислый газ — в обратном направлении.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AA42C2-01DF-44AC-ABC9-1606AB14AC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5" t="3287" r="1184" b="5897"/>
          <a:stretch/>
        </p:blipFill>
        <p:spPr>
          <a:xfrm>
            <a:off x="1595746" y="580048"/>
            <a:ext cx="4049312" cy="25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52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F32F58-D02E-4CC2-95EF-B7B8F303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10257"/>
            <a:ext cx="5616624" cy="369332"/>
          </a:xfrm>
        </p:spPr>
        <p:txBody>
          <a:bodyPr/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ЛЕЙКОЦИТЫ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2C4B03-78A5-4084-B94E-1FF3804BB6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76"/>
          <a:stretch/>
        </p:blipFill>
        <p:spPr>
          <a:xfrm>
            <a:off x="148182" y="645512"/>
            <a:ext cx="5472609" cy="21917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FA0254-B441-4BD7-A003-2F00DE1EC403}"/>
              </a:ext>
            </a:extLst>
          </p:cNvPr>
          <p:cNvSpPr txBox="1"/>
          <p:nvPr/>
        </p:nvSpPr>
        <p:spPr>
          <a:xfrm>
            <a:off x="148182" y="2837269"/>
            <a:ext cx="864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</a:t>
            </a:r>
          </a:p>
        </p:txBody>
      </p:sp>
    </p:spTree>
    <p:extLst>
      <p:ext uri="{BB962C8B-B14F-4D97-AF65-F5344CB8AC3E}">
        <p14:creationId xmlns:p14="http://schemas.microsoft.com/office/powerpoint/2010/main" val="3848466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B1DCD1-9302-4E3F-9A9E-D5BCB1DF5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ВИДЫ ИММУНИТЕТА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46F0AC-FA22-4AD6-B12B-782EA20BC5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399" b="-1"/>
          <a:stretch/>
        </p:blipFill>
        <p:spPr>
          <a:xfrm>
            <a:off x="112178" y="614313"/>
            <a:ext cx="5544616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15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F18D8E-0E0D-4AE1-BC59-310907136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10257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КАЛЕНДАРЬ ПРИВИВОК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7754AA-FCAE-4F2E-9EFF-9AD5F6F411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88" t="14914" r="4434"/>
          <a:stretch/>
        </p:blipFill>
        <p:spPr>
          <a:xfrm>
            <a:off x="2308424" y="558438"/>
            <a:ext cx="3384376" cy="25315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800D5B-1105-4512-9280-06BE068D4A73}"/>
              </a:ext>
            </a:extLst>
          </p:cNvPr>
          <p:cNvSpPr txBox="1"/>
          <p:nvPr/>
        </p:nvSpPr>
        <p:spPr>
          <a:xfrm>
            <a:off x="60770" y="498167"/>
            <a:ext cx="246367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ВГВ-вакцина гепатита В;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ОПВ-оральная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полимиелитная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вакцина;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БЦЖ-(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сокр.Бацилла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Кальмета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Герена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вакцина против туберкулеза.</a:t>
            </a:r>
          </a:p>
        </p:txBody>
      </p:sp>
    </p:spTree>
    <p:extLst>
      <p:ext uri="{BB962C8B-B14F-4D97-AF65-F5344CB8AC3E}">
        <p14:creationId xmlns:p14="http://schemas.microsoft.com/office/powerpoint/2010/main" val="3899256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3287" y="51079"/>
            <a:ext cx="4760643" cy="447551"/>
          </a:xfrm>
          <a:prstGeom prst="rect">
            <a:avLst/>
          </a:prstGeom>
        </p:spPr>
        <p:txBody>
          <a:bodyPr vert="horz" wrap="square" lIns="0" tIns="16503" rIns="0" bIns="0" rtlCol="0" anchor="ctr">
            <a:spAutoFit/>
          </a:bodyPr>
          <a:lstStyle/>
          <a:p>
            <a:pPr marL="12695">
              <a:spcBef>
                <a:spcPts val="130"/>
              </a:spcBef>
            </a:pPr>
            <a:r>
              <a:rPr lang="ru-RU" sz="2800" dirty="0"/>
              <a:t>ЗАДАНИЕ</a:t>
            </a:r>
            <a:endParaRPr sz="2800" dirty="0"/>
          </a:p>
        </p:txBody>
      </p:sp>
      <p:sp>
        <p:nvSpPr>
          <p:cNvPr id="5" name="Chevron 15">
            <a:extLst>
              <a:ext uri="{FF2B5EF4-FFF2-40B4-BE49-F238E27FC236}">
                <a16:creationId xmlns:a16="http://schemas.microsoft.com/office/drawing/2014/main" id="{F7EBA848-D2E5-42B8-B14C-CB78773D3FF1}"/>
              </a:ext>
            </a:extLst>
          </p:cNvPr>
          <p:cNvSpPr/>
          <p:nvPr/>
        </p:nvSpPr>
        <p:spPr>
          <a:xfrm>
            <a:off x="4103687" y="686321"/>
            <a:ext cx="1417877" cy="829306"/>
          </a:xfrm>
          <a:prstGeom prst="chevron">
            <a:avLst>
              <a:gd name="adj" fmla="val 17785"/>
            </a:avLst>
          </a:prstGeom>
          <a:solidFill>
            <a:srgbClr val="FF0000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6E74CAED-4615-4AB9-8B67-C05FB35994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3595" y="902345"/>
            <a:ext cx="464492" cy="464434"/>
          </a:xfrm>
          <a:prstGeom prst="rect">
            <a:avLst/>
          </a:prstGeom>
        </p:spPr>
      </p:pic>
      <p:sp>
        <p:nvSpPr>
          <p:cNvPr id="8" name="Chevron 18">
            <a:extLst>
              <a:ext uri="{FF2B5EF4-FFF2-40B4-BE49-F238E27FC236}">
                <a16:creationId xmlns:a16="http://schemas.microsoft.com/office/drawing/2014/main" id="{91FEE48D-34B7-449A-8E52-48BCC4AF59B2}"/>
              </a:ext>
            </a:extLst>
          </p:cNvPr>
          <p:cNvSpPr/>
          <p:nvPr/>
        </p:nvSpPr>
        <p:spPr>
          <a:xfrm>
            <a:off x="2658810" y="686321"/>
            <a:ext cx="1599871" cy="829306"/>
          </a:xfrm>
          <a:prstGeom prst="chevron">
            <a:avLst>
              <a:gd name="adj" fmla="val 17785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7C0BE93F-84E0-441D-995D-A49B5B2A5D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5487" y="902345"/>
            <a:ext cx="556540" cy="422506"/>
          </a:xfrm>
          <a:prstGeom prst="rect">
            <a:avLst/>
          </a:prstGeom>
        </p:spPr>
      </p:pic>
      <p:sp>
        <p:nvSpPr>
          <p:cNvPr id="11" name="Chevron 21">
            <a:extLst>
              <a:ext uri="{FF2B5EF4-FFF2-40B4-BE49-F238E27FC236}">
                <a16:creationId xmlns:a16="http://schemas.microsoft.com/office/drawing/2014/main" id="{43462388-AD3B-4DC0-87D1-58BBFAB7ABAE}"/>
              </a:ext>
            </a:extLst>
          </p:cNvPr>
          <p:cNvSpPr/>
          <p:nvPr/>
        </p:nvSpPr>
        <p:spPr>
          <a:xfrm>
            <a:off x="1582207" y="686321"/>
            <a:ext cx="1417877" cy="829306"/>
          </a:xfrm>
          <a:prstGeom prst="chevron">
            <a:avLst>
              <a:gd name="adj" fmla="val 17785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AF05FC-40D6-49C7-8459-55715E908190}"/>
              </a:ext>
            </a:extLst>
          </p:cNvPr>
          <p:cNvSpPr txBox="1"/>
          <p:nvPr/>
        </p:nvSpPr>
        <p:spPr>
          <a:xfrm>
            <a:off x="76175" y="1625234"/>
            <a:ext cx="2923909" cy="1077311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lvl="0" algn="ctr" defTabSz="576621">
              <a:defRPr/>
            </a:pP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Повторить пройденные</a:t>
            </a:r>
          </a:p>
          <a:p>
            <a:pPr lvl="0" algn="ctr" defTabSz="576621">
              <a:defRPr/>
            </a:pP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темы по § 9 - § 17</a:t>
            </a:r>
            <a:r>
              <a:rPr lang="ru-RU" sz="1600" b="1" noProof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 algn="ctr" defTabSz="576621">
              <a:defRPr/>
            </a:pPr>
            <a:r>
              <a:rPr kumimoji="0" lang="ru-RU" sz="16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Подготовиться</a:t>
            </a:r>
          </a:p>
          <a:p>
            <a:pPr lvl="0" algn="ctr" defTabSz="576621">
              <a:defRPr/>
            </a:pPr>
            <a:r>
              <a:rPr kumimoji="0" lang="ru-RU" sz="16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к контрольной работе.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3">
            <a:extLst>
              <a:ext uri="{FF2B5EF4-FFF2-40B4-BE49-F238E27FC236}">
                <a16:creationId xmlns:a16="http://schemas.microsoft.com/office/drawing/2014/main" id="{A3CEFE8D-6013-4962-ADCB-10FA100D53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6401" y="830337"/>
            <a:ext cx="524530" cy="539981"/>
          </a:xfrm>
          <a:prstGeom prst="rect">
            <a:avLst/>
          </a:prstGeom>
        </p:spPr>
      </p:pic>
      <p:sp>
        <p:nvSpPr>
          <p:cNvPr id="14" name="Chevron 25">
            <a:extLst>
              <a:ext uri="{FF2B5EF4-FFF2-40B4-BE49-F238E27FC236}">
                <a16:creationId xmlns:a16="http://schemas.microsoft.com/office/drawing/2014/main" id="{83429AA4-D611-4991-B34E-193F6BD7B5E4}"/>
              </a:ext>
            </a:extLst>
          </p:cNvPr>
          <p:cNvSpPr/>
          <p:nvPr/>
        </p:nvSpPr>
        <p:spPr>
          <a:xfrm>
            <a:off x="247411" y="686322"/>
            <a:ext cx="1537707" cy="829305"/>
          </a:xfrm>
          <a:prstGeom prst="chevron">
            <a:avLst>
              <a:gd name="adj" fmla="val 17785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6F4F7A-E37D-4778-B9F6-2C1B186FB126}"/>
              </a:ext>
            </a:extLst>
          </p:cNvPr>
          <p:cNvSpPr txBox="1"/>
          <p:nvPr/>
        </p:nvSpPr>
        <p:spPr>
          <a:xfrm>
            <a:off x="3100511" y="1622425"/>
            <a:ext cx="2520280" cy="1077311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Прочитать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§18 </a:t>
            </a:r>
          </a:p>
          <a:p>
            <a:pPr lvl="0" algn="ctr" defTabSz="576621"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(опережающее чтение </a:t>
            </a:r>
          </a:p>
          <a:p>
            <a:pPr lvl="0" algn="ctr" defTabSz="576621">
              <a:defRPr/>
            </a:pP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стр. 55- 57).</a:t>
            </a:r>
            <a:endParaRPr kumimoji="0" lang="ru-RU" sz="151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6" name="Picture 27">
            <a:extLst>
              <a:ext uri="{FF2B5EF4-FFF2-40B4-BE49-F238E27FC236}">
                <a16:creationId xmlns:a16="http://schemas.microsoft.com/office/drawing/2014/main" id="{A5BC2A21-0471-46F9-B5B1-88716C63DF9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686" y="974353"/>
            <a:ext cx="609001" cy="27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23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2" grpId="0"/>
      <p:bldP spid="14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АКТУАЛИЗАЦИЯ ЗНАНИЙ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64F090-329A-47E0-903B-9894D5EF2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04" y="600530"/>
            <a:ext cx="1368152" cy="157208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9253B7-A7CD-4F8E-AD95-4D6F447AD2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1" t="3157" r="30553" b="5617"/>
          <a:stretch/>
        </p:blipFill>
        <p:spPr>
          <a:xfrm>
            <a:off x="4468663" y="600530"/>
            <a:ext cx="900798" cy="15759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C41A5D-6DFB-4C36-8E10-F5DED7EC9A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1" t="18507" r="45017" b="16713"/>
          <a:stretch/>
        </p:blipFill>
        <p:spPr>
          <a:xfrm>
            <a:off x="2200410" y="600530"/>
            <a:ext cx="1368152" cy="12480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09BFBE-E22B-4E84-89BD-AA7B7381DEB3}"/>
              </a:ext>
            </a:extLst>
          </p:cNvPr>
          <p:cNvSpPr txBox="1"/>
          <p:nvPr/>
        </p:nvSpPr>
        <p:spPr>
          <a:xfrm>
            <a:off x="76175" y="2198489"/>
            <a:ext cx="5630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КОСТИ ЧЕРЕПА       ПОЗВОНОК    БЕДРЕННАЯ КОСТЬ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1051AB-A43C-473B-8709-83AC7D52CD21}"/>
              </a:ext>
            </a:extLst>
          </p:cNvPr>
          <p:cNvSpPr txBox="1"/>
          <p:nvPr/>
        </p:nvSpPr>
        <p:spPr>
          <a:xfrm>
            <a:off x="148183" y="2580015"/>
            <a:ext cx="5558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Можно ли по форме кости определить ее функцию?</a:t>
            </a:r>
          </a:p>
        </p:txBody>
      </p:sp>
    </p:spTree>
    <p:extLst>
      <p:ext uri="{BB962C8B-B14F-4D97-AF65-F5344CB8AC3E}">
        <p14:creationId xmlns:p14="http://schemas.microsoft.com/office/powerpoint/2010/main" val="3409116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АКТУАЛИЗАЦИЯ ЗНАНИЙ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64F090-329A-47E0-903B-9894D5EF2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14" y="668457"/>
            <a:ext cx="1368152" cy="157208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9253B7-A7CD-4F8E-AD95-4D6F447AD2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1" t="3157" r="30553" b="5617"/>
          <a:stretch/>
        </p:blipFill>
        <p:spPr>
          <a:xfrm>
            <a:off x="4468663" y="600530"/>
            <a:ext cx="900798" cy="15759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C41A5D-6DFB-4C36-8E10-F5DED7EC9A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1" t="18507" r="45017" b="16713"/>
          <a:stretch/>
        </p:blipFill>
        <p:spPr>
          <a:xfrm>
            <a:off x="2236415" y="600530"/>
            <a:ext cx="1368152" cy="12480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FC0195-E9E0-4211-95C0-780A9319C131}"/>
              </a:ext>
            </a:extLst>
          </p:cNvPr>
          <p:cNvSpPr txBox="1"/>
          <p:nvPr/>
        </p:nvSpPr>
        <p:spPr>
          <a:xfrm>
            <a:off x="4167" y="2313469"/>
            <a:ext cx="201622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Кость черепа плоская, прочная; выполняет защитную функцию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3B46C3-E3B3-432A-8021-3206A308DE02}"/>
              </a:ext>
            </a:extLst>
          </p:cNvPr>
          <p:cNvSpPr txBox="1"/>
          <p:nvPr/>
        </p:nvSpPr>
        <p:spPr>
          <a:xfrm>
            <a:off x="1804367" y="1862256"/>
            <a:ext cx="23042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Позвонки образуют позвоночный столб, который защищает спинной мозг и является опорой для органов и тканей.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EB72DA-7AD2-4321-9150-760C635E6132}"/>
              </a:ext>
            </a:extLst>
          </p:cNvPr>
          <p:cNvSpPr txBox="1"/>
          <p:nvPr/>
        </p:nvSpPr>
        <p:spPr>
          <a:xfrm>
            <a:off x="3964607" y="2180486"/>
            <a:ext cx="18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Бедренная кость опора для мышц ног, выполняет опорную и двигательную функции.</a:t>
            </a:r>
          </a:p>
        </p:txBody>
      </p:sp>
    </p:spTree>
    <p:extLst>
      <p:ext uri="{BB962C8B-B14F-4D97-AF65-F5344CB8AC3E}">
        <p14:creationId xmlns:p14="http://schemas.microsoft.com/office/powerpoint/2010/main" val="2962500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31" y="102424"/>
            <a:ext cx="5569312" cy="369332"/>
          </a:xfrm>
        </p:spPr>
        <p:txBody>
          <a:bodyPr/>
          <a:lstStyle/>
          <a:p>
            <a:pPr algn="ctr"/>
            <a:r>
              <a:rPr lang="ru-RU" sz="2400" dirty="0"/>
              <a:t>СКЕЛЕТ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FDCFB2-B0E1-40D9-939F-BDDD722CF1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98" r="6763" b="13161"/>
          <a:stretch/>
        </p:blipFill>
        <p:spPr>
          <a:xfrm>
            <a:off x="1730585" y="614313"/>
            <a:ext cx="1945990" cy="25202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A352EA-CE13-4F57-8946-064BA9923D54}"/>
              </a:ext>
            </a:extLst>
          </p:cNvPr>
          <p:cNvSpPr txBox="1"/>
          <p:nvPr/>
        </p:nvSpPr>
        <p:spPr>
          <a:xfrm>
            <a:off x="3748583" y="602745"/>
            <a:ext cx="1800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Таз женщин шире и ниже, чем мужской, все размеры его больше, а кости таза у женщин тоньше.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AF9F7E-2107-4E37-BDA0-AF6E416E4446}"/>
              </a:ext>
            </a:extLst>
          </p:cNvPr>
          <p:cNvSpPr txBox="1"/>
          <p:nvPr/>
        </p:nvSpPr>
        <p:spPr>
          <a:xfrm>
            <a:off x="99831" y="614313"/>
            <a:ext cx="156052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Кардиналь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ных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различий нет.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Грудная клетка у мужчин шире, чем у женщин.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684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DEA4E7-873D-49B7-8BAD-B96FABB3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10257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СОЕДИНЕНИЯ КОСТЕЙ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6F1B2E-84BA-4170-9118-647C2F4BD5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27" t="23371" r="10055" b="16713"/>
          <a:stretch/>
        </p:blipFill>
        <p:spPr>
          <a:xfrm>
            <a:off x="580231" y="568910"/>
            <a:ext cx="4751265" cy="256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60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lang="ru-RU" sz="2400" kern="800" spc="-25" dirty="0">
                <a:solidFill>
                  <a:srgbClr val="FEFEFE"/>
                </a:solidFill>
              </a:rPr>
              <a:t> КОСТНАЯ ТКАНЬ</a:t>
            </a:r>
            <a:endParaRPr lang="ru-RU" sz="2400" dirty="0"/>
          </a:p>
        </p:txBody>
      </p:sp>
      <p:sp>
        <p:nvSpPr>
          <p:cNvPr id="3" name="Стрелка: влево 2">
            <a:extLst>
              <a:ext uri="{FF2B5EF4-FFF2-40B4-BE49-F238E27FC236}">
                <a16:creationId xmlns:a16="http://schemas.microsoft.com/office/drawing/2014/main" id="{025E8BBD-2BE8-4201-9E4E-7F5C64C3E2B8}"/>
              </a:ext>
            </a:extLst>
          </p:cNvPr>
          <p:cNvSpPr/>
          <p:nvPr/>
        </p:nvSpPr>
        <p:spPr>
          <a:xfrm rot="19220937">
            <a:off x="1610098" y="855253"/>
            <a:ext cx="1009865" cy="17733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440EBB21-EC01-4CE7-B6A8-0835EB8FE9A2}"/>
              </a:ext>
            </a:extLst>
          </p:cNvPr>
          <p:cNvSpPr/>
          <p:nvPr/>
        </p:nvSpPr>
        <p:spPr>
          <a:xfrm rot="2394328">
            <a:off x="3042095" y="829322"/>
            <a:ext cx="954480" cy="1643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C15085-3F21-4F99-9564-123B99748C61}"/>
              </a:ext>
            </a:extLst>
          </p:cNvPr>
          <p:cNvSpPr txBox="1"/>
          <p:nvPr/>
        </p:nvSpPr>
        <p:spPr>
          <a:xfrm>
            <a:off x="216024" y="1264126"/>
            <a:ext cx="2236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КЛЕТКИ КОСТНОЙ ТКАНИ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4138C-4043-4155-AA64-B68B0CF53EBF}"/>
              </a:ext>
            </a:extLst>
          </p:cNvPr>
          <p:cNvSpPr txBox="1"/>
          <p:nvPr/>
        </p:nvSpPr>
        <p:spPr>
          <a:xfrm>
            <a:off x="3028503" y="1264126"/>
            <a:ext cx="2448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МЕЖКЛЕТОЧНОЕ ВЕЩЕСТВО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D4CBA4-7876-4EB6-B8C1-6C38186C8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78" y="1877334"/>
            <a:ext cx="2017945" cy="124048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C9FA05C-1FDB-42AF-B8B1-E461A520B3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23" t="20646" r="37008" b="42826"/>
          <a:stretch/>
        </p:blipFill>
        <p:spPr>
          <a:xfrm>
            <a:off x="3172519" y="1884531"/>
            <a:ext cx="2223743" cy="123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0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lang="ru-RU" sz="2400" kern="800" spc="-25" dirty="0">
                <a:solidFill>
                  <a:srgbClr val="FEFEFE"/>
                </a:solidFill>
              </a:rPr>
              <a:t>КЛЕТКИ КОСТНОЙ ТКАНИ</a:t>
            </a:r>
            <a:endParaRPr lang="ru-RU" sz="2400" dirty="0"/>
          </a:p>
        </p:txBody>
      </p:sp>
      <p:sp>
        <p:nvSpPr>
          <p:cNvPr id="3" name="Стрелка: влево 2">
            <a:extLst>
              <a:ext uri="{FF2B5EF4-FFF2-40B4-BE49-F238E27FC236}">
                <a16:creationId xmlns:a16="http://schemas.microsoft.com/office/drawing/2014/main" id="{025E8BBD-2BE8-4201-9E4E-7F5C64C3E2B8}"/>
              </a:ext>
            </a:extLst>
          </p:cNvPr>
          <p:cNvSpPr/>
          <p:nvPr/>
        </p:nvSpPr>
        <p:spPr>
          <a:xfrm rot="19796216">
            <a:off x="1346711" y="760907"/>
            <a:ext cx="1009865" cy="17733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440EBB21-EC01-4CE7-B6A8-0835EB8FE9A2}"/>
              </a:ext>
            </a:extLst>
          </p:cNvPr>
          <p:cNvSpPr/>
          <p:nvPr/>
        </p:nvSpPr>
        <p:spPr>
          <a:xfrm rot="2243690">
            <a:off x="3456561" y="792823"/>
            <a:ext cx="954480" cy="1643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C15085-3F21-4F99-9564-123B99748C61}"/>
              </a:ext>
            </a:extLst>
          </p:cNvPr>
          <p:cNvSpPr txBox="1"/>
          <p:nvPr/>
        </p:nvSpPr>
        <p:spPr>
          <a:xfrm>
            <a:off x="0" y="1190377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ОСТЕОБЛАСТЫ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B6E0D700-656E-4D40-B195-73736D9E8844}"/>
              </a:ext>
            </a:extLst>
          </p:cNvPr>
          <p:cNvSpPr/>
          <p:nvPr/>
        </p:nvSpPr>
        <p:spPr>
          <a:xfrm>
            <a:off x="2812479" y="542305"/>
            <a:ext cx="144016" cy="6593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DC00FD-8B33-4441-B685-B9A3563A1BDC}"/>
              </a:ext>
            </a:extLst>
          </p:cNvPr>
          <p:cNvSpPr txBox="1"/>
          <p:nvPr/>
        </p:nvSpPr>
        <p:spPr>
          <a:xfrm>
            <a:off x="1948383" y="1190377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ОСТЕОКЛАСТЫ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4138C-4043-4155-AA64-B68B0CF53EBF}"/>
              </a:ext>
            </a:extLst>
          </p:cNvPr>
          <p:cNvSpPr txBox="1"/>
          <p:nvPr/>
        </p:nvSpPr>
        <p:spPr>
          <a:xfrm>
            <a:off x="3937819" y="1181085"/>
            <a:ext cx="1826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ОСТЕОЦИТЫ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D4EEE6-D321-4CE6-8573-4D7BE43B38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1" t="21151" r="53006" b="25589"/>
          <a:stretch/>
        </p:blipFill>
        <p:spPr>
          <a:xfrm>
            <a:off x="149760" y="1534086"/>
            <a:ext cx="1798623" cy="14717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F863DBF-F515-4233-84E5-5F65A88325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26" t="20762" r="9656" b="25953"/>
          <a:stretch/>
        </p:blipFill>
        <p:spPr>
          <a:xfrm>
            <a:off x="3847592" y="1550417"/>
            <a:ext cx="1826989" cy="147171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B556868-DC97-4E11-BCCD-F3FC214952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48" t="5596" r="7549" b="23358"/>
          <a:stretch/>
        </p:blipFill>
        <p:spPr>
          <a:xfrm>
            <a:off x="2098143" y="1550417"/>
            <a:ext cx="1648863" cy="147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81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7263</TotalTime>
  <Words>654</Words>
  <Application>Microsoft Office PowerPoint</Application>
  <PresentationFormat>Произвольный</PresentationFormat>
  <Paragraphs>113</Paragraphs>
  <Slides>39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39</vt:i4>
      </vt:variant>
    </vt:vector>
  </HeadingPairs>
  <TitlesOfParts>
    <vt:vector size="53" baseType="lpstr">
      <vt:lpstr>Arial</vt:lpstr>
      <vt:lpstr>Arial</vt:lpstr>
      <vt:lpstr>Calibri</vt:lpstr>
      <vt:lpstr>Courier New</vt:lpstr>
      <vt:lpstr>Open Sans</vt:lpstr>
      <vt:lpstr>Open Sans Light</vt:lpstr>
      <vt:lpstr>Times New Roman</vt:lpstr>
      <vt:lpstr>Wingdings</vt:lpstr>
      <vt:lpstr>Office Theme</vt:lpstr>
      <vt:lpstr>1_Office Theme</vt:lpstr>
      <vt:lpstr>2_Office Theme</vt:lpstr>
      <vt:lpstr>Тема Office</vt:lpstr>
      <vt:lpstr>4_Office Theme</vt:lpstr>
      <vt:lpstr>3_Office Theme</vt:lpstr>
      <vt:lpstr>Биология  Человек и его здоровье</vt:lpstr>
      <vt:lpstr>СЕГОДНЯ НА УРОКЕ</vt:lpstr>
      <vt:lpstr>ОПОРНО-ДВИГАТЕЛЬНАЯ СИСТЕМА</vt:lpstr>
      <vt:lpstr>АКТУАЛИЗАЦИЯ ЗНАНИЙ</vt:lpstr>
      <vt:lpstr>АКТУАЛИЗАЦИЯ ЗНАНИЙ</vt:lpstr>
      <vt:lpstr>СКЕЛЕТ </vt:lpstr>
      <vt:lpstr>СОЕДИНЕНИЯ КОСТЕЙ</vt:lpstr>
      <vt:lpstr> КОСТНАЯ ТКАНЬ</vt:lpstr>
      <vt:lpstr>КЛЕТКИ КОСТНОЙ ТКАНИ</vt:lpstr>
      <vt:lpstr>ХИМИЧЕСКИЙ СОСТАВ КОСТИ</vt:lpstr>
      <vt:lpstr>ВИДЫ КОСТЕЙ</vt:lpstr>
      <vt:lpstr>РОСТ  КОСТЕЙ</vt:lpstr>
      <vt:lpstr>ОСОБЕННОСТИ СТРОЕНИЯ СКЕЛЕТА</vt:lpstr>
      <vt:lpstr>ОСОБЕННОСТИ СТРОЕНИЯ СКЕЛЕТА</vt:lpstr>
      <vt:lpstr>СТРОЕНИЕ СКЕЛЕТНОЙ МЫШЦЫ</vt:lpstr>
      <vt:lpstr>СТРОЕНИЕ СКЕЛЕТНОЙ МЫШЦЫ </vt:lpstr>
      <vt:lpstr>СКЕЛЕТНАЯ МЫШЕЧНАЯ ТКАНЬ </vt:lpstr>
      <vt:lpstr>ФУНКЦИИ МЫШЦ </vt:lpstr>
      <vt:lpstr>ФУНКЦИИ МЫШЦ </vt:lpstr>
      <vt:lpstr>МЫШЕЧНОЕ УТОМЛЕНИЕ </vt:lpstr>
      <vt:lpstr>ВИДЫ РАБОТЫ МЫШЦ</vt:lpstr>
      <vt:lpstr>ЛУЧШИЙ ОТДЫХ - ЭТО СМЕНА ДЕЯТЕЛЬНОСТИ</vt:lpstr>
      <vt:lpstr>РЕГУЛЯЦИЯ РАБОТЫ МЫШЦ</vt:lpstr>
      <vt:lpstr>РАЗВИТИЕ МЫШЦ</vt:lpstr>
      <vt:lpstr>СЛАБОСТЬ МЫШЦ СПИНЫ ВЫЗЫВАЕТ ИЗМЕНЕНИЕ ОСАНКИ</vt:lpstr>
      <vt:lpstr>ВНУТРЕННЯЯ СРЕДА ОРГАНИЗМА</vt:lpstr>
      <vt:lpstr>ЛИМФА – ЖИВАЯ ВОДА ОРГАНИЗМА</vt:lpstr>
      <vt:lpstr>ГОМЕОСТАЗ </vt:lpstr>
      <vt:lpstr>ФОРМЕННЫЕ ЭЛЕМЕНТЫ КРОВИ</vt:lpstr>
      <vt:lpstr>ФОРМЕННЫЕ ЭЛЕМЕНТЫ КРОВИ</vt:lpstr>
      <vt:lpstr>ГЕМОПОЭЗ </vt:lpstr>
      <vt:lpstr>ТРОМБОЦИТЫ</vt:lpstr>
      <vt:lpstr>ФУНКЦИИ КРОВИ</vt:lpstr>
      <vt:lpstr>С ЧЕМ СВЯЗАНО СТРОЕНИЕ КЛЕТКИ?</vt:lpstr>
      <vt:lpstr>ДЫХАТЕЛЬНАЯ ФУНКЦИИ КРОВИ</vt:lpstr>
      <vt:lpstr>ЛЕЙКОЦИТЫ</vt:lpstr>
      <vt:lpstr>ВИДЫ ИММУНИТЕТА</vt:lpstr>
      <vt:lpstr>КАЛЕНДАРЬ ПРИВИВОК</vt:lpstr>
      <vt:lpstr>ЗАДАНИЕ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cp:lastModifiedBy>Lenova 330 pro A6</cp:lastModifiedBy>
  <cp:revision>553</cp:revision>
  <dcterms:created xsi:type="dcterms:W3CDTF">2020-04-13T08:05:42Z</dcterms:created>
  <dcterms:modified xsi:type="dcterms:W3CDTF">2020-10-31T06:39:06Z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