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940" r:id="rId5"/>
  </p:sldMasterIdLst>
  <p:notesMasterIdLst>
    <p:notesMasterId r:id="rId38"/>
  </p:notesMasterIdLst>
  <p:sldIdLst>
    <p:sldId id="1518" r:id="rId6"/>
    <p:sldId id="1842" r:id="rId7"/>
    <p:sldId id="1826" r:id="rId8"/>
    <p:sldId id="1885" r:id="rId9"/>
    <p:sldId id="1886" r:id="rId10"/>
    <p:sldId id="1524" r:id="rId11"/>
    <p:sldId id="1891" r:id="rId12"/>
    <p:sldId id="1892" r:id="rId13"/>
    <p:sldId id="1893" r:id="rId14"/>
    <p:sldId id="1846" r:id="rId15"/>
    <p:sldId id="1894" r:id="rId16"/>
    <p:sldId id="1887" r:id="rId17"/>
    <p:sldId id="1888" r:id="rId18"/>
    <p:sldId id="1889" r:id="rId19"/>
    <p:sldId id="1876" r:id="rId20"/>
    <p:sldId id="1895" r:id="rId21"/>
    <p:sldId id="1890" r:id="rId22"/>
    <p:sldId id="1896" r:id="rId23"/>
    <p:sldId id="1866" r:id="rId24"/>
    <p:sldId id="1897" r:id="rId25"/>
    <p:sldId id="1868" r:id="rId26"/>
    <p:sldId id="1874" r:id="rId27"/>
    <p:sldId id="1898" r:id="rId28"/>
    <p:sldId id="1900" r:id="rId29"/>
    <p:sldId id="1899" r:id="rId30"/>
    <p:sldId id="1877" r:id="rId31"/>
    <p:sldId id="1883" r:id="rId32"/>
    <p:sldId id="1901" r:id="rId33"/>
    <p:sldId id="1882" r:id="rId34"/>
    <p:sldId id="1881" r:id="rId35"/>
    <p:sldId id="1884" r:id="rId36"/>
    <p:sldId id="1648" r:id="rId37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8" autoAdjust="0"/>
  </p:normalViewPr>
  <p:slideViewPr>
    <p:cSldViewPr>
      <p:cViewPr varScale="1">
        <p:scale>
          <a:sx n="138" d="100"/>
          <a:sy n="138" d="100"/>
        </p:scale>
        <p:origin x="894" y="108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24.10.2020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436215" y="1550417"/>
            <a:ext cx="272162" cy="108012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868263" y="1406401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 </a:t>
            </a:r>
          </a:p>
          <a:p>
            <a:r>
              <a:rPr lang="ru-RU" sz="2800" b="1" spc="-20" dirty="0">
                <a:solidFill>
                  <a:srgbClr val="002060"/>
                </a:solidFill>
                <a:latin typeface="Arial"/>
                <a:cs typeface="Arial"/>
              </a:rPr>
              <a:t>Химический состав крови</a:t>
            </a:r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E43D33-200C-4849-8C69-5A3F1F1DE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32" y="1354266"/>
            <a:ext cx="1709589" cy="1383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ФОРМЕННЫЕ ЭЛЕМЕНТЫ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05012-1A53-4006-8E5E-EC2D3E55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3434" r="5062" b="10056"/>
          <a:stretch/>
        </p:blipFill>
        <p:spPr>
          <a:xfrm>
            <a:off x="2092399" y="614313"/>
            <a:ext cx="3554073" cy="251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308F8-B5AC-4B57-B95E-CE21F19DB8EF}"/>
              </a:ext>
            </a:extLst>
          </p:cNvPr>
          <p:cNvSpPr txBox="1"/>
          <p:nvPr/>
        </p:nvSpPr>
        <p:spPr>
          <a:xfrm>
            <a:off x="122503" y="549270"/>
            <a:ext cx="2041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Клетки крови, или кровяные клетки — клетки, входящие в состав крови и образующиеся в красном костном мозге в ходе гемопоэза. </a:t>
            </a:r>
          </a:p>
        </p:txBody>
      </p:sp>
    </p:spTree>
    <p:extLst>
      <p:ext uri="{BB962C8B-B14F-4D97-AF65-F5344CB8AC3E}">
        <p14:creationId xmlns:p14="http://schemas.microsoft.com/office/powerpoint/2010/main" val="378512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ФОРМЕННЫЕ ЭЛЕМЕНТЫ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05012-1A53-4006-8E5E-EC2D3E55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3434" r="5062" b="10056"/>
          <a:stretch/>
        </p:blipFill>
        <p:spPr>
          <a:xfrm>
            <a:off x="2452439" y="614313"/>
            <a:ext cx="3194033" cy="251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308F8-B5AC-4B57-B95E-CE21F19DB8EF}"/>
              </a:ext>
            </a:extLst>
          </p:cNvPr>
          <p:cNvSpPr txBox="1"/>
          <p:nvPr/>
        </p:nvSpPr>
        <p:spPr>
          <a:xfrm>
            <a:off x="122503" y="610245"/>
            <a:ext cx="225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три основных типа клеток крови: эритроциты (красные кровяные клетки), лейкоциты (белые кровяные клетки) и тромбоциты (кровяные пластинки).</a:t>
            </a:r>
          </a:p>
        </p:txBody>
      </p:sp>
    </p:spTree>
    <p:extLst>
      <p:ext uri="{BB962C8B-B14F-4D97-AF65-F5344CB8AC3E}">
        <p14:creationId xmlns:p14="http://schemas.microsoft.com/office/powerpoint/2010/main" val="259154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430887"/>
          </a:xfrm>
        </p:spPr>
        <p:txBody>
          <a:bodyPr/>
          <a:lstStyle/>
          <a:p>
            <a:pPr algn="ctr"/>
            <a:r>
              <a:rPr lang="ru-RU" sz="2800" dirty="0"/>
              <a:t>ТРОМБОЦИТЫ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56E48-7637-43E7-8153-5EFF7AF0BF3A}"/>
              </a:ext>
            </a:extLst>
          </p:cNvPr>
          <p:cNvSpPr txBox="1"/>
          <p:nvPr/>
        </p:nvSpPr>
        <p:spPr>
          <a:xfrm>
            <a:off x="76175" y="580048"/>
            <a:ext cx="27363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Тромбоциты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(от греч.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θρόμ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βος — сгусток и κύτος — клетка; устаревшее название — кровяные пластинки) — небольшие (2 - 4 мкм) безъядерные плоские бесцветные форменные элементы крови, образующиеся из мегакариоцитов.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894B1-C42B-4E57-A534-F04A12AC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1" y="701447"/>
            <a:ext cx="2952328" cy="2073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40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430887"/>
          </a:xfrm>
        </p:spPr>
        <p:txBody>
          <a:bodyPr/>
          <a:lstStyle/>
          <a:p>
            <a:pPr algn="ctr"/>
            <a:r>
              <a:rPr lang="ru-RU" sz="2800" dirty="0"/>
              <a:t>ФУНКЦИИ ТРОМБОЦИТОВ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7DBC5-0DFD-4E56-B030-873D23C30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6"/>
          <a:stretch/>
        </p:blipFill>
        <p:spPr>
          <a:xfrm>
            <a:off x="2635677" y="599681"/>
            <a:ext cx="3024336" cy="253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4F305-A242-4A82-9170-A1D461C20F5B}"/>
              </a:ext>
            </a:extLst>
          </p:cNvPr>
          <p:cNvSpPr txBox="1"/>
          <p:nvPr/>
        </p:nvSpPr>
        <p:spPr>
          <a:xfrm>
            <a:off x="76175" y="712450"/>
            <a:ext cx="25922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Они имеют форму круглого овала и живут от 2 до 5 дней. В 1 мм</a:t>
            </a:r>
            <a:r>
              <a:rPr lang="ru-RU" sz="1600" spc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крови содержит­ся 300-400 тыс. тромбоцитов. Их основная функция - свертывание крови и остановка кровотечения.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6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430887"/>
          </a:xfrm>
        </p:spPr>
        <p:txBody>
          <a:bodyPr/>
          <a:lstStyle/>
          <a:p>
            <a:pPr algn="ctr"/>
            <a:r>
              <a:rPr lang="ru-RU" sz="2800" dirty="0"/>
              <a:t>СВЕРТЫВАЕМОСТЬ  КРОВИ</a:t>
            </a:r>
          </a:p>
        </p:txBody>
      </p:sp>
      <p:pic>
        <p:nvPicPr>
          <p:cNvPr id="3" name="Система свертывания крови [OR2SjNONTvQ]">
            <a:hlinkClick r:id="" action="ppaction://media"/>
            <a:extLst>
              <a:ext uri="{FF2B5EF4-FFF2-40B4-BE49-F238E27FC236}">
                <a16:creationId xmlns:a16="http://schemas.microsoft.com/office/drawing/2014/main" id="{C9E69DE8-9579-4BD0-81CB-81D0CC14A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255" y="619963"/>
            <a:ext cx="4468663" cy="25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36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DA28-A386-4958-A339-ACE28341AADF}"/>
              </a:ext>
            </a:extLst>
          </p:cNvPr>
          <p:cNvSpPr txBox="1"/>
          <p:nvPr/>
        </p:nvSpPr>
        <p:spPr>
          <a:xfrm>
            <a:off x="220191" y="682253"/>
            <a:ext cx="2952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клетки крови (тромбоциты) отвечают за образование сгустка крови — тромба — в том месте, где повреждён сосуд (этот процесс защищает организм от опасной кровопотери).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FE64F-3345-402F-972C-C4AF383D5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2" b="23478"/>
          <a:stretch/>
        </p:blipFill>
        <p:spPr>
          <a:xfrm>
            <a:off x="3432089" y="563926"/>
            <a:ext cx="2044686" cy="25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430887"/>
          </a:xfrm>
        </p:spPr>
        <p:txBody>
          <a:bodyPr/>
          <a:lstStyle/>
          <a:p>
            <a:pPr algn="ctr"/>
            <a:r>
              <a:rPr lang="ru-RU" sz="2800" dirty="0"/>
              <a:t>СВЕРТЫВАЕМОСТЬ  КРОВИ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B7939-66D5-4522-9F57-1A80C81FE4D9}"/>
              </a:ext>
            </a:extLst>
          </p:cNvPr>
          <p:cNvSpPr txBox="1"/>
          <p:nvPr/>
        </p:nvSpPr>
        <p:spPr>
          <a:xfrm>
            <a:off x="76175" y="528945"/>
            <a:ext cx="28083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Свертывание крови происходит с участием солей кальция в плазме и около десяти других факторов. При удалении кальция из крови свертывание не происходит. Этот метод используется для хранения донорской крови. Свер­тывание крови при повреждении кровеносных сосудов предотвращает боль­шие потери крови. 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AC77D-EBFC-4104-8A4B-64216E79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5"/>
          <a:stretch/>
        </p:blipFill>
        <p:spPr>
          <a:xfrm>
            <a:off x="2890278" y="686321"/>
            <a:ext cx="2705755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039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430887"/>
          </a:xfrm>
        </p:spPr>
        <p:txBody>
          <a:bodyPr/>
          <a:lstStyle/>
          <a:p>
            <a:pPr algn="ctr"/>
            <a:r>
              <a:rPr lang="ru-RU" sz="2800" dirty="0"/>
              <a:t>ГЕМОФИЛИЯ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0EE82-9F11-47CD-9DCF-61A4714BD1B7}"/>
              </a:ext>
            </a:extLst>
          </p:cNvPr>
          <p:cNvSpPr txBox="1"/>
          <p:nvPr/>
        </p:nvSpPr>
        <p:spPr>
          <a:xfrm>
            <a:off x="0" y="589920"/>
            <a:ext cx="331653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ctr">
              <a:spcBef>
                <a:spcPts val="3600"/>
              </a:spcBef>
              <a:spcAft>
                <a:spcPts val="600"/>
              </a:spcAft>
            </a:pPr>
            <a:r>
              <a:rPr lang="ru-RU" sz="15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Отсутствие факторов свертывания или нарушение свертывания крови - </a:t>
            </a:r>
            <a:r>
              <a:rPr lang="ru-RU" sz="1500" b="1" i="1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гемофилия</a:t>
            </a:r>
            <a:r>
              <a:rPr lang="ru-RU" sz="15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является тяжелой наследственной болезнью, связанной с геном гемофилии. Больной гемофилией человек может погибнуть от потери крови даже при незначительном повреждении кровеносных сосудов.</a:t>
            </a:r>
            <a:endParaRPr lang="ru-RU" sz="15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EF4C76-6E95-4E79-A1CF-F2650B5A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452" y="830337"/>
            <a:ext cx="2431668" cy="1864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27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93298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17 АПРЕЛЯ ВСЕМИРНЫЙ ДЕНЬ ГЕМОФИЛИИ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0EE82-9F11-47CD-9DCF-61A4714BD1B7}"/>
              </a:ext>
            </a:extLst>
          </p:cNvPr>
          <p:cNvSpPr txBox="1"/>
          <p:nvPr/>
        </p:nvSpPr>
        <p:spPr>
          <a:xfrm>
            <a:off x="76175" y="501069"/>
            <a:ext cx="31683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600"/>
              </a:spcAft>
            </a:pP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 гемофилии расположен в мужских половых хромосомах человека. По этой причине гемо­филией болеют в основном мужчины. Женщины являются носителями гена гемофилии. Гемофилией страдали многие потомки мужского пола английской королевы Виктории, праправнуком которой был и русский царевич Алексей, сын последнего русского императора Николая ІІ.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05B05F-A02F-4403-90C2-7B7E8A56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41" y="815454"/>
            <a:ext cx="2360078" cy="16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ЭРИТРОЦИТЫ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EC36E-06DB-4A30-9FEA-0D8AD9BB7C6E}"/>
              </a:ext>
            </a:extLst>
          </p:cNvPr>
          <p:cNvSpPr txBox="1"/>
          <p:nvPr/>
        </p:nvSpPr>
        <p:spPr>
          <a:xfrm>
            <a:off x="76175" y="542305"/>
            <a:ext cx="26821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u="none" strike="noStrike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Эритроциты </a:t>
            </a:r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представляют собой красные безъядерные дискообразно упло­щенные с обеих сторон клетки. Эта форма расширяет поверхность ячейки и улучшает газообмен.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87BD7-751F-4F3A-9E1E-6A42A289C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28" b="7836"/>
          <a:stretch/>
        </p:blipFill>
        <p:spPr>
          <a:xfrm>
            <a:off x="2668463" y="758329"/>
            <a:ext cx="2952328" cy="22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148183" y="614313"/>
            <a:ext cx="5544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1. Составьте парные ответы из названий элементов внутренней среды и соответствующих им понятий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А - внутренняя среда, Б - кровь, В - лимфа, Г - тканевая жидкость; 1 - желтоватая жидкость, находящаяся в лимфатических сосудах, 2 - состоит из плазмы и клеток, 3 - состоит из крови, лимфы и тканевой жидкости, 4 - состоит из межклеточной жидкости.</a:t>
            </a:r>
          </a:p>
        </p:txBody>
      </p:sp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ЭРИТРОЦИТЫ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EC36E-06DB-4A30-9FEA-0D8AD9BB7C6E}"/>
              </a:ext>
            </a:extLst>
          </p:cNvPr>
          <p:cNvSpPr txBox="1"/>
          <p:nvPr/>
        </p:nvSpPr>
        <p:spPr>
          <a:xfrm>
            <a:off x="0" y="542305"/>
            <a:ext cx="27404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Их размер очень мал </a:t>
            </a:r>
          </a:p>
          <a:p>
            <a:pPr algn="ctr"/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 соответствует тысячной доле миллиметра. В 1 мм</a:t>
            </a:r>
            <a:r>
              <a:rPr lang="ru-RU" sz="1800" b="1" i="0" u="none" strike="noStrike" spc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3</a:t>
            </a:r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крови в среднем содержится около 5 млн эритроцитов. Они живут около четырех месяцев (120 дней).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E0295-EFA9-4177-8C9A-950DE49A2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463" y="614313"/>
            <a:ext cx="295232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698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7" y="102424"/>
            <a:ext cx="5568882" cy="367873"/>
          </a:xfrm>
        </p:spPr>
        <p:txBody>
          <a:bodyPr/>
          <a:lstStyle/>
          <a:p>
            <a:pPr algn="ctr"/>
            <a:r>
              <a:rPr lang="ru-RU" sz="2400" dirty="0"/>
              <a:t>ДЫХАТЕЛЬНАЯ ФУНКЦИИ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DA28-A386-4958-A339-ACE28341AADF}"/>
              </a:ext>
            </a:extLst>
          </p:cNvPr>
          <p:cNvSpPr txBox="1"/>
          <p:nvPr/>
        </p:nvSpPr>
        <p:spPr>
          <a:xfrm>
            <a:off x="123917" y="614313"/>
            <a:ext cx="1488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Кровь переносит кислород от лёгких ко всем клеткам организма и углекислый газ — в обратном направлении.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A42C2-01DF-44AC-ABC9-1606AB14A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" t="3287" r="1184" b="5897"/>
          <a:stretch/>
        </p:blipFill>
        <p:spPr>
          <a:xfrm>
            <a:off x="1595746" y="580048"/>
            <a:ext cx="4049312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82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АНЕМИЯ - МАЛОКРОВИЕ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DA28-A386-4958-A339-ACE28341AADF}"/>
              </a:ext>
            </a:extLst>
          </p:cNvPr>
          <p:cNvSpPr txBox="1"/>
          <p:nvPr/>
        </p:nvSpPr>
        <p:spPr>
          <a:xfrm>
            <a:off x="76175" y="1960106"/>
            <a:ext cx="56166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Отработанные эритроциты разрушаются в селезенке и печени. Новые эритроциты образуются в красном костном мозге. Эритроциты сохраняются и в селезенке. Снижение эритроцитов или гемоглобина в крови приводит к малокровию, так называемой анемии.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80F96-4270-499C-90EB-5A520B1A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71" y="588639"/>
            <a:ext cx="4070535" cy="1328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036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ГРУППЫ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КРОВИ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D14FE-877B-4C97-910C-E2CFA2ED10C7}"/>
              </a:ext>
            </a:extLst>
          </p:cNvPr>
          <p:cNvSpPr txBox="1"/>
          <p:nvPr/>
        </p:nvSpPr>
        <p:spPr>
          <a:xfrm>
            <a:off x="76175" y="580048"/>
            <a:ext cx="31683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1900 году австрийский врач Карл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Ландштейнер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впервые обнаружил существование разных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групп крови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 в 1930 году получил за это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открытие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Нобелевскую премию по физиологии и медицине. С тех пор ученые разработали мощные инструменты для исследования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групп крови.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C32FCA-C4D3-48EB-B8C7-9214DC27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519" y="766328"/>
            <a:ext cx="248667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2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ЗАМЕЧАЛИ ЛИ ВЫ ?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10454-DE08-49FC-9425-2B14C8BC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3" y="621271"/>
            <a:ext cx="1732767" cy="2486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7882D-E0E1-4981-8791-EFEF2A6D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59" y="620187"/>
            <a:ext cx="1654977" cy="2488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117A33-07C5-4F34-94CD-3CDA99E7B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698" y="628557"/>
            <a:ext cx="2198489" cy="21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ГРУППЫ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КРОВИ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16023-913D-469F-A0F9-A8063D17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64" y="614313"/>
            <a:ext cx="3923052" cy="25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28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1C7AD-E5D1-4963-A359-A4D7482C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15471"/>
          </a:xfrm>
        </p:spPr>
        <p:txBody>
          <a:bodyPr/>
          <a:lstStyle/>
          <a:p>
            <a:pPr algn="ctr"/>
            <a:r>
              <a:rPr lang="ru-RU" dirty="0"/>
              <a:t>ГРУППЫ  КРОВИ</a:t>
            </a:r>
          </a:p>
        </p:txBody>
      </p:sp>
      <p:pic>
        <p:nvPicPr>
          <p:cNvPr id="4" name="• ГРУППЫ КРОВИ • Чем отличаются Как определить [ii7teESH4F0]">
            <a:hlinkClick r:id="" action="ppaction://media"/>
            <a:extLst>
              <a:ext uri="{FF2B5EF4-FFF2-40B4-BE49-F238E27FC236}">
                <a16:creationId xmlns:a16="http://schemas.microsoft.com/office/drawing/2014/main" id="{1E133FA0-990D-4EE6-A6EC-A35F03F23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147" y="570729"/>
            <a:ext cx="4612679" cy="25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04D0D-CF29-4822-8C4B-61B4A3C9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ДОНОРСТВО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05957-8031-464F-8AED-ECD33EE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99" y="1766441"/>
            <a:ext cx="2286000" cy="128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CCB4C8-5387-45D2-92EE-A7F70217F5F9}"/>
              </a:ext>
            </a:extLst>
          </p:cNvPr>
          <p:cNvSpPr txBox="1"/>
          <p:nvPr/>
        </p:nvSpPr>
        <p:spPr>
          <a:xfrm>
            <a:off x="215394" y="614313"/>
            <a:ext cx="5405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дающий кровь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Реципиент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получающий кровь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Трансфузия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процесс вливания крови</a:t>
            </a:r>
          </a:p>
        </p:txBody>
      </p:sp>
    </p:spTree>
    <p:extLst>
      <p:ext uri="{BB962C8B-B14F-4D97-AF65-F5344CB8AC3E}">
        <p14:creationId xmlns:p14="http://schemas.microsoft.com/office/powerpoint/2010/main" val="829236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D6AC7-A8BB-4A11-83EA-55C3D49C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Я МОГУ БЫТЬ ДОНОРОМ, ЕСЛИ</a:t>
            </a:r>
            <a:r>
              <a:rPr lang="ru-RU" dirty="0"/>
              <a:t>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4CB0E4-A749-4784-8415-F9C468B6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18195" r="4156" b="4133"/>
          <a:stretch/>
        </p:blipFill>
        <p:spPr>
          <a:xfrm>
            <a:off x="724247" y="618503"/>
            <a:ext cx="4536504" cy="25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04D0D-CF29-4822-8C4B-61B4A3C9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ОБЩИЙ АНАЛИЗ КРОВИ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29E591-3950-4D44-B4AE-2E449112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01" y="2030442"/>
            <a:ext cx="1243849" cy="10827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DAFE6-F5FF-4347-A4D1-2BF2ED9E3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0" r="-507"/>
          <a:stretch/>
        </p:blipFill>
        <p:spPr>
          <a:xfrm>
            <a:off x="148183" y="600372"/>
            <a:ext cx="1949954" cy="24896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E4A20-72E0-4C20-91F4-5C55E8E37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46" r="48" b="52888"/>
          <a:stretch/>
        </p:blipFill>
        <p:spPr>
          <a:xfrm>
            <a:off x="2216702" y="632404"/>
            <a:ext cx="3251366" cy="1320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70330-4695-47AB-A278-44917071D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599" y="2030443"/>
            <a:ext cx="1594480" cy="10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30486"/>
              </p:ext>
            </p:extLst>
          </p:nvPr>
        </p:nvGraphicFramePr>
        <p:xfrm>
          <a:off x="0" y="-33758"/>
          <a:ext cx="5768975" cy="327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412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643563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31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ЭЛЕМЕНТЫ ВНУТРЕННЕЙ СРЕДЫ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ПОНЯТИЯ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внутренняя среда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состоит из крови, лимфы и тканевой жидкости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кровь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состоит из плазмы и клеток</a:t>
                      </a:r>
                    </a:p>
                    <a:p>
                      <a:pPr algn="l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4093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лимфа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желтоватая жидкость, находя-</a:t>
                      </a:r>
                    </a:p>
                    <a:p>
                      <a:pPr algn="l"/>
                      <a:r>
                        <a:rPr kumimoji="0" lang="ru-RU" sz="1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щаяся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лимфатических сосудах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63666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– тканевая жидкость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состоит из межклеточной жидкости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ОБОБЩЕНИЕ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57EBD-0B82-4509-9181-C404F6A8EA41}"/>
              </a:ext>
            </a:extLst>
          </p:cNvPr>
          <p:cNvSpPr txBox="1"/>
          <p:nvPr/>
        </p:nvSpPr>
        <p:spPr>
          <a:xfrm>
            <a:off x="76175" y="484813"/>
            <a:ext cx="5692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Кровь 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жидкая и подвижная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соединительная ткань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внутренней среды организма. Состоит из жидкой среды —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и взвешенных в ней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форменных элементов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эритроцитов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лейкоцитов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тромбоцитов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0BA3CC-91DB-44C0-8867-4ADAF7D3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7" b="50000"/>
          <a:stretch/>
        </p:blipFill>
        <p:spPr>
          <a:xfrm>
            <a:off x="220191" y="1622425"/>
            <a:ext cx="5184576" cy="1284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500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ОБОБЩЕНИЕ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9A4A5-F9C5-4EB4-B757-71A5FA4D8646}"/>
              </a:ext>
            </a:extLst>
          </p:cNvPr>
          <p:cNvSpPr txBox="1"/>
          <p:nvPr/>
        </p:nvSpPr>
        <p:spPr>
          <a:xfrm>
            <a:off x="220191" y="470297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 крови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EBB5C-05F4-40F6-B933-623DF36B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944" y="590147"/>
            <a:ext cx="1077965" cy="71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907FB-AD21-438E-B28B-319939047D18}"/>
              </a:ext>
            </a:extLst>
          </p:cNvPr>
          <p:cNvSpPr txBox="1"/>
          <p:nvPr/>
        </p:nvSpPr>
        <p:spPr>
          <a:xfrm>
            <a:off x="3388543" y="54230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больше интересного можно узнать здесь.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BE73E7-E5A1-4E7B-88F4-995D7E71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3" y="836524"/>
            <a:ext cx="2171780" cy="22704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27B045-B514-4B22-8585-D315C8B1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34" y="1396061"/>
            <a:ext cx="1710960" cy="17109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477ADA-6310-48C7-94E4-BFA1BEE61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70" y="1396061"/>
            <a:ext cx="1136112" cy="639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FE5D65-C606-42E2-9911-E186EDF66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8" r="-462" b="5368"/>
          <a:stretch/>
        </p:blipFill>
        <p:spPr>
          <a:xfrm>
            <a:off x="2304444" y="2135167"/>
            <a:ext cx="1192799" cy="97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46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ЗАДАНИЕ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02345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8632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902345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655431"/>
            <a:ext cx="1577133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Выписать основные понятия.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830337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247411" y="686322"/>
            <a:ext cx="1537707" cy="829305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6175" y="1622425"/>
            <a:ext cx="1465699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Прочитать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§15-16 </a:t>
            </a:r>
          </a:p>
          <a:p>
            <a:pPr lvl="0" algn="ctr" defTabSz="576621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стр. 47- 51).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74353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C51EF-6BAF-49DD-8CA2-5246078D2945}"/>
              </a:ext>
            </a:extLst>
          </p:cNvPr>
          <p:cNvSpPr txBox="1"/>
          <p:nvPr/>
        </p:nvSpPr>
        <p:spPr>
          <a:xfrm>
            <a:off x="2668463" y="1655524"/>
            <a:ext cx="148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Выполнить задания (стр.49 и 51).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4C1D7F-C9BA-4B74-B3EA-A42653225DB1}"/>
              </a:ext>
            </a:extLst>
          </p:cNvPr>
          <p:cNvSpPr txBox="1"/>
          <p:nvPr/>
        </p:nvSpPr>
        <p:spPr>
          <a:xfrm>
            <a:off x="3964607" y="1667138"/>
            <a:ext cx="1728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Написать историческую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справку «Открытие групп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крови».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470297"/>
            <a:ext cx="56166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2. Составьте парные ответы из названий функций и соответствующих им понятий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А - транспорт, Б - защита, В - гуморальная регуляция, Г- сохранение постоянства внутренней среды; 1 - осуществляется лейкоцитами, 2 - происходит с помощью биологически активных веществ, 3 - кислород и питательные вещества поступают к тканям, а продукты обмена - в выделительные органы,4- осуществляется постоянство осмотического давления внутренней среды и температуры, содержания воды и минеральных веществ.</a:t>
            </a:r>
          </a:p>
        </p:txBody>
      </p:sp>
    </p:spTree>
    <p:extLst>
      <p:ext uri="{BB962C8B-B14F-4D97-AF65-F5344CB8AC3E}">
        <p14:creationId xmlns:p14="http://schemas.microsoft.com/office/powerpoint/2010/main" val="427944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42355"/>
              </p:ext>
            </p:extLst>
          </p:nvPr>
        </p:nvGraphicFramePr>
        <p:xfrm>
          <a:off x="0" y="-33758"/>
          <a:ext cx="5768975" cy="3278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383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820592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3693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ПОНЯТИЯ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750538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транспорт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кислород и питательные вещества поступают к тканям, а продукты обмена – в  выделительные органы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31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защита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осуществляется лейкоцитами</a:t>
                      </a:r>
                    </a:p>
                    <a:p>
                      <a:pPr algn="l"/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57594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гуморальная регуляция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происходит с помощью биологически активных веществ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969445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Г- сохранение постоянства внутренней среды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 осуществляется постоянство осмотического давления внутренней среды и температуры, содержания воды и минеральных веществ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61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6" y="555625"/>
            <a:ext cx="487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крови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4287" y="1118369"/>
            <a:ext cx="3999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Форменные элементы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4407" y="182915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крови 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486521"/>
            <a:ext cx="27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Переливание крови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46221"/>
          </a:xfrm>
        </p:spPr>
        <p:txBody>
          <a:bodyPr/>
          <a:lstStyle/>
          <a:p>
            <a:pPr algn="ctr"/>
            <a:r>
              <a:rPr lang="ru-RU" sz="1600" dirty="0"/>
              <a:t>КРОВЬ-РАЗНОВИДНОСТЬ СОЕДИНИТЕЛЬНОЙ ТКАНИ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E622D-1297-4926-8A5F-1C3E1EAA5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" t="5576" r="2325" b="2415"/>
          <a:stretch/>
        </p:blipFill>
        <p:spPr>
          <a:xfrm>
            <a:off x="2452439" y="565804"/>
            <a:ext cx="3183802" cy="256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A004B-B48A-47B4-8586-12370BA92016}"/>
              </a:ext>
            </a:extLst>
          </p:cNvPr>
          <p:cNvSpPr txBox="1"/>
          <p:nvPr/>
        </p:nvSpPr>
        <p:spPr>
          <a:xfrm>
            <a:off x="76175" y="743228"/>
            <a:ext cx="22322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организме взрослого человека содержится около  5 л крови, что составляет около 8% от массы тела.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6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61610"/>
          </a:xfrm>
        </p:spPr>
        <p:txBody>
          <a:bodyPr/>
          <a:lstStyle/>
          <a:p>
            <a:pPr algn="ctr"/>
            <a:r>
              <a:rPr lang="ru-RU" sz="1700" dirty="0"/>
              <a:t>КРОВЬ- ОСНОВНАЯ ЧАСТЬ ВНУТРЕННЕЙ СРЕДЫ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E622D-1297-4926-8A5F-1C3E1EAA5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" t="5576" r="2325" b="2415"/>
          <a:stretch/>
        </p:blipFill>
        <p:spPr>
          <a:xfrm>
            <a:off x="2596455" y="625204"/>
            <a:ext cx="3039786" cy="2446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1B9C47-88D6-4F3E-B927-B5D6E2F3990A}"/>
              </a:ext>
            </a:extLst>
          </p:cNvPr>
          <p:cNvSpPr txBox="1"/>
          <p:nvPr/>
        </p:nvSpPr>
        <p:spPr>
          <a:xfrm>
            <a:off x="24085" y="682253"/>
            <a:ext cx="2644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Основную её часть составляет жидкое межклеточное вещество — плазма (55 – 60%),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которой находятся форменные элементы (клетки крови): эритроциты, лейкоциты и тромбоциты (40 – 45%).</a:t>
            </a:r>
          </a:p>
        </p:txBody>
      </p:sp>
    </p:spTree>
    <p:extLst>
      <p:ext uri="{BB962C8B-B14F-4D97-AF65-F5344CB8AC3E}">
        <p14:creationId xmlns:p14="http://schemas.microsoft.com/office/powerpoint/2010/main" val="817735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ПЛАЗМА КРОВИ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D5FCD-7BB4-4F92-BD03-7CC0E923D2D3}"/>
              </a:ext>
            </a:extLst>
          </p:cNvPr>
          <p:cNvSpPr txBox="1"/>
          <p:nvPr/>
        </p:nvSpPr>
        <p:spPr>
          <a:xfrm>
            <a:off x="148183" y="2037050"/>
            <a:ext cx="54726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Плазма крови на  90  % состоит из воды,  10  % составляют растворённые в ней органические вещества (белки, жиры, углеводы) и неорганические соединения (минеральные соли). Часть этих веществ — питательные вещества, переносимые кровью к различным органам.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D7847-47E1-45B0-ABED-B07267A7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8" y="588071"/>
            <a:ext cx="4247466" cy="15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6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6595</TotalTime>
  <Words>994</Words>
  <Application>Microsoft Office PowerPoint</Application>
  <PresentationFormat>Произвольный</PresentationFormat>
  <Paragraphs>104</Paragraphs>
  <Slides>32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Тема Office</vt:lpstr>
      <vt:lpstr>4_Office Theme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</vt:lpstr>
      <vt:lpstr>СЕГОДНЯ НА УРОКЕ</vt:lpstr>
      <vt:lpstr>КРОВЬ-РАЗНОВИДНОСТЬ СОЕДИНИТЕЛЬНОЙ ТКАНИ</vt:lpstr>
      <vt:lpstr>КРОВЬ- ОСНОВНАЯ ЧАСТЬ ВНУТРЕННЕЙ СРЕДЫ</vt:lpstr>
      <vt:lpstr>ПЛАЗМА КРОВИ</vt:lpstr>
      <vt:lpstr>ФОРМЕННЫЕ ЭЛЕМЕНТЫ КРОВИ</vt:lpstr>
      <vt:lpstr>ФОРМЕННЫЕ ЭЛЕМЕНТЫ КРОВИ</vt:lpstr>
      <vt:lpstr>ТРОМБОЦИТЫ</vt:lpstr>
      <vt:lpstr>ФУНКЦИИ ТРОМБОЦИТОВ</vt:lpstr>
      <vt:lpstr>СВЕРТЫВАЕМОСТЬ  КРОВИ</vt:lpstr>
      <vt:lpstr>ФУНКЦИИ КРОВИ</vt:lpstr>
      <vt:lpstr>СВЕРТЫВАЕМОСТЬ  КРОВИ</vt:lpstr>
      <vt:lpstr>ГЕМОФИЛИЯ </vt:lpstr>
      <vt:lpstr>17 АПРЕЛЯ ВСЕМИРНЫЙ ДЕНЬ ГЕМОФИЛИИ </vt:lpstr>
      <vt:lpstr>ЭРИТРОЦИТЫ</vt:lpstr>
      <vt:lpstr>ЭРИТРОЦИТЫ</vt:lpstr>
      <vt:lpstr>ДЫХАТЕЛЬНАЯ ФУНКЦИИ КРОВИ</vt:lpstr>
      <vt:lpstr>АНЕМИЯ - МАЛОКРОВИЕ</vt:lpstr>
      <vt:lpstr>ГРУППЫ  КРОВИ</vt:lpstr>
      <vt:lpstr>ЗАМЕЧАЛИ ЛИ ВЫ ?</vt:lpstr>
      <vt:lpstr>ГРУППЫ  КРОВИ</vt:lpstr>
      <vt:lpstr>ГРУППЫ  КРОВИ</vt:lpstr>
      <vt:lpstr>ДОНОРСТВО КРОВИ</vt:lpstr>
      <vt:lpstr>Я МОГУ БЫТЬ ДОНОРОМ, ЕСЛИ:</vt:lpstr>
      <vt:lpstr>ОБЩИЙ АНАЛИЗ КРОВИ</vt:lpstr>
      <vt:lpstr>ОБОБЩЕНИЕ</vt:lpstr>
      <vt:lpstr>ОБОБЩЕНИЕ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501</cp:revision>
  <dcterms:created xsi:type="dcterms:W3CDTF">2020-04-13T08:05:42Z</dcterms:created>
  <dcterms:modified xsi:type="dcterms:W3CDTF">2020-10-24T08:01:02Z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