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5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881" r:id="rId5"/>
    <p:sldMasterId id="2147483940" r:id="rId6"/>
  </p:sldMasterIdLst>
  <p:notesMasterIdLst>
    <p:notesMasterId r:id="rId44"/>
  </p:notesMasterIdLst>
  <p:sldIdLst>
    <p:sldId id="1518" r:id="rId7"/>
    <p:sldId id="1524" r:id="rId8"/>
    <p:sldId id="1846" r:id="rId9"/>
    <p:sldId id="1852" r:id="rId10"/>
    <p:sldId id="1850" r:id="rId11"/>
    <p:sldId id="1866" r:id="rId12"/>
    <p:sldId id="1849" r:id="rId13"/>
    <p:sldId id="1863" r:id="rId14"/>
    <p:sldId id="1865" r:id="rId15"/>
    <p:sldId id="1864" r:id="rId16"/>
    <p:sldId id="260" r:id="rId17"/>
    <p:sldId id="1851" r:id="rId18"/>
    <p:sldId id="1566" r:id="rId19"/>
    <p:sldId id="1860" r:id="rId20"/>
    <p:sldId id="1867" r:id="rId21"/>
    <p:sldId id="1615" r:id="rId22"/>
    <p:sldId id="1875" r:id="rId23"/>
    <p:sldId id="1853" r:id="rId24"/>
    <p:sldId id="1861" r:id="rId25"/>
    <p:sldId id="1856" r:id="rId26"/>
    <p:sldId id="1868" r:id="rId27"/>
    <p:sldId id="1872" r:id="rId28"/>
    <p:sldId id="1873" r:id="rId29"/>
    <p:sldId id="1869" r:id="rId30"/>
    <p:sldId id="1870" r:id="rId31"/>
    <p:sldId id="1876" r:id="rId32"/>
    <p:sldId id="1871" r:id="rId33"/>
    <p:sldId id="1874" r:id="rId34"/>
    <p:sldId id="1877" r:id="rId35"/>
    <p:sldId id="1878" r:id="rId36"/>
    <p:sldId id="1879" r:id="rId37"/>
    <p:sldId id="1882" r:id="rId38"/>
    <p:sldId id="1883" r:id="rId39"/>
    <p:sldId id="1857" r:id="rId40"/>
    <p:sldId id="1881" r:id="rId41"/>
    <p:sldId id="1884" r:id="rId42"/>
    <p:sldId id="1648" r:id="rId43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18" autoAdjust="0"/>
  </p:normalViewPr>
  <p:slideViewPr>
    <p:cSldViewPr>
      <p:cViewPr>
        <p:scale>
          <a:sx n="130" d="100"/>
          <a:sy n="130" d="100"/>
        </p:scale>
        <p:origin x="-1062" y="-186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Видео перед обобщением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536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10/21/2020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5282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6429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5944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2457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67084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79365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6274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31852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83053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871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4774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64512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6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5342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382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955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72447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38456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45388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03572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20840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668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677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2053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6330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0552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63621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445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89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2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603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1699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7092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57551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223026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61614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396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2689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967526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1185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647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29668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6635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37066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1077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138247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4921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73783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22623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3087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23805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7571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969047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07530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2203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5050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01576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5498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3FC4303A-2C88-4E1A-839B-0AE41CAF72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DEDB4B85-AA7F-4D48-A2A0-CF51D1C28F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458834E3-6ABA-443F-BC25-2860F7F9B1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E11D08-FC67-473E-AF8D-33A879E26FC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2158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8.xml"/><Relationship Id="rId21" Type="http://schemas.openxmlformats.org/officeDocument/2006/relationships/slideLayout" Target="../slideLayouts/slideLayout83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61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9" Type="http://schemas.openxmlformats.org/officeDocument/2006/relationships/slideLayout" Target="../slideLayouts/slideLayout101.xml"/><Relationship Id="rId34" Type="http://schemas.openxmlformats.org/officeDocument/2006/relationships/slideLayout" Target="../slideLayouts/slideLayout96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4.xml"/><Relationship Id="rId18" Type="http://schemas.openxmlformats.org/officeDocument/2006/relationships/slideLayout" Target="../slideLayouts/slideLayout159.xml"/><Relationship Id="rId26" Type="http://schemas.openxmlformats.org/officeDocument/2006/relationships/slideLayout" Target="../slideLayouts/slideLayout167.xml"/><Relationship Id="rId39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62.xml"/><Relationship Id="rId34" Type="http://schemas.openxmlformats.org/officeDocument/2006/relationships/slideLayout" Target="../slideLayouts/slideLayout175.xml"/><Relationship Id="rId42" Type="http://schemas.openxmlformats.org/officeDocument/2006/relationships/slideLayout" Target="../slideLayouts/slideLayout183.xml"/><Relationship Id="rId47" Type="http://schemas.openxmlformats.org/officeDocument/2006/relationships/slideLayout" Target="../slideLayouts/slideLayout188.xml"/><Relationship Id="rId50" Type="http://schemas.openxmlformats.org/officeDocument/2006/relationships/slideLayout" Target="../slideLayouts/slideLayout191.xml"/><Relationship Id="rId55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57.xml"/><Relationship Id="rId29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52.xml"/><Relationship Id="rId24" Type="http://schemas.openxmlformats.org/officeDocument/2006/relationships/slideLayout" Target="../slideLayouts/slideLayout165.xml"/><Relationship Id="rId32" Type="http://schemas.openxmlformats.org/officeDocument/2006/relationships/slideLayout" Target="../slideLayouts/slideLayout173.xml"/><Relationship Id="rId37" Type="http://schemas.openxmlformats.org/officeDocument/2006/relationships/slideLayout" Target="../slideLayouts/slideLayout178.xml"/><Relationship Id="rId40" Type="http://schemas.openxmlformats.org/officeDocument/2006/relationships/slideLayout" Target="../slideLayouts/slideLayout181.xml"/><Relationship Id="rId45" Type="http://schemas.openxmlformats.org/officeDocument/2006/relationships/slideLayout" Target="../slideLayouts/slideLayout186.xml"/><Relationship Id="rId53" Type="http://schemas.openxmlformats.org/officeDocument/2006/relationships/slideLayout" Target="../slideLayouts/slideLayout194.xml"/><Relationship Id="rId58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46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55.xml"/><Relationship Id="rId22" Type="http://schemas.openxmlformats.org/officeDocument/2006/relationships/slideLayout" Target="../slideLayouts/slideLayout163.xml"/><Relationship Id="rId27" Type="http://schemas.openxmlformats.org/officeDocument/2006/relationships/slideLayout" Target="../slideLayouts/slideLayout168.xml"/><Relationship Id="rId30" Type="http://schemas.openxmlformats.org/officeDocument/2006/relationships/slideLayout" Target="../slideLayouts/slideLayout171.xml"/><Relationship Id="rId35" Type="http://schemas.openxmlformats.org/officeDocument/2006/relationships/slideLayout" Target="../slideLayouts/slideLayout176.xml"/><Relationship Id="rId43" Type="http://schemas.openxmlformats.org/officeDocument/2006/relationships/slideLayout" Target="../slideLayouts/slideLayout184.xml"/><Relationship Id="rId48" Type="http://schemas.openxmlformats.org/officeDocument/2006/relationships/slideLayout" Target="../slideLayouts/slideLayout189.xml"/><Relationship Id="rId56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49.xml"/><Relationship Id="rId51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53.xml"/><Relationship Id="rId17" Type="http://schemas.openxmlformats.org/officeDocument/2006/relationships/slideLayout" Target="../slideLayouts/slideLayout158.xml"/><Relationship Id="rId25" Type="http://schemas.openxmlformats.org/officeDocument/2006/relationships/slideLayout" Target="../slideLayouts/slideLayout166.xml"/><Relationship Id="rId33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179.xml"/><Relationship Id="rId46" Type="http://schemas.openxmlformats.org/officeDocument/2006/relationships/slideLayout" Target="../slideLayouts/slideLayout187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161.xml"/><Relationship Id="rId41" Type="http://schemas.openxmlformats.org/officeDocument/2006/relationships/slideLayout" Target="../slideLayouts/slideLayout182.xml"/><Relationship Id="rId54" Type="http://schemas.openxmlformats.org/officeDocument/2006/relationships/slideLayout" Target="../slideLayouts/slideLayout1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5" Type="http://schemas.openxmlformats.org/officeDocument/2006/relationships/slideLayout" Target="../slideLayouts/slideLayout156.xml"/><Relationship Id="rId23" Type="http://schemas.openxmlformats.org/officeDocument/2006/relationships/slideLayout" Target="../slideLayouts/slideLayout164.xml"/><Relationship Id="rId28" Type="http://schemas.openxmlformats.org/officeDocument/2006/relationships/slideLayout" Target="../slideLayouts/slideLayout169.xml"/><Relationship Id="rId36" Type="http://schemas.openxmlformats.org/officeDocument/2006/relationships/slideLayout" Target="../slideLayouts/slideLayout177.xml"/><Relationship Id="rId49" Type="http://schemas.openxmlformats.org/officeDocument/2006/relationships/slideLayout" Target="../slideLayouts/slideLayout190.xml"/><Relationship Id="rId57" Type="http://schemas.openxmlformats.org/officeDocument/2006/relationships/slideLayout" Target="../slideLayouts/slideLayout198.xml"/><Relationship Id="rId10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72.xml"/><Relationship Id="rId44" Type="http://schemas.openxmlformats.org/officeDocument/2006/relationships/slideLayout" Target="../slideLayouts/slideLayout185.xml"/><Relationship Id="rId52" Type="http://schemas.openxmlformats.org/officeDocument/2006/relationships/slideLayout" Target="../slideLayouts/slideLayout193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204.xml"/><Relationship Id="rId4" Type="http://schemas.openxmlformats.org/officeDocument/2006/relationships/slideLayout" Target="../slideLayouts/slideLayout2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21.10.2020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92689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  <p:sldLayoutId id="2147483910" r:id="rId29"/>
    <p:sldLayoutId id="2147483911" r:id="rId30"/>
    <p:sldLayoutId id="2147483912" r:id="rId31"/>
    <p:sldLayoutId id="2147483913" r:id="rId32"/>
    <p:sldLayoutId id="2147483914" r:id="rId33"/>
    <p:sldLayoutId id="2147483915" r:id="rId34"/>
    <p:sldLayoutId id="2147483916" r:id="rId35"/>
    <p:sldLayoutId id="2147483917" r:id="rId36"/>
    <p:sldLayoutId id="2147483918" r:id="rId37"/>
    <p:sldLayoutId id="2147483919" r:id="rId38"/>
    <p:sldLayoutId id="2147483920" r:id="rId39"/>
    <p:sldLayoutId id="2147483921" r:id="rId40"/>
    <p:sldLayoutId id="2147483922" r:id="rId41"/>
    <p:sldLayoutId id="2147483923" r:id="rId42"/>
    <p:sldLayoutId id="2147483924" r:id="rId43"/>
    <p:sldLayoutId id="2147483925" r:id="rId44"/>
    <p:sldLayoutId id="2147483926" r:id="rId45"/>
    <p:sldLayoutId id="2147483927" r:id="rId46"/>
    <p:sldLayoutId id="2147483928" r:id="rId47"/>
    <p:sldLayoutId id="2147483929" r:id="rId48"/>
    <p:sldLayoutId id="2147483930" r:id="rId49"/>
    <p:sldLayoutId id="2147483931" r:id="rId50"/>
    <p:sldLayoutId id="2147483932" r:id="rId51"/>
    <p:sldLayoutId id="2147483933" r:id="rId52"/>
    <p:sldLayoutId id="2147483934" r:id="rId53"/>
    <p:sldLayoutId id="2147483935" r:id="rId54"/>
    <p:sldLayoutId id="2147483936" r:id="rId55"/>
    <p:sldLayoutId id="2147483937" r:id="rId56"/>
    <p:sldLayoutId id="2147483938" r:id="rId57"/>
    <p:sldLayoutId id="2147483939" r:id="rId58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0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364207" y="1406401"/>
            <a:ext cx="272162" cy="108012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xmlns="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6D41736-D2F1-4836-B58C-06328E5491D6}"/>
              </a:ext>
            </a:extLst>
          </p:cNvPr>
          <p:cNvSpPr txBox="1"/>
          <p:nvPr/>
        </p:nvSpPr>
        <p:spPr>
          <a:xfrm>
            <a:off x="868263" y="1358200"/>
            <a:ext cx="39952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Глава </a:t>
            </a:r>
            <a:r>
              <a:rPr lang="en-US" sz="2400" b="1" spc="-20" dirty="0">
                <a:solidFill>
                  <a:srgbClr val="002060"/>
                </a:solidFill>
                <a:latin typeface="Arial"/>
                <a:cs typeface="Arial"/>
              </a:rPr>
              <a:t>IV</a:t>
            </a:r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. Кровь </a:t>
            </a:r>
          </a:p>
          <a:p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Тема: Кровь и ее функции.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C6C6F7B-868D-4FD5-8432-309E679FF1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49" t="21151" r="5735" b="-2"/>
          <a:stretch/>
        </p:blipFill>
        <p:spPr>
          <a:xfrm>
            <a:off x="4226899" y="1372764"/>
            <a:ext cx="1502062" cy="1113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A4202B-78BA-4727-A601-28A168E2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10257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МЕХАНИЗМ ОБРАЗОВАНИЯ ЛИМФЫ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AB22D8B-CC89-4EC5-9FD2-980F888876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29" t="18849" r="36261" b="18803"/>
          <a:stretch/>
        </p:blipFill>
        <p:spPr>
          <a:xfrm>
            <a:off x="3532559" y="652265"/>
            <a:ext cx="2060825" cy="24901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7EE07F-3E02-44BD-B86E-EA58C93B0AC0}"/>
              </a:ext>
            </a:extLst>
          </p:cNvPr>
          <p:cNvSpPr txBox="1"/>
          <p:nvPr/>
        </p:nvSpPr>
        <p:spPr>
          <a:xfrm>
            <a:off x="76175" y="742647"/>
            <a:ext cx="34563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условиях патологии по лимфатическим путям распространяются и попадают в кровеносное русло возбудители инфекционных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заболеваний и клетки злокачественных опухолей. </a:t>
            </a:r>
          </a:p>
        </p:txBody>
      </p:sp>
    </p:spTree>
    <p:extLst>
      <p:ext uri="{BB962C8B-B14F-4D97-AF65-F5344CB8AC3E}">
        <p14:creationId xmlns:p14="http://schemas.microsoft.com/office/powerpoint/2010/main" val="6530632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>
            <a:extLst>
              <a:ext uri="{FF2B5EF4-FFF2-40B4-BE49-F238E27FC236}">
                <a16:creationId xmlns:a16="http://schemas.microsoft.com/office/drawing/2014/main" xmlns="" id="{6653277C-A042-40B9-8227-2E43BEC491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" t="35400" r="1359" b="4863"/>
          <a:stretch/>
        </p:blipFill>
        <p:spPr bwMode="auto">
          <a:xfrm>
            <a:off x="436215" y="592359"/>
            <a:ext cx="4896544" cy="250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2BABF38-5041-4B0E-9F13-B181869BC070}"/>
              </a:ext>
            </a:extLst>
          </p:cNvPr>
          <p:cNvSpPr txBox="1"/>
          <p:nvPr/>
        </p:nvSpPr>
        <p:spPr>
          <a:xfrm>
            <a:off x="220191" y="80640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ЛИМФАТИЧЕСКИЕ СОСУДЫ ШЕИ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ЛИМФА – ЖИВАЯ ВОДА ОРГАНИЗМА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C8606DC-22DE-442B-B6D0-83471FDE62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984" t="5376" r="1976" b="16712"/>
          <a:stretch/>
        </p:blipFill>
        <p:spPr>
          <a:xfrm>
            <a:off x="3460551" y="614313"/>
            <a:ext cx="1956587" cy="25356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A5EC349-A643-4A06-B838-872CA1CC59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852" r="52143" b="12442"/>
          <a:stretch/>
        </p:blipFill>
        <p:spPr>
          <a:xfrm>
            <a:off x="220191" y="656041"/>
            <a:ext cx="3405081" cy="238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863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Гомеостаз</a:t>
            </a:r>
            <a:r>
              <a:rPr lang="ru-RU" sz="3200" dirty="0"/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5DDF00-AD22-4F3A-84CB-B8F44B37D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087" y="617777"/>
            <a:ext cx="1828798" cy="24946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DA23080-95CE-4C76-B3FC-2444434C1E98}"/>
              </a:ext>
            </a:extLst>
          </p:cNvPr>
          <p:cNvSpPr txBox="1"/>
          <p:nvPr/>
        </p:nvSpPr>
        <p:spPr>
          <a:xfrm>
            <a:off x="401920" y="555625"/>
            <a:ext cx="32026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Это постоянство внутренней среды организма.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4CDB417-1CBA-4281-B039-4193553E7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20" y="1565401"/>
            <a:ext cx="2731911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611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ГОМЕОСТАЗ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A8E929-E3EC-4740-AD69-429508B5228F}"/>
              </a:ext>
            </a:extLst>
          </p:cNvPr>
          <p:cNvSpPr txBox="1"/>
          <p:nvPr/>
        </p:nvSpPr>
        <p:spPr>
          <a:xfrm>
            <a:off x="76176" y="614313"/>
            <a:ext cx="33843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Представление о постоянстве внутренней среды было сформулировано ещё в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1878 году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французским учёным 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</a:rPr>
              <a:t>Клодом Бернаром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Например, при физических нагрузках или в жаркую погоду организм теряет много жидкости и минеральных солей.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F376B0-D257-4E4D-A319-6D372BD40A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9" t="12275" r="1749"/>
          <a:stretch/>
        </p:blipFill>
        <p:spPr>
          <a:xfrm>
            <a:off x="3602573" y="560963"/>
            <a:ext cx="2018218" cy="257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288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ГОМЕОСТАЗ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A8E929-E3EC-4740-AD69-429508B5228F}"/>
              </a:ext>
            </a:extLst>
          </p:cNvPr>
          <p:cNvSpPr txBox="1"/>
          <p:nvPr/>
        </p:nvSpPr>
        <p:spPr>
          <a:xfrm>
            <a:off x="76175" y="542305"/>
            <a:ext cx="352639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Это приводит к снижению количества крови, тканевой жидкости и лимфы, к появлению чувства жажды. Употребление воды восстанавливает утерянное количество жидкости. Добавление к питьевой воде небольшого количества поваренной соли восстанавливает химический состав внутренней среды.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F376B0-D257-4E4D-A319-6D372BD40A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9" t="12275" r="1749"/>
          <a:stretch/>
        </p:blipFill>
        <p:spPr>
          <a:xfrm>
            <a:off x="3602573" y="560963"/>
            <a:ext cx="2018218" cy="257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7468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E97F86-8B53-42EC-BF66-C1B088F60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>ГОМЕОСТАЗ</a:t>
            </a:r>
            <a:r>
              <a:rPr lang="ru-RU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B66ED0B-64FD-4A52-B0CE-F038EBCEC70A}"/>
              </a:ext>
            </a:extLst>
          </p:cNvPr>
          <p:cNvSpPr txBox="1"/>
          <p:nvPr/>
        </p:nvSpPr>
        <p:spPr>
          <a:xfrm>
            <a:off x="148183" y="561102"/>
            <a:ext cx="54795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Г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омеостаз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др.греч.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ὁμοιοστάσις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от 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ὅμοιος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«одинаковый, подобный» + 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στάσις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«стояние; неподвижность») — саморегуляция, способность открытой системы сохранять постоянство своего внутреннего состояния посредством скоординированных реакций, направленных на поддержание динамического равновесия.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0194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46221"/>
          </a:xfrm>
        </p:spPr>
        <p:txBody>
          <a:bodyPr/>
          <a:lstStyle/>
          <a:p>
            <a:pPr algn="ctr"/>
            <a:r>
              <a:rPr lang="ru-RU" sz="1600" dirty="0" smtClean="0"/>
              <a:t>КРОВЬ-РАЗНОВИДНОСТЬ </a:t>
            </a:r>
            <a:r>
              <a:rPr lang="ru-RU" sz="1600" dirty="0"/>
              <a:t>СОЕДИНИТЕЛЬНОЙ ТКАНИ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5DE622D-1297-4926-8A5F-1C3E1EAA5C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5" t="5576" r="2325" b="2415"/>
          <a:stretch/>
        </p:blipFill>
        <p:spPr>
          <a:xfrm>
            <a:off x="2452439" y="565804"/>
            <a:ext cx="3183802" cy="25625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D2A004B-B48A-47B4-8586-12370BA92016}"/>
              </a:ext>
            </a:extLst>
          </p:cNvPr>
          <p:cNvSpPr txBox="1"/>
          <p:nvPr/>
        </p:nvSpPr>
        <p:spPr>
          <a:xfrm>
            <a:off x="76175" y="743228"/>
            <a:ext cx="22322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организме взрослого человека содержится около  5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крови, что составляет около 8 % от массы тела.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51854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61610"/>
          </a:xfrm>
        </p:spPr>
        <p:txBody>
          <a:bodyPr/>
          <a:lstStyle/>
          <a:p>
            <a:pPr algn="ctr"/>
            <a:r>
              <a:rPr lang="ru-RU" sz="1700" dirty="0" smtClean="0"/>
              <a:t>КРОВЬ-ОСНОВНАЯ </a:t>
            </a:r>
            <a:r>
              <a:rPr lang="ru-RU" sz="1700" dirty="0"/>
              <a:t>ЧАСТЬ ВНУТРЕННЕЙ СРЕДЫ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5DE622D-1297-4926-8A5F-1C3E1EAA5C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5" t="5576" r="2325" b="2415"/>
          <a:stretch/>
        </p:blipFill>
        <p:spPr>
          <a:xfrm>
            <a:off x="2596455" y="625204"/>
            <a:ext cx="3039786" cy="2446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B1B9C47-88D6-4F3E-B927-B5D6E2F3990A}"/>
              </a:ext>
            </a:extLst>
          </p:cNvPr>
          <p:cNvSpPr txBox="1"/>
          <p:nvPr/>
        </p:nvSpPr>
        <p:spPr>
          <a:xfrm>
            <a:off x="24085" y="682253"/>
            <a:ext cx="264437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Основную её часть составляет жидкое межклеточное вещество — плазма ( 55 –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60%),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которой находятся форменные элементы (клетки крови): эритроциты, лейкоциты и тромбоциты ( 40 –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45%).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9738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ПЛАЗМА КРОВИ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FDD5FCD-7BB4-4F92-BD03-7CC0E923D2D3}"/>
              </a:ext>
            </a:extLst>
          </p:cNvPr>
          <p:cNvSpPr txBox="1"/>
          <p:nvPr/>
        </p:nvSpPr>
        <p:spPr>
          <a:xfrm>
            <a:off x="148183" y="2037050"/>
            <a:ext cx="54726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Плазма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крови на 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90%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состоит из воды,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составляют растворённые в ней органические вещества (белки, жиры, углеводы) и неорганические соединения (минеральные соли). Часть этих веществ — питательные вещества, переносимые кровью к различным органам.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9CD7847-47E1-45B0-ABED-B07267A74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48" y="588071"/>
            <a:ext cx="4247466" cy="152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584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94747"/>
            <a:ext cx="5172948" cy="447558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СЕГОДНЯ НА УРОКЕ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6" y="555625"/>
            <a:ext cx="487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Внутренняя среда организма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05315" y="974353"/>
            <a:ext cx="3999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000" b="1" kern="0" noProof="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имфатическая</a:t>
            </a:r>
            <a:r>
              <a:rPr lang="ru-RU" sz="2000" b="1" kern="0" noProof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система человека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57511" y="1829157"/>
            <a:ext cx="3470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 крови  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8B8C9F9-F8CC-46F7-9B19-9601AAD43A43}"/>
              </a:ext>
            </a:extLst>
          </p:cNvPr>
          <p:cNvSpPr txBox="1"/>
          <p:nvPr/>
        </p:nvSpPr>
        <p:spPr>
          <a:xfrm>
            <a:off x="3028503" y="2486521"/>
            <a:ext cx="271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крови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ГОМЕОСТАЗ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6DB4C38-A94D-4718-9CBB-FF7AA6A182A2}"/>
              </a:ext>
            </a:extLst>
          </p:cNvPr>
          <p:cNvSpPr txBox="1"/>
          <p:nvPr/>
        </p:nvSpPr>
        <p:spPr>
          <a:xfrm>
            <a:off x="76175" y="1821606"/>
            <a:ext cx="56928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Состав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плазмы не меняется, несмотря на постоянное поступление в кровь многих веществ. Это достигается работой лёгких и почек. В лёгких кровь освобождается от излишков углекислого газа, а через почки выделяется избыточное количество воды, солей и вредные для организма продукты обмена веществ.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B57ACF3-82AA-4E12-AA06-6331F9A8D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295" y="572308"/>
            <a:ext cx="3096344" cy="12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330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ФУНКЦИИ КРОВИ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77DA28-A386-4958-A339-ACE28341AADF}"/>
              </a:ext>
            </a:extLst>
          </p:cNvPr>
          <p:cNvSpPr txBox="1"/>
          <p:nvPr/>
        </p:nvSpPr>
        <p:spPr>
          <a:xfrm>
            <a:off x="123917" y="614313"/>
            <a:ext cx="14886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Дыхательная — переносит кислород от лёгких ко всем клеткам организма и углекислый газ — в обратном направлении.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8AA42C2-01DF-44AC-ABC9-1606AB14A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5" t="3287" r="1184" b="5897"/>
          <a:stretch/>
        </p:blipFill>
        <p:spPr>
          <a:xfrm>
            <a:off x="1595746" y="580048"/>
            <a:ext cx="4049312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822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ФУНКЦИИ КРОВИ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77DA28-A386-4958-A339-ACE28341AADF}"/>
              </a:ext>
            </a:extLst>
          </p:cNvPr>
          <p:cNvSpPr txBox="1"/>
          <p:nvPr/>
        </p:nvSpPr>
        <p:spPr>
          <a:xfrm>
            <a:off x="144016" y="743228"/>
            <a:ext cx="166035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Питательная — переносит питательные вещества, которые всасываются в кишечнике.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C3F4578-14BD-4F25-86DA-E9E1035F8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383" y="565110"/>
            <a:ext cx="3748584" cy="256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76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77DA28-A386-4958-A339-ACE28341AADF}"/>
              </a:ext>
            </a:extLst>
          </p:cNvPr>
          <p:cNvSpPr txBox="1"/>
          <p:nvPr/>
        </p:nvSpPr>
        <p:spPr>
          <a:xfrm>
            <a:off x="220191" y="1046361"/>
            <a:ext cx="28083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Выделительная — выносит из тканей продукты обмена в почки и печень.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7104CF92-003D-4CCF-B8ED-174A8C7C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10257"/>
            <a:ext cx="5165725" cy="314325"/>
          </a:xfrm>
        </p:spPr>
        <p:txBody>
          <a:bodyPr/>
          <a:lstStyle/>
          <a:p>
            <a:pPr algn="ctr"/>
            <a:r>
              <a:rPr lang="ru-RU" sz="2400" dirty="0"/>
              <a:t>ФУНКЦИИ КРОВИ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EC3A41F-F44E-4F5D-8BF1-75F9EDFEF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535" y="589346"/>
            <a:ext cx="2184670" cy="254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91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77DA28-A386-4958-A339-ACE28341AADF}"/>
              </a:ext>
            </a:extLst>
          </p:cNvPr>
          <p:cNvSpPr txBox="1"/>
          <p:nvPr/>
        </p:nvSpPr>
        <p:spPr>
          <a:xfrm>
            <a:off x="76174" y="615761"/>
            <a:ext cx="2952329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Терморегуляционная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при пониженной темпера-</a:t>
            </a:r>
          </a:p>
          <a:p>
            <a:pPr algn="ctr"/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туре окружающей среды кровь, нагреваясь,  переносит тепло из скелетных мышц и печени к тем органам, которые необходимо согреть (кожа, мозг и др.).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CBBB9717-35CF-43B3-B920-112058EB4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03188"/>
            <a:ext cx="5165725" cy="314325"/>
          </a:xfrm>
        </p:spPr>
        <p:txBody>
          <a:bodyPr/>
          <a:lstStyle/>
          <a:p>
            <a:pPr algn="ctr"/>
            <a:r>
              <a:rPr lang="ru-RU" sz="2400" dirty="0"/>
              <a:t>ФУНКЦИИ КРОВИ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82F3422-3F50-4942-B040-E5B354D111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80" r="26687"/>
          <a:stretch/>
        </p:blipFill>
        <p:spPr>
          <a:xfrm>
            <a:off x="3100511" y="572749"/>
            <a:ext cx="2592288" cy="256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956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ФУНКЦИИ КРОВИ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77DA28-A386-4958-A339-ACE28341AADF}"/>
              </a:ext>
            </a:extLst>
          </p:cNvPr>
          <p:cNvSpPr txBox="1"/>
          <p:nvPr/>
        </p:nvSpPr>
        <p:spPr>
          <a:xfrm>
            <a:off x="148183" y="549270"/>
            <a:ext cx="20882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Защитная — клетки крови (лимфоциты) убивают чужеродные агенты, проникающие в организм и вызывающие заболевания (бактерии, вирусы).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D4AA49B-23D9-4716-98F7-18D79EF97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415" y="617313"/>
            <a:ext cx="3510285" cy="241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911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ФУНКЦИИ КРОВИ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77DA28-A386-4958-A339-ACE28341AADF}"/>
              </a:ext>
            </a:extLst>
          </p:cNvPr>
          <p:cNvSpPr txBox="1"/>
          <p:nvPr/>
        </p:nvSpPr>
        <p:spPr>
          <a:xfrm>
            <a:off x="76175" y="549270"/>
            <a:ext cx="273630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клетки крови (тромбоциты) отвечают за образование сгустка крови — тромба — в том месте, где повреждён сосуд (этот процесс защищает организм от опасной кровопотери).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00FE64F-3345-402F-972C-C4AF383D5C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82" b="23478"/>
          <a:stretch/>
        </p:blipFill>
        <p:spPr>
          <a:xfrm>
            <a:off x="3432089" y="563926"/>
            <a:ext cx="1828661" cy="257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154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ФУНКЦИИ КРОВИ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77DA28-A386-4958-A339-ACE28341AADF}"/>
              </a:ext>
            </a:extLst>
          </p:cNvPr>
          <p:cNvSpPr txBox="1"/>
          <p:nvPr/>
        </p:nvSpPr>
        <p:spPr>
          <a:xfrm>
            <a:off x="76175" y="549270"/>
            <a:ext cx="331236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Регуляторная — кровь путём переноса целого ряда биологически активных веществ поддерживает в организме относительное постоянство химического состава и физических свойств во всех его тканях (гомеостаз).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0A0DB9C-5AE8-44A9-9923-A8958CB31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146" y="686321"/>
            <a:ext cx="2396654" cy="20930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DBD89D-2446-487D-B4D0-957433D59A28}"/>
              </a:ext>
            </a:extLst>
          </p:cNvPr>
          <p:cNvSpPr txBox="1"/>
          <p:nvPr/>
        </p:nvSpPr>
        <p:spPr>
          <a:xfrm>
            <a:off x="3388543" y="2796039"/>
            <a:ext cx="20795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ГИПОФИЗ</a:t>
            </a:r>
          </a:p>
        </p:txBody>
      </p:sp>
    </p:spTree>
    <p:extLst>
      <p:ext uri="{BB962C8B-B14F-4D97-AF65-F5344CB8AC3E}">
        <p14:creationId xmlns:p14="http://schemas.microsoft.com/office/powerpoint/2010/main" val="42710574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ФУНКЦИИ КРОВИ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C77DA28-A386-4958-A339-ACE28341AADF}"/>
              </a:ext>
            </a:extLst>
          </p:cNvPr>
          <p:cNvSpPr txBox="1"/>
          <p:nvPr/>
        </p:nvSpPr>
        <p:spPr>
          <a:xfrm>
            <a:off x="76175" y="2375604"/>
            <a:ext cx="56166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Большинство указанных функций связано с переносом веществ в организм, поэтому часто их объединяют в одну общую функцию крови — транспортную.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B80F96-4270-499C-90EB-5A520B1A5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02" y="614313"/>
            <a:ext cx="5404768" cy="17646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703627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71C7AD-E5D1-4963-A359-A4D7482CF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7873"/>
          </a:xfrm>
        </p:spPr>
        <p:txBody>
          <a:bodyPr/>
          <a:lstStyle/>
          <a:p>
            <a:pPr algn="ctr"/>
            <a:r>
              <a:rPr lang="ru-RU" dirty="0"/>
              <a:t>ФИЗИОЛОГИЧЕСКИЕ СВОЙСТВА КРОВИ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18BB951-B542-47B4-B500-AD59C3DAF886}"/>
              </a:ext>
            </a:extLst>
          </p:cNvPr>
          <p:cNvSpPr txBox="1"/>
          <p:nvPr/>
        </p:nvSpPr>
        <p:spPr>
          <a:xfrm>
            <a:off x="76175" y="712450"/>
            <a:ext cx="295232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Удельный вес, вязкость, осмотическое давление крови формируют ее физиологические свойства. Удельный вес крови значительно выше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веса воды.</a:t>
            </a:r>
            <a:r>
              <a:rPr lang="ru-RU" sz="16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Вязкость крови в 5 раз выше вязкости воды</a:t>
            </a:r>
            <a:r>
              <a:rPr lang="ru-RU" sz="1500" b="0" i="0" u="none" strike="noStrike" spc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 </a:t>
            </a:r>
            <a:endParaRPr lang="ru-RU" sz="1500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3BD3A51-C7E8-4B8F-8AAE-7D2F807FF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495" y="570813"/>
            <a:ext cx="2664296" cy="255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370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ВНУТРЕННЯЯ СРЕДА ОРГАНИЗМА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42F4BC8-EA81-4016-9E77-4E27A9DD1D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0" t="10055" r="14914" b="5375"/>
          <a:stretch/>
        </p:blipFill>
        <p:spPr>
          <a:xfrm>
            <a:off x="652239" y="570053"/>
            <a:ext cx="4176464" cy="256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214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71C7AD-E5D1-4963-A359-A4D7482CF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7873"/>
          </a:xfrm>
        </p:spPr>
        <p:txBody>
          <a:bodyPr/>
          <a:lstStyle/>
          <a:p>
            <a:pPr algn="ctr"/>
            <a:r>
              <a:rPr lang="ru-RU" dirty="0"/>
              <a:t>ФИЗИОЛОГИЧЕСКИЕ СВОЙСТВА КРОВИ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CF75695-3167-435A-BCD1-FECF8ECBA044}"/>
              </a:ext>
            </a:extLst>
          </p:cNvPr>
          <p:cNvSpPr txBox="1"/>
          <p:nvPr/>
        </p:nvSpPr>
        <p:spPr>
          <a:xfrm>
            <a:off x="76175" y="513820"/>
            <a:ext cx="273630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indent="203200" algn="just">
              <a:spcBef>
                <a:spcPts val="3600"/>
              </a:spcBef>
              <a:spcAft>
                <a:spcPts val="9900"/>
              </a:spcAft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</a:t>
            </a:r>
            <a:r>
              <a:rPr lang="ru-RU" sz="1500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ысокая степень вязкости обусловлена наличием в составе белков и формен­ных элементов, особенно эритроцитов. При потере организмом воды, плазма крови уменьшается, и  увеличивается доля кроветворных элементов, кровь ста­новится гуще и ее вязкость повышается</a:t>
            </a:r>
            <a:r>
              <a:rPr lang="ru-RU" sz="1600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489050B-B7BC-40E3-9653-F76136728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487" y="711323"/>
            <a:ext cx="2684177" cy="22518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695598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71C7AD-E5D1-4963-A359-A4D7482CF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7873"/>
          </a:xfrm>
        </p:spPr>
        <p:txBody>
          <a:bodyPr/>
          <a:lstStyle/>
          <a:p>
            <a:pPr algn="ctr"/>
            <a:r>
              <a:rPr lang="ru-RU" dirty="0"/>
              <a:t>ФИЗИОЛОГИЧЕСКИЕ СВОЙСТВА КРОВИ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410CBD4-2C2E-430D-A332-3CA38A240FD0}"/>
              </a:ext>
            </a:extLst>
          </p:cNvPr>
          <p:cNvSpPr txBox="1"/>
          <p:nvPr/>
        </p:nvSpPr>
        <p:spPr>
          <a:xfrm>
            <a:off x="76175" y="580048"/>
            <a:ext cx="420412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u="none" strike="noStrike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    Осмотическое </a:t>
            </a:r>
            <a:r>
              <a:rPr lang="ru-RU" sz="16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давление крови составляет </a:t>
            </a:r>
            <a:r>
              <a:rPr lang="ru-RU" sz="1600" b="0" i="0" u="none" strike="noStrike" spc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7,6 - 8,1 </a:t>
            </a:r>
            <a:r>
              <a:rPr lang="ru-RU" sz="1600" b="0" i="0" u="none" strike="noStrike" spc="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атм. Постоянство осмо­тического давления крови связано с содержанием минеральных солей и ионов в плазме. Даже в случаях, когда в кровь поступает значительное количество воды или соли, осмотическое давление не претерпевает существенных изме­нений. Большие потери крови губительно действуют на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8B6313D-5732-4C6D-8C85-F687F20A9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871" y="625899"/>
            <a:ext cx="1439662" cy="11926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E633A4D-F4B8-4384-ACDE-044639BE9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137" y="1898015"/>
            <a:ext cx="1439662" cy="116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6502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504D0D-CF29-4822-8C4B-61B4A3C9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КИСЛОТНО-ЩЕЛОЧНОЕ РАВНОВЕСИЕ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FCC7A37-276A-43EC-AF9C-BF0474DACA4E}"/>
              </a:ext>
            </a:extLst>
          </p:cNvPr>
          <p:cNvSpPr txBox="1"/>
          <p:nvPr/>
        </p:nvSpPr>
        <p:spPr>
          <a:xfrm>
            <a:off x="76175" y="569595"/>
            <a:ext cx="3169653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3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ислотно-щелочной баланс, кислотно-щелочное состояние, совокупность физико-химических и физиологических процессов, обусловливающих относительное постоянство 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водородного показателя</a:t>
            </a:r>
            <a:r>
              <a:rPr lang="ru-RU" sz="13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ru-RU" sz="13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ru-RU" sz="13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внутренней среды организма. В норме </a:t>
            </a:r>
            <a:r>
              <a:rPr lang="ru-RU" sz="13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ru-RU" sz="13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крови человека поддерживается в пределах 7,35—7,47, несмотря на поступление в кровь кислых и основных продуктов обмена веществ. </a:t>
            </a:r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429E591-3950-4D44-B4AE-2E4491129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829" y="600372"/>
            <a:ext cx="2414996" cy="210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74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504D0D-CF29-4822-8C4B-61B4A3C9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КИСЛОТНО-ЩЕЛОЧНОЕ РАВНОВЕСИЕ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FCC7A37-276A-43EC-AF9C-BF0474DACA4E}"/>
              </a:ext>
            </a:extLst>
          </p:cNvPr>
          <p:cNvSpPr txBox="1"/>
          <p:nvPr/>
        </p:nvSpPr>
        <p:spPr>
          <a:xfrm>
            <a:off x="76175" y="542305"/>
            <a:ext cx="569279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Постоянство </a:t>
            </a:r>
            <a:r>
              <a:rPr lang="ru-RU" sz="14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ru-RU" sz="1400" b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внутренней среды организма — необходимое условие нормального течения жизненных процессов. Значения </a:t>
            </a:r>
            <a:r>
              <a:rPr lang="ru-RU" sz="14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ru-RU" sz="1400" b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крови, выходящие за указанные пределы, свидетельствуют о существенных нарушениях в организме, а значения ниже 6,8 и выше 7,8 несовместимы с жизнью. Сдвиг </a:t>
            </a:r>
            <a:r>
              <a:rPr lang="ru-RU" sz="1400" b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ru-RU" sz="1400" b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крови в кислую сторону называется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ацидозом</a:t>
            </a:r>
            <a:r>
              <a:rPr lang="ru-RU" sz="1400" b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в щелочную — </a:t>
            </a:r>
            <a:r>
              <a:rPr lang="ru-RU" sz="1400" b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алкалозом.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7BAD88C-D8F1-4CA4-8AE9-00D48502B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989" y="1927300"/>
            <a:ext cx="4788995" cy="1231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92363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ВНУТРЕННЯЯ СРЕДА ОРГАНИЗМА</a:t>
            </a:r>
          </a:p>
        </p:txBody>
      </p:sp>
      <p:sp>
        <p:nvSpPr>
          <p:cNvPr id="3" name="AutoShape 2" descr="Внутренняя среда организма: кровь, лимфа и тканевая жидкость - online  presentation">
            <a:extLst>
              <a:ext uri="{FF2B5EF4-FFF2-40B4-BE49-F238E27FC236}">
                <a16:creationId xmlns:a16="http://schemas.microsoft.com/office/drawing/2014/main" xmlns="" id="{8585417B-04B3-4FFD-91C0-5416A4FE9A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32088" y="14700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B9E0813-8426-461A-A096-D4C494C1BE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7" t="18609" r="3592" b="7577"/>
          <a:stretch/>
        </p:blipFill>
        <p:spPr>
          <a:xfrm>
            <a:off x="832259" y="588191"/>
            <a:ext cx="4104456" cy="2546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6047F13-9D1A-4FA2-869E-4D1B01F56B3D}"/>
              </a:ext>
            </a:extLst>
          </p:cNvPr>
          <p:cNvSpPr txBox="1"/>
          <p:nvPr/>
        </p:nvSpPr>
        <p:spPr>
          <a:xfrm>
            <a:off x="148183" y="2765261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Видео </a:t>
            </a:r>
          </a:p>
        </p:txBody>
      </p:sp>
    </p:spTree>
    <p:extLst>
      <p:ext uri="{BB962C8B-B14F-4D97-AF65-F5344CB8AC3E}">
        <p14:creationId xmlns:p14="http://schemas.microsoft.com/office/powerpoint/2010/main" val="18882151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ОБОБЩЕНИЕ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0057EBD-0B82-4509-9181-C404F6A8EA41}"/>
              </a:ext>
            </a:extLst>
          </p:cNvPr>
          <p:cNvSpPr txBox="1"/>
          <p:nvPr/>
        </p:nvSpPr>
        <p:spPr>
          <a:xfrm>
            <a:off x="76175" y="484813"/>
            <a:ext cx="5692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Кровь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жидкая и подвижная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соединительная ткань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внутренней среды организма. Состоит из жидкой среды —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плазмы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и взвешенных в ней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форменных элементов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эритроцитов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лейкоцитов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тромбоцитов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Циркулирует по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замкнутой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системе сосудов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под действием силы ритмически сокращающегося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сердца.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D0BA3CC-91DB-44C0-8867-4ADAF7D388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77" b="50000"/>
          <a:stretch/>
        </p:blipFill>
        <p:spPr>
          <a:xfrm>
            <a:off x="580231" y="2054472"/>
            <a:ext cx="4392488" cy="1087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450016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>
                <a:solidFill>
                  <a:prstClr val="white"/>
                </a:solidFill>
              </a:rPr>
              <a:t>ОБОБЩЕНИЕ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0184AC-E1EB-476D-870A-014F3E661451}"/>
              </a:ext>
            </a:extLst>
          </p:cNvPr>
          <p:cNvSpPr txBox="1"/>
          <p:nvPr/>
        </p:nvSpPr>
        <p:spPr>
          <a:xfrm>
            <a:off x="70791" y="1308259"/>
            <a:ext cx="288570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Дыхательная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Питательная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Выделительная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Терморегуляционная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Защитная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Регуляторная  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159A4A5-F9C5-4EB4-B757-71A5FA4D8646}"/>
              </a:ext>
            </a:extLst>
          </p:cNvPr>
          <p:cNvSpPr txBox="1"/>
          <p:nvPr/>
        </p:nvSpPr>
        <p:spPr>
          <a:xfrm>
            <a:off x="148183" y="686321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Функции крови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0CEBB5C-05F4-40F6-B933-623DF36B5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399" y="614313"/>
            <a:ext cx="1235216" cy="822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CE907FB-AD21-438E-B28B-319939047D18}"/>
              </a:ext>
            </a:extLst>
          </p:cNvPr>
          <p:cNvSpPr txBox="1"/>
          <p:nvPr/>
        </p:nvSpPr>
        <p:spPr>
          <a:xfrm>
            <a:off x="3244527" y="542305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Еще больше интересного можно узнать здесь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88BA6F0-0EBD-434F-B305-C7BADCAAB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583" y="1496464"/>
            <a:ext cx="1562318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462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ЗАДАНИЕ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xmlns="" id="{F7EBA848-D2E5-42B8-B14C-CB78773D3FF1}"/>
              </a:ext>
            </a:extLst>
          </p:cNvPr>
          <p:cNvSpPr/>
          <p:nvPr/>
        </p:nvSpPr>
        <p:spPr>
          <a:xfrm>
            <a:off x="410368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xmlns="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02345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xmlns="" id="{91FEE48D-34B7-449A-8E52-48BCC4AF59B2}"/>
              </a:ext>
            </a:extLst>
          </p:cNvPr>
          <p:cNvSpPr/>
          <p:nvPr/>
        </p:nvSpPr>
        <p:spPr>
          <a:xfrm>
            <a:off x="2658810" y="68632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xmlns="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902345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xmlns="" id="{43462388-AD3B-4DC0-87D1-58BBFAB7ABAE}"/>
              </a:ext>
            </a:extLst>
          </p:cNvPr>
          <p:cNvSpPr/>
          <p:nvPr/>
        </p:nvSpPr>
        <p:spPr>
          <a:xfrm>
            <a:off x="158220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AF05FC-40D6-49C7-8459-55715E908190}"/>
              </a:ext>
            </a:extLst>
          </p:cNvPr>
          <p:cNvSpPr txBox="1"/>
          <p:nvPr/>
        </p:nvSpPr>
        <p:spPr>
          <a:xfrm>
            <a:off x="1811410" y="1622425"/>
            <a:ext cx="1577133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Выписать основные понятия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xmlns="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830337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xmlns="" id="{83429AA4-D611-4991-B34E-193F6BD7B5E4}"/>
              </a:ext>
            </a:extLst>
          </p:cNvPr>
          <p:cNvSpPr/>
          <p:nvPr/>
        </p:nvSpPr>
        <p:spPr>
          <a:xfrm>
            <a:off x="247411" y="686322"/>
            <a:ext cx="1537707" cy="829305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194652" y="1622425"/>
            <a:ext cx="1537707" cy="831090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Прочитать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§14 </a:t>
            </a:r>
          </a:p>
          <a:p>
            <a:pPr lvl="0" algn="ctr" defTabSz="576621"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стр. 44- 47)</a:t>
            </a:r>
            <a:r>
              <a:rPr kumimoji="0" lang="ru-RU" sz="151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xmlns="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74353"/>
            <a:ext cx="609001" cy="2713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94C51EF-6BAF-49DD-8CA2-5246078D2945}"/>
              </a:ext>
            </a:extLst>
          </p:cNvPr>
          <p:cNvSpPr txBox="1"/>
          <p:nvPr/>
        </p:nvSpPr>
        <p:spPr>
          <a:xfrm>
            <a:off x="3343754" y="1622425"/>
            <a:ext cx="2277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 задания (стр.46-47).</a:t>
            </a:r>
          </a:p>
        </p:txBody>
      </p:sp>
    </p:spTree>
    <p:extLst>
      <p:ext uri="{BB962C8B-B14F-4D97-AF65-F5344CB8AC3E}">
        <p14:creationId xmlns:p14="http://schemas.microsoft.com/office/powerpoint/2010/main" val="12092238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ВНУТРЕННЯЯ СРЕДА ОРГАНИЗМА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5849E2F-C2C1-4B35-AD4E-4E009B8FF5BA}"/>
              </a:ext>
            </a:extLst>
          </p:cNvPr>
          <p:cNvSpPr txBox="1"/>
          <p:nvPr/>
        </p:nvSpPr>
        <p:spPr>
          <a:xfrm>
            <a:off x="148183" y="542305"/>
            <a:ext cx="3456384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Лимфа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(от лат.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lympha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«чистая вода», «влага») — компонент внутренней среды организма человека, разновидность соединительной ткани, представляющая собой прозрачную жидкость. Выделяющаяся из мелких ран лимфа в просторечии называется 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сукровица.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5DC12C3-88F4-4BED-A8C7-11DB54ECF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63" r="13983" b="8829"/>
          <a:stretch/>
        </p:blipFill>
        <p:spPr>
          <a:xfrm>
            <a:off x="4540671" y="598050"/>
            <a:ext cx="1080121" cy="10975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60C97D6-0F18-491C-A9C4-5FFB0B83E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4567" y="1714963"/>
            <a:ext cx="1417299" cy="141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814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ЛИМФАТИЧЕСКАЯ СИСТЕМА ЧЕЛОВЕКА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B657C76-921B-4224-8522-919DDCCE6A98}"/>
              </a:ext>
            </a:extLst>
          </p:cNvPr>
          <p:cNvSpPr txBox="1"/>
          <p:nvPr/>
        </p:nvSpPr>
        <p:spPr>
          <a:xfrm>
            <a:off x="76175" y="542305"/>
            <a:ext cx="39604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Состоит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из лимфатических сосудов, лимфатических узлов и органов – селезёнки и вилочковой железы. В лимфатических сосудах циркулирует жидкость - лимфа, которая транспортирует клетки, белки, питательные вещества и конечные продукты метаболизма от тканей к крупным венам.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084F92D-1D2B-4A52-8E25-786CF4E8E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655" y="617768"/>
            <a:ext cx="1167614" cy="253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965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ЛИМФАТИЧЕСКАЯ СИСТЕМА ЧЕЛОВЕКА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B657C76-921B-4224-8522-919DDCCE6A98}"/>
              </a:ext>
            </a:extLst>
          </p:cNvPr>
          <p:cNvSpPr txBox="1"/>
          <p:nvPr/>
        </p:nvSpPr>
        <p:spPr>
          <a:xfrm>
            <a:off x="148182" y="876211"/>
            <a:ext cx="28083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   </a:t>
            </a: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— часть сосудистой системы человека. В отличие от кровеносной системы, незамкнутая и не имеет центрального насоса.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740E3F-8B10-474F-8BEE-CDB360E08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896" y="576064"/>
            <a:ext cx="2558529" cy="255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365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74432"/>
            <a:ext cx="5616624" cy="276999"/>
          </a:xfrm>
        </p:spPr>
        <p:txBody>
          <a:bodyPr/>
          <a:lstStyle/>
          <a:p>
            <a:pPr algn="ctr"/>
            <a:r>
              <a:rPr lang="ru-RU" sz="1800" dirty="0"/>
              <a:t>ВНУТРЕННЯЯ СРЕДА ОРГАНИЗМ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CE105E5-142E-4CD2-A384-F358C4C62F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539" r="2710"/>
          <a:stretch/>
        </p:blipFill>
        <p:spPr>
          <a:xfrm>
            <a:off x="49626" y="38249"/>
            <a:ext cx="5747243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420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A4202B-78BA-4727-A601-28A168E2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54826"/>
            <a:ext cx="5167164" cy="315471"/>
          </a:xfrm>
        </p:spPr>
        <p:txBody>
          <a:bodyPr/>
          <a:lstStyle/>
          <a:p>
            <a:r>
              <a:rPr lang="ru-RU" dirty="0"/>
              <a:t>НАЧАЛО ЛИМФАТИЧЕСКОЙ СИСТЕМЫ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AB22D8B-CC89-4EC5-9FD2-980F888876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29" t="18849" r="36261" b="18803"/>
          <a:stretch/>
        </p:blipFill>
        <p:spPr>
          <a:xfrm>
            <a:off x="3532559" y="652265"/>
            <a:ext cx="2060825" cy="24901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7EE07F-3E02-44BD-B86E-EA58C93B0AC0}"/>
              </a:ext>
            </a:extLst>
          </p:cNvPr>
          <p:cNvSpPr txBox="1"/>
          <p:nvPr/>
        </p:nvSpPr>
        <p:spPr>
          <a:xfrm>
            <a:off x="76175" y="610245"/>
            <a:ext cx="345638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Лимфатические капилляры имеются во всех органах и тканях тела человека, кроме: головного и спинного мозга, их оболочек; глазного яблока; внутреннего уха; эпителиального покрова кожи и слизистых оболочек; хрящей; паренхимы селезенки; костного мозга; эмали и дентина; плаценты. </a:t>
            </a:r>
          </a:p>
        </p:txBody>
      </p:sp>
    </p:spTree>
    <p:extLst>
      <p:ext uri="{BB962C8B-B14F-4D97-AF65-F5344CB8AC3E}">
        <p14:creationId xmlns:p14="http://schemas.microsoft.com/office/powerpoint/2010/main" val="40720598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A4202B-78BA-4727-A601-28A168E2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10257"/>
            <a:ext cx="5167164" cy="315471"/>
          </a:xfrm>
        </p:spPr>
        <p:txBody>
          <a:bodyPr/>
          <a:lstStyle/>
          <a:p>
            <a:pPr algn="ctr"/>
            <a:r>
              <a:rPr lang="ru-RU" dirty="0"/>
              <a:t>МЕХАНИЗМ ОБРАЗОВАНИЯ ЛИМФЫ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AB22D8B-CC89-4EC5-9FD2-980F888876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29" t="18849" r="36261" b="18803"/>
          <a:stretch/>
        </p:blipFill>
        <p:spPr>
          <a:xfrm>
            <a:off x="3532559" y="652265"/>
            <a:ext cx="2060825" cy="24901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D7EE07F-3E02-44BD-B86E-EA58C93B0AC0}"/>
              </a:ext>
            </a:extLst>
          </p:cNvPr>
          <p:cNvSpPr txBox="1"/>
          <p:nvPr/>
        </p:nvSpPr>
        <p:spPr>
          <a:xfrm>
            <a:off x="76175" y="712450"/>
            <a:ext cx="345638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 лимфатической системы — удаление из тканей и органов избытка межтканевой жидкости,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продуктов обмена веществ, резорбция не попавших в кровеносное русло инородных частиц. </a:t>
            </a:r>
          </a:p>
        </p:txBody>
      </p:sp>
    </p:spTree>
    <p:extLst>
      <p:ext uri="{BB962C8B-B14F-4D97-AF65-F5344CB8AC3E}">
        <p14:creationId xmlns:p14="http://schemas.microsoft.com/office/powerpoint/2010/main" val="1795762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6367</TotalTime>
  <Words>913</Words>
  <Application>Microsoft Office PowerPoint</Application>
  <PresentationFormat>Произвольный</PresentationFormat>
  <Paragraphs>104</Paragraphs>
  <Slides>37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Office Theme</vt:lpstr>
      <vt:lpstr>1_Office Theme</vt:lpstr>
      <vt:lpstr>2_Office Theme</vt:lpstr>
      <vt:lpstr>Тема Office</vt:lpstr>
      <vt:lpstr>3_Office Theme</vt:lpstr>
      <vt:lpstr>4_Office Theme</vt:lpstr>
      <vt:lpstr>Биология  Человек и его здоровье</vt:lpstr>
      <vt:lpstr>СЕГОДНЯ НА УРОКЕ</vt:lpstr>
      <vt:lpstr>ВНУТРЕННЯЯ СРЕДА ОРГАНИЗМА</vt:lpstr>
      <vt:lpstr>ВНУТРЕННЯЯ СРЕДА ОРГАНИЗМА</vt:lpstr>
      <vt:lpstr>ЛИМФАТИЧЕСКАЯ СИСТЕМА ЧЕЛОВЕКА</vt:lpstr>
      <vt:lpstr>ЛИМФАТИЧЕСКАЯ СИСТЕМА ЧЕЛОВЕКА</vt:lpstr>
      <vt:lpstr>ВНУТРЕННЯЯ СРЕДА ОРГАНИЗМ</vt:lpstr>
      <vt:lpstr>НАЧАЛО ЛИМФАТИЧЕСКОЙ СИСТЕМЫ</vt:lpstr>
      <vt:lpstr>МЕХАНИЗМ ОБРАЗОВАНИЯ ЛИМФЫ</vt:lpstr>
      <vt:lpstr>МЕХАНИЗМ ОБРАЗОВАНИЯ ЛИМФЫ</vt:lpstr>
      <vt:lpstr>Презентация PowerPoint</vt:lpstr>
      <vt:lpstr>ЛИМФА – ЖИВАЯ ВОДА ОРГАНИЗМА</vt:lpstr>
      <vt:lpstr>Гомеостаз </vt:lpstr>
      <vt:lpstr>ГОМЕОСТАЗ</vt:lpstr>
      <vt:lpstr>ГОМЕОСТАЗ</vt:lpstr>
      <vt:lpstr>ГОМЕОСТАЗ </vt:lpstr>
      <vt:lpstr>КРОВЬ-РАЗНОВИДНОСТЬ СОЕДИНИТЕЛЬНОЙ ТКАНИ</vt:lpstr>
      <vt:lpstr>КРОВЬ-ОСНОВНАЯ ЧАСТЬ ВНУТРЕННЕЙ СРЕДЫ</vt:lpstr>
      <vt:lpstr>ПЛАЗМА КРОВИ</vt:lpstr>
      <vt:lpstr>ГОМЕОСТАЗ</vt:lpstr>
      <vt:lpstr>ФУНКЦИИ КРОВИ</vt:lpstr>
      <vt:lpstr>ФУНКЦИИ КРОВИ</vt:lpstr>
      <vt:lpstr>ФУНКЦИИ КРОВИ</vt:lpstr>
      <vt:lpstr>ФУНКЦИИ КРОВИ</vt:lpstr>
      <vt:lpstr>ФУНКЦИИ КРОВИ</vt:lpstr>
      <vt:lpstr>ФУНКЦИИ КРОВИ</vt:lpstr>
      <vt:lpstr>ФУНКЦИИ КРОВИ</vt:lpstr>
      <vt:lpstr>ФУНКЦИИ КРОВИ</vt:lpstr>
      <vt:lpstr>ФИЗИОЛОГИЧЕСКИЕ СВОЙСТВА КРОВИ</vt:lpstr>
      <vt:lpstr>ФИЗИОЛОГИЧЕСКИЕ СВОЙСТВА КРОВИ</vt:lpstr>
      <vt:lpstr>ФИЗИОЛОГИЧЕСКИЕ СВОЙСТВА КРОВИ</vt:lpstr>
      <vt:lpstr>КИСЛОТНО-ЩЕЛОЧНОЕ РАВНОВЕСИЕ</vt:lpstr>
      <vt:lpstr>КИСЛОТНО-ЩЕЛОЧНОЕ РАВНОВЕСИЕ</vt:lpstr>
      <vt:lpstr>ВНУТРЕННЯЯ СРЕДА ОРГАНИЗМА</vt:lpstr>
      <vt:lpstr>ОБОБЩЕНИЕ</vt:lpstr>
      <vt:lpstr>ОБОБЩЕНИЕ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476</cp:revision>
  <dcterms:created xsi:type="dcterms:W3CDTF">2020-04-13T08:05:42Z</dcterms:created>
  <dcterms:modified xsi:type="dcterms:W3CDTF">2020-10-21T07:07:52Z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