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4"/>
  </p:notesMasterIdLst>
  <p:sldIdLst>
    <p:sldId id="1518" r:id="rId7"/>
    <p:sldId id="1729" r:id="rId8"/>
    <p:sldId id="1730" r:id="rId9"/>
    <p:sldId id="1732" r:id="rId10"/>
    <p:sldId id="1733" r:id="rId11"/>
    <p:sldId id="1524" r:id="rId12"/>
    <p:sldId id="1746" r:id="rId13"/>
    <p:sldId id="1747" r:id="rId14"/>
    <p:sldId id="1749" r:id="rId15"/>
    <p:sldId id="1750" r:id="rId16"/>
    <p:sldId id="1748" r:id="rId17"/>
    <p:sldId id="1751" r:id="rId18"/>
    <p:sldId id="1752" r:id="rId19"/>
    <p:sldId id="1731" r:id="rId20"/>
    <p:sldId id="1753" r:id="rId21"/>
    <p:sldId id="1734" r:id="rId22"/>
    <p:sldId id="1670" r:id="rId23"/>
    <p:sldId id="1671" r:id="rId24"/>
    <p:sldId id="1737" r:id="rId25"/>
    <p:sldId id="1740" r:id="rId26"/>
    <p:sldId id="1738" r:id="rId27"/>
    <p:sldId id="1743" r:id="rId28"/>
    <p:sldId id="1744" r:id="rId29"/>
    <p:sldId id="1741" r:id="rId30"/>
    <p:sldId id="1754" r:id="rId31"/>
    <p:sldId id="1720" r:id="rId32"/>
    <p:sldId id="1626" r:id="rId33"/>
    <p:sldId id="1757" r:id="rId34"/>
    <p:sldId id="1759" r:id="rId35"/>
    <p:sldId id="1758" r:id="rId36"/>
    <p:sldId id="1760" r:id="rId37"/>
    <p:sldId id="1742" r:id="rId38"/>
    <p:sldId id="1755" r:id="rId39"/>
    <p:sldId id="1756" r:id="rId40"/>
    <p:sldId id="1745" r:id="rId41"/>
    <p:sldId id="1621" r:id="rId42"/>
    <p:sldId id="1648" r:id="rId43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29" autoAdjust="0"/>
  </p:normalViewPr>
  <p:slideViewPr>
    <p:cSldViewPr>
      <p:cViewPr varScale="1">
        <p:scale>
          <a:sx n="136" d="100"/>
          <a:sy n="136" d="100"/>
        </p:scale>
        <p:origin x="918" y="102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7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373055" y="1386979"/>
            <a:ext cx="344170" cy="1437258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1953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xmlns="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D41736-D2F1-4836-B58C-06328E5491D6}"/>
              </a:ext>
            </a:extLst>
          </p:cNvPr>
          <p:cNvSpPr txBox="1"/>
          <p:nvPr/>
        </p:nvSpPr>
        <p:spPr>
          <a:xfrm>
            <a:off x="868263" y="1409303"/>
            <a:ext cx="3096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ru-RU" sz="2000" b="1" spc="-20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3200" b="1" spc="-20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</a:t>
            </a:r>
            <a:endParaRPr lang="ru-RU" sz="3200" b="1" spc="-20" dirty="0">
              <a:solidFill>
                <a:srgbClr val="236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spc="-20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рост косте</a:t>
            </a:r>
            <a:r>
              <a:rPr lang="ru-RU" sz="3200" b="1" spc="-20" dirty="0">
                <a:solidFill>
                  <a:srgbClr val="2365C7"/>
                </a:solidFill>
                <a:latin typeface="Arial"/>
                <a:cs typeface="Arial"/>
              </a:rPr>
              <a:t>й.</a:t>
            </a:r>
            <a:endParaRPr lang="ru-RU" sz="2400" b="1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095521-EF7E-4FC3-BB88-881947858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615" y="1162188"/>
            <a:ext cx="1399719" cy="19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C887D1-4E39-4D49-85C1-E5851DBE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АКТУАЛИЗАЦИЯ ЗНАНИЙ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A08BC9-5656-4063-B807-AAB370448E28}"/>
              </a:ext>
            </a:extLst>
          </p:cNvPr>
          <p:cNvSpPr txBox="1"/>
          <p:nvPr/>
        </p:nvSpPr>
        <p:spPr>
          <a:xfrm>
            <a:off x="76175" y="682253"/>
            <a:ext cx="30963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масса скелета человека средней комплекции массой 70 кг равна 8-9 кг.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объяснить высокую прочность скелета при относительной его легкости?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F3E382-ACC5-4A47-83D8-305D8D98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11" y="589478"/>
            <a:ext cx="2592288" cy="2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64F090-329A-47E0-903B-9894D5E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09" y="715273"/>
            <a:ext cx="604152" cy="694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9253B7-A7CD-4F8E-AD95-4D6F44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" t="3157" r="30553" b="5617"/>
          <a:stretch/>
        </p:blipFill>
        <p:spPr>
          <a:xfrm>
            <a:off x="5090609" y="2187838"/>
            <a:ext cx="538247" cy="941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C41A5D-6DFB-4C36-8E10-F5DED7EC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" t="18507" r="45017" b="16713"/>
          <a:stretch/>
        </p:blipFill>
        <p:spPr>
          <a:xfrm>
            <a:off x="5061628" y="1512115"/>
            <a:ext cx="567228" cy="517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466611-CA2B-4B2D-8AA3-36388FD9AB87}"/>
              </a:ext>
            </a:extLst>
          </p:cNvPr>
          <p:cNvSpPr txBox="1"/>
          <p:nvPr/>
        </p:nvSpPr>
        <p:spPr>
          <a:xfrm>
            <a:off x="220191" y="671220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отличается строение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наружнего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слоя кости от строения основной массы костного вещества?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Каково строение основной массы кости?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значение может иметь губчатое строение кости?</a:t>
            </a:r>
          </a:p>
        </p:txBody>
      </p:sp>
    </p:spTree>
    <p:extLst>
      <p:ext uri="{BB962C8B-B14F-4D97-AF65-F5344CB8AC3E}">
        <p14:creationId xmlns:p14="http://schemas.microsoft.com/office/powerpoint/2010/main" val="30945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64F090-329A-47E0-903B-9894D5E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09" y="715273"/>
            <a:ext cx="604152" cy="694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9253B7-A7CD-4F8E-AD95-4D6F44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" t="3157" r="30553" b="5617"/>
          <a:stretch/>
        </p:blipFill>
        <p:spPr>
          <a:xfrm>
            <a:off x="5090609" y="2187838"/>
            <a:ext cx="538247" cy="941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C41A5D-6DFB-4C36-8E10-F5DED7EC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" t="18507" r="45017" b="16713"/>
          <a:stretch/>
        </p:blipFill>
        <p:spPr>
          <a:xfrm>
            <a:off x="5061628" y="1512115"/>
            <a:ext cx="567228" cy="517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466611-CA2B-4B2D-8AA3-36388FD9AB87}"/>
              </a:ext>
            </a:extLst>
          </p:cNvPr>
          <p:cNvSpPr txBox="1"/>
          <p:nvPr/>
        </p:nvSpPr>
        <p:spPr>
          <a:xfrm>
            <a:off x="220191" y="804203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Что представляет собой костная ткань?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(разновидность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соединительной ткани, особенностью которого является большое количество клеток, расположенных в межклеточном  веществе, которого достаточно много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14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C58BA-2E2A-4298-BD7F-7A3F77B5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ВНЕШНЕЕ СТРОЕНИЕ КОСТИ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D26389-809D-46F8-90E1-161D78EF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942" y="614313"/>
            <a:ext cx="1731414" cy="2444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E95F89-F1A6-4D4A-BD3F-1F9157840BA8}"/>
              </a:ext>
            </a:extLst>
          </p:cNvPr>
          <p:cNvSpPr txBox="1"/>
          <p:nvPr/>
        </p:nvSpPr>
        <p:spPr>
          <a:xfrm>
            <a:off x="72007" y="606660"/>
            <a:ext cx="418063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Во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внешнем строении длинной трубчатой кости можно выделить 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тело 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кости (диафиз) и две концевые суставные 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головки 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(эпифизы). Эпифизы трубчатой кости покрыты хрящом.</a:t>
            </a:r>
            <a:b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Между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телом и головками расположен </a:t>
            </a:r>
            <a:r>
              <a:rPr lang="ru-RU" sz="1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эпифизарный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хрящ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обеспечивающий рост кости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длину. </a:t>
            </a:r>
          </a:p>
          <a:p>
            <a:pPr algn="l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Внутри кости находится</a:t>
            </a:r>
            <a:r>
              <a:rPr lang="ru-RU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полость (канал) с </a:t>
            </a:r>
            <a:r>
              <a:rPr lang="ru-RU" sz="14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жёлтым костным мозгом</a:t>
            </a:r>
            <a:r>
              <a:rPr lang="ru-RU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(жировой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тканью), что и дало название таким костям 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algn="l"/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трубчатые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3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E6E1F0-0E03-496A-9C45-2B606945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92800" cy="340352"/>
          </a:xfrm>
        </p:spPr>
        <p:txBody>
          <a:bodyPr>
            <a:noAutofit/>
          </a:bodyPr>
          <a:lstStyle/>
          <a:p>
            <a:r>
              <a:rPr lang="ru-RU" sz="2000" dirty="0"/>
              <a:t>МАКРОСКОПИЧЕСКОЕ СТРОЕНИЕ КОСТИ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230A65-F7D0-43D5-A795-3AA5B6433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" t="24676" r="6774" b="6051"/>
          <a:stretch/>
        </p:blipFill>
        <p:spPr>
          <a:xfrm>
            <a:off x="2164407" y="605233"/>
            <a:ext cx="3454881" cy="2034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62AE3D-D7BE-43D9-AD3A-E7E848AF706C}"/>
              </a:ext>
            </a:extLst>
          </p:cNvPr>
          <p:cNvSpPr txBox="1"/>
          <p:nvPr/>
        </p:nvSpPr>
        <p:spPr>
          <a:xfrm>
            <a:off x="148183" y="614313"/>
            <a:ext cx="216024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Э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пифизы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бедренной кости представлены губчатым веществом.</a:t>
            </a:r>
          </a:p>
          <a:p>
            <a:pPr algn="l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Тело 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кости (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диафиз) внутри образовано губчатым веществом, снаружи — толстой пластинкой компактного вещества и покрыто оболочкой </a:t>
            </a:r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надкостницей</a:t>
            </a:r>
            <a:r>
              <a:rPr lang="ru-RU" sz="1400" b="0" i="0" dirty="0">
                <a:solidFill>
                  <a:srgbClr val="4E4E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75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E6E1F0-0E03-496A-9C45-2B606945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92800" cy="340352"/>
          </a:xfrm>
        </p:spPr>
        <p:txBody>
          <a:bodyPr>
            <a:noAutofit/>
          </a:bodyPr>
          <a:lstStyle/>
          <a:p>
            <a:r>
              <a:rPr lang="ru-RU" sz="2000" dirty="0"/>
              <a:t>МАКРОСКОПИЧЕСКОЕ СТРОЕНИЕ КОСТИ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230A65-F7D0-43D5-A795-3AA5B6433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" t="24676" r="6774" b="6051"/>
          <a:stretch/>
        </p:blipFill>
        <p:spPr>
          <a:xfrm>
            <a:off x="2346570" y="660132"/>
            <a:ext cx="3346230" cy="1970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62AE3D-D7BE-43D9-AD3A-E7E848AF706C}"/>
              </a:ext>
            </a:extLst>
          </p:cNvPr>
          <p:cNvSpPr txBox="1"/>
          <p:nvPr/>
        </p:nvSpPr>
        <p:spPr>
          <a:xfrm>
            <a:off x="76175" y="671800"/>
            <a:ext cx="24482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надкостнице 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располо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жены кровеносные сосуды и нервные окончания, благодаря чему она обеспечивает рост кости 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толщину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питание, срастание костей после переломов.  На суставных головках (эпифизах) </a:t>
            </a:r>
          </a:p>
          <a:p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надкостница отсутствует.</a:t>
            </a:r>
          </a:p>
        </p:txBody>
      </p:sp>
    </p:spTree>
    <p:extLst>
      <p:ext uri="{BB962C8B-B14F-4D97-AF65-F5344CB8AC3E}">
        <p14:creationId xmlns:p14="http://schemas.microsoft.com/office/powerpoint/2010/main" val="325146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11418"/>
            <a:ext cx="5551511" cy="307777"/>
          </a:xfrm>
        </p:spPr>
        <p:txBody>
          <a:bodyPr/>
          <a:lstStyle/>
          <a:p>
            <a:pPr algn="ctr"/>
            <a:r>
              <a:rPr lang="ru-RU" sz="2000" dirty="0"/>
              <a:t>МИКРОСКОПИЧЕСКОЕ СТРОЕНИЕ КОСТИ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1961E2-AC76-4FD0-BFAB-AB35D854D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" t="16712" r="3458" b="1179"/>
          <a:stretch/>
        </p:blipFill>
        <p:spPr>
          <a:xfrm>
            <a:off x="2027289" y="686321"/>
            <a:ext cx="3600399" cy="2378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79E239-D970-4636-8804-8BF118509A83}"/>
              </a:ext>
            </a:extLst>
          </p:cNvPr>
          <p:cNvSpPr txBox="1"/>
          <p:nvPr/>
        </p:nvSpPr>
        <p:spPr>
          <a:xfrm>
            <a:off x="76175" y="580048"/>
            <a:ext cx="20162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Остеон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или </a:t>
            </a:r>
            <a:r>
              <a:rPr lang="ru-RU" sz="16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Гаверсова 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система — структурная единица компакт-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ного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вещества пластинчатой </a:t>
            </a:r>
          </a:p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кости, обеспечивающая её прочность.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6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11418"/>
            <a:ext cx="5551511" cy="307777"/>
          </a:xfrm>
        </p:spPr>
        <p:txBody>
          <a:bodyPr/>
          <a:lstStyle/>
          <a:p>
            <a:pPr algn="ctr"/>
            <a:r>
              <a:rPr lang="ru-RU" sz="2000" dirty="0"/>
              <a:t>МИКРОСКОПИЧЕСКОЕ СТРОЕНИЕ КОСТИ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9E4921-A99E-4EF2-B0DC-2B9A5D07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51" y="601760"/>
            <a:ext cx="3960440" cy="2531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D693CA-0FF7-4CCD-BFF2-F25F1ECF2CEA}"/>
              </a:ext>
            </a:extLst>
          </p:cNvPr>
          <p:cNvSpPr txBox="1"/>
          <p:nvPr/>
        </p:nvSpPr>
        <p:spPr>
          <a:xfrm>
            <a:off x="429319" y="2611373"/>
            <a:ext cx="130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Видео</a:t>
            </a:r>
          </a:p>
        </p:txBody>
      </p:sp>
    </p:spTree>
    <p:extLst>
      <p:ext uri="{BB962C8B-B14F-4D97-AF65-F5344CB8AC3E}">
        <p14:creationId xmlns:p14="http://schemas.microsoft.com/office/powerpoint/2010/main" val="195524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kern="800" spc="-25" dirty="0">
                <a:solidFill>
                  <a:srgbClr val="FEFEFE"/>
                </a:solidFill>
              </a:rPr>
              <a:t> КОСТНАЯ ТКАНЬ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xmlns="" id="{025E8BBD-2BE8-4201-9E4E-7F5C64C3E2B8}"/>
              </a:ext>
            </a:extLst>
          </p:cNvPr>
          <p:cNvSpPr/>
          <p:nvPr/>
        </p:nvSpPr>
        <p:spPr>
          <a:xfrm rot="19220937">
            <a:off x="1610098" y="855253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440EBB21-EC01-4CE7-B6A8-0835EB8FE9A2}"/>
              </a:ext>
            </a:extLst>
          </p:cNvPr>
          <p:cNvSpPr/>
          <p:nvPr/>
        </p:nvSpPr>
        <p:spPr>
          <a:xfrm rot="2394328">
            <a:off x="3042095" y="829322"/>
            <a:ext cx="954480" cy="1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C15085-3F21-4F99-9564-123B99748C61}"/>
              </a:ext>
            </a:extLst>
          </p:cNvPr>
          <p:cNvSpPr txBox="1"/>
          <p:nvPr/>
        </p:nvSpPr>
        <p:spPr>
          <a:xfrm>
            <a:off x="216024" y="1264126"/>
            <a:ext cx="223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КЛЕТКИ КОСТНОЙ ТКАНИ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04138C-4043-4155-AA64-B68B0CF53EBF}"/>
              </a:ext>
            </a:extLst>
          </p:cNvPr>
          <p:cNvSpPr txBox="1"/>
          <p:nvPr/>
        </p:nvSpPr>
        <p:spPr>
          <a:xfrm>
            <a:off x="3028503" y="1264126"/>
            <a:ext cx="244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МЕЖКЛЕТОЧНОЕ ВЕЩЕСТВО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D4CBA4-7876-4EB6-B8C1-6C38186C8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78" y="1877334"/>
            <a:ext cx="2017945" cy="12404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C9FA05C-1FDB-42AF-B8B1-E461A520B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3" t="20646" r="37008" b="42826"/>
          <a:stretch/>
        </p:blipFill>
        <p:spPr>
          <a:xfrm>
            <a:off x="3172519" y="1884531"/>
            <a:ext cx="2223743" cy="12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kern="800" spc="-25" dirty="0">
                <a:solidFill>
                  <a:srgbClr val="FEFEFE"/>
                </a:solidFill>
              </a:rPr>
              <a:t>КЛЕТКИ КОСТНОЙ ТКАНИ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xmlns="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440EBB21-EC01-4CE7-B6A8-0835EB8FE9A2}"/>
              </a:ext>
            </a:extLst>
          </p:cNvPr>
          <p:cNvSpPr/>
          <p:nvPr/>
        </p:nvSpPr>
        <p:spPr>
          <a:xfrm rot="2243690">
            <a:off x="3456561" y="792823"/>
            <a:ext cx="954480" cy="1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C15085-3F21-4F99-9564-123B99748C61}"/>
              </a:ext>
            </a:extLst>
          </p:cNvPr>
          <p:cNvSpPr txBox="1"/>
          <p:nvPr/>
        </p:nvSpPr>
        <p:spPr>
          <a:xfrm>
            <a:off x="0" y="11903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ОСТЕОБЛАСТЫ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B6E0D700-656E-4D40-B195-73736D9E8844}"/>
              </a:ext>
            </a:extLst>
          </p:cNvPr>
          <p:cNvSpPr/>
          <p:nvPr/>
        </p:nvSpPr>
        <p:spPr>
          <a:xfrm>
            <a:off x="2812479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DC00FD-8B33-4441-B685-B9A3563A1BDC}"/>
              </a:ext>
            </a:extLst>
          </p:cNvPr>
          <p:cNvSpPr txBox="1"/>
          <p:nvPr/>
        </p:nvSpPr>
        <p:spPr>
          <a:xfrm>
            <a:off x="1948383" y="11903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ОСТЕОКЛАСТЫ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04138C-4043-4155-AA64-B68B0CF53EBF}"/>
              </a:ext>
            </a:extLst>
          </p:cNvPr>
          <p:cNvSpPr txBox="1"/>
          <p:nvPr/>
        </p:nvSpPr>
        <p:spPr>
          <a:xfrm>
            <a:off x="3937819" y="1181085"/>
            <a:ext cx="1826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ОСТЕОЦИТЫ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D4EEE6-D321-4CE6-8573-4D7BE43B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" t="21151" r="53006" b="25589"/>
          <a:stretch/>
        </p:blipFill>
        <p:spPr>
          <a:xfrm>
            <a:off x="149760" y="1534086"/>
            <a:ext cx="1798623" cy="1471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F863DBF-F515-4233-84E5-5F65A8832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26" t="20762" r="9656" b="25953"/>
          <a:stretch/>
        </p:blipFill>
        <p:spPr>
          <a:xfrm>
            <a:off x="3847592" y="1550417"/>
            <a:ext cx="1826989" cy="14717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B556868-DC97-4E11-BCCD-F3FC21495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48" t="5596" r="7549" b="23358"/>
          <a:stretch/>
        </p:blipFill>
        <p:spPr>
          <a:xfrm>
            <a:off x="2098143" y="1550417"/>
            <a:ext cx="1648863" cy="14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964F5B-F1FF-4F66-B580-451349652328}"/>
              </a:ext>
            </a:extLst>
          </p:cNvPr>
          <p:cNvSpPr txBox="1"/>
          <p:nvPr/>
        </p:nvSpPr>
        <p:spPr>
          <a:xfrm>
            <a:off x="220191" y="686321"/>
            <a:ext cx="51845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40970" algn="l"/>
              </a:tabLst>
            </a:pPr>
            <a:r>
              <a:rPr lang="ru-RU" sz="20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000" u="none" strike="noStrike" spc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Составьте </a:t>
            </a:r>
            <a:r>
              <a:rPr lang="ru-RU" sz="20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парные ответы из названий отделов позвоночника и соответствующих им чисел позвонков: А - шейный, Б - грудной, В - поясничный, Г - крестцо­вый, Д - копчиковый, Е - позвоночник; 1) 5, 2) 5, подвижные, 3) 3-4, 4) 7, 5) 12, 6) 33-34.</a:t>
            </a:r>
          </a:p>
        </p:txBody>
      </p:sp>
    </p:spTree>
    <p:extLst>
      <p:ext uri="{BB962C8B-B14F-4D97-AF65-F5344CB8AC3E}">
        <p14:creationId xmlns:p14="http://schemas.microsoft.com/office/powerpoint/2010/main" val="161482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38554"/>
          </a:xfrm>
        </p:spPr>
        <p:txBody>
          <a:bodyPr/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МЕЖКЛЕТОЧНОЕ ВЕЩЕСТВО КОСТИ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xmlns="" id="{025E8BBD-2BE8-4201-9E4E-7F5C64C3E2B8}"/>
              </a:ext>
            </a:extLst>
          </p:cNvPr>
          <p:cNvSpPr/>
          <p:nvPr/>
        </p:nvSpPr>
        <p:spPr>
          <a:xfrm rot="19796216">
            <a:off x="1629856" y="714836"/>
            <a:ext cx="707109" cy="681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440EBB21-EC01-4CE7-B6A8-0835EB8FE9A2}"/>
              </a:ext>
            </a:extLst>
          </p:cNvPr>
          <p:cNvSpPr/>
          <p:nvPr/>
        </p:nvSpPr>
        <p:spPr>
          <a:xfrm rot="2243690">
            <a:off x="3458929" y="727163"/>
            <a:ext cx="623487" cy="60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C15085-3F21-4F99-9564-123B99748C61}"/>
              </a:ext>
            </a:extLst>
          </p:cNvPr>
          <p:cNvSpPr txBox="1"/>
          <p:nvPr/>
        </p:nvSpPr>
        <p:spPr>
          <a:xfrm>
            <a:off x="4167" y="976675"/>
            <a:ext cx="1944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ОРГАНИЧЕСКОЕ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ВЕЩЕСТВО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B6E0D700-656E-4D40-B195-73736D9E8844}"/>
              </a:ext>
            </a:extLst>
          </p:cNvPr>
          <p:cNvSpPr/>
          <p:nvPr/>
        </p:nvSpPr>
        <p:spPr>
          <a:xfrm>
            <a:off x="2812479" y="542305"/>
            <a:ext cx="72008" cy="457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DC00FD-8B33-4441-B685-B9A3563A1BDC}"/>
              </a:ext>
            </a:extLst>
          </p:cNvPr>
          <p:cNvSpPr txBox="1"/>
          <p:nvPr/>
        </p:nvSpPr>
        <p:spPr>
          <a:xfrm>
            <a:off x="1876375" y="974353"/>
            <a:ext cx="187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ОССЕИНОВЫЕ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ВОЛОКНА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04138C-4043-4155-AA64-B68B0CF53EBF}"/>
              </a:ext>
            </a:extLst>
          </p:cNvPr>
          <p:cNvSpPr txBox="1"/>
          <p:nvPr/>
        </p:nvSpPr>
        <p:spPr>
          <a:xfrm>
            <a:off x="3604566" y="974353"/>
            <a:ext cx="2164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ВЕЩЕСТВА</a:t>
            </a:r>
          </a:p>
        </p:txBody>
      </p:sp>
    </p:spTree>
    <p:extLst>
      <p:ext uri="{BB962C8B-B14F-4D97-AF65-F5344CB8AC3E}">
        <p14:creationId xmlns:p14="http://schemas.microsoft.com/office/powerpoint/2010/main" val="423367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8A88B1-6B1A-4A4E-A253-7247A1E3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ОСНОВНОЕ ОРГАНИЧЕСКОЕ ВЕЩЕСТВО</a:t>
            </a:r>
            <a:endParaRPr lang="ru-RU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3658F2-3D05-490C-9C91-1BDF3943BAA1}"/>
              </a:ext>
            </a:extLst>
          </p:cNvPr>
          <p:cNvSpPr txBox="1"/>
          <p:nvPr/>
        </p:nvSpPr>
        <p:spPr>
          <a:xfrm>
            <a:off x="364207" y="763553"/>
            <a:ext cx="496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Представляет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собой желеобразную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массу,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состоящую из воды, белков и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мукополисахаридов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(сложные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биополимеры, состоящие из углеводов на 70-80 % и белков), выполняющие роль природного смазочного материала.  </a:t>
            </a:r>
          </a:p>
        </p:txBody>
      </p:sp>
    </p:spTree>
    <p:extLst>
      <p:ext uri="{BB962C8B-B14F-4D97-AF65-F5344CB8AC3E}">
        <p14:creationId xmlns:p14="http://schemas.microsoft.com/office/powerpoint/2010/main" val="46348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8A88B1-6B1A-4A4E-A253-7247A1E3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ОССЕИНОВЫЕ ВОЛОКНА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72C8C2-E619-4952-9116-75BBD1A74E09}"/>
              </a:ext>
            </a:extLst>
          </p:cNvPr>
          <p:cNvSpPr txBox="1"/>
          <p:nvPr/>
        </p:nvSpPr>
        <p:spPr>
          <a:xfrm>
            <a:off x="436215" y="758329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Состоят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тонких фибрилл, образованных из волокнистого белка – коллагена. В пластинчатой костной ткани пучки коллагеновых волокон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пространственно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упорядочены и имеют определенное  направление.</a:t>
            </a:r>
          </a:p>
        </p:txBody>
      </p:sp>
    </p:spTree>
    <p:extLst>
      <p:ext uri="{BB962C8B-B14F-4D97-AF65-F5344CB8AC3E}">
        <p14:creationId xmlns:p14="http://schemas.microsoft.com/office/powerpoint/2010/main" val="1439787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8A88B1-6B1A-4A4E-A253-7247A1E3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НЕОРГАНИЧЕСКИЕ ВЕЩЕСТВА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823044-E09D-49CE-9CAA-5DB615FDBC04}"/>
              </a:ext>
            </a:extLst>
          </p:cNvPr>
          <p:cNvSpPr txBox="1"/>
          <p:nvPr/>
        </p:nvSpPr>
        <p:spPr>
          <a:xfrm>
            <a:off x="364207" y="783297"/>
            <a:ext cx="50405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У 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взрослого 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количество минеральных составных частей (главным образом, 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гидроксиапатита, сульфата,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карбоната</a:t>
            </a:r>
            <a:r>
              <a:rPr lang="ru-RU" sz="2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составляет около 60—70 %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сухой массы кости.</a:t>
            </a:r>
          </a:p>
        </p:txBody>
      </p:sp>
    </p:spTree>
    <p:extLst>
      <p:ext uri="{BB962C8B-B14F-4D97-AF65-F5344CB8AC3E}">
        <p14:creationId xmlns:p14="http://schemas.microsoft.com/office/powerpoint/2010/main" val="411845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738D2-1863-462F-9969-7641C84A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ХИМИЧЕСКИЙ СОСТАВ КОСТИ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765A18-6898-4946-8EC8-147465A9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0" r="69" b="3157"/>
          <a:stretch/>
        </p:blipFill>
        <p:spPr>
          <a:xfrm>
            <a:off x="520773" y="614313"/>
            <a:ext cx="4727427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6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75C0E2-11B8-4698-8925-11A12827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ВИДЫ КОСТЕЙ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8AC835-EF71-4ED5-8D85-AB06749C79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B714230-BFAB-45C6-ADCB-E579FA92F031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0FB7AB-A7A3-4F63-BEF2-D52E9F267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1" r="1320"/>
          <a:stretch/>
        </p:blipFill>
        <p:spPr>
          <a:xfrm>
            <a:off x="148183" y="614313"/>
            <a:ext cx="554461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DEA4E7-873D-49B7-8BAD-B96FABB3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РОСТ  КОСТЕЙ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C0D9D9-E2F4-4922-BE6E-930818BD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727" y="556493"/>
            <a:ext cx="3315245" cy="19435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4209BD-91A5-4FFA-98C2-41A3474A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3" y="614313"/>
            <a:ext cx="2182544" cy="1941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E51558-DD18-47F7-B701-DD1BF5280685}"/>
              </a:ext>
            </a:extLst>
          </p:cNvPr>
          <p:cNvSpPr txBox="1"/>
          <p:nvPr/>
        </p:nvSpPr>
        <p:spPr>
          <a:xfrm>
            <a:off x="76175" y="2642150"/>
            <a:ext cx="55697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Развитие всего скелета у мужчин и женщин заканчивается по разному, так например у первых к 20-25 годам, у вторых к 18-21.</a:t>
            </a:r>
            <a:endParaRPr lang="ru-RU" sz="1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9EF433-F21C-4247-A37E-83371C38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" y="132463"/>
            <a:ext cx="5685330" cy="386828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D8E748-C59C-4854-9456-97C4DFA18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" t="25589" r="1951" b="10186"/>
          <a:stretch/>
        </p:blipFill>
        <p:spPr>
          <a:xfrm>
            <a:off x="400211" y="627526"/>
            <a:ext cx="4968552" cy="2484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4AF0E4-E9AE-4B38-AA64-ABB57F44D88A}"/>
              </a:ext>
            </a:extLst>
          </p:cNvPr>
          <p:cNvSpPr txBox="1"/>
          <p:nvPr/>
        </p:nvSpPr>
        <p:spPr>
          <a:xfrm>
            <a:off x="508223" y="80640"/>
            <a:ext cx="4752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РОСТ  КОСТЕЙ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4215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67562-66DC-4EC0-B8E1-60ABD907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5" y="132463"/>
            <a:ext cx="5116108" cy="386828"/>
          </a:xfrm>
        </p:spPr>
        <p:txBody>
          <a:bodyPr>
            <a:normAutofit/>
          </a:bodyPr>
          <a:lstStyle/>
          <a:p>
            <a:r>
              <a:rPr lang="ru-RU" sz="2400" dirty="0"/>
              <a:t>АНОМАЛИИ РОСТА КОСТЕЙ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CD5F34-D94E-467E-868F-E28B057A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533" y="560797"/>
            <a:ext cx="1753266" cy="2573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64154D-2E04-4AC6-99BE-B8495F7CEC1D}"/>
              </a:ext>
            </a:extLst>
          </p:cNvPr>
          <p:cNvSpPr txBox="1"/>
          <p:nvPr/>
        </p:nvSpPr>
        <p:spPr>
          <a:xfrm>
            <a:off x="148183" y="682253"/>
            <a:ext cx="3672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сентября 2009 года самый высокий человек в мире – это официально турок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Султан </a:t>
            </a:r>
            <a:r>
              <a:rPr lang="ru-RU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Кёсен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его рост – 251 см. Как свидетельствует Книга рекордов Гиннеса, он входит в десятку людей планеты, чей рост больше 244 см.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9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67562-66DC-4EC0-B8E1-60ABD907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5" y="132463"/>
            <a:ext cx="5116108" cy="386828"/>
          </a:xfrm>
        </p:spPr>
        <p:txBody>
          <a:bodyPr>
            <a:normAutofit/>
          </a:bodyPr>
          <a:lstStyle/>
          <a:p>
            <a:r>
              <a:rPr lang="ru-RU" sz="2400" dirty="0"/>
              <a:t>АНОМАЛИИ РОСТА КОСТЕЙ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CD5F34-D94E-467E-868F-E28B057A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533" y="560797"/>
            <a:ext cx="1753266" cy="2573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64154D-2E04-4AC6-99BE-B8495F7CEC1D}"/>
              </a:ext>
            </a:extLst>
          </p:cNvPr>
          <p:cNvSpPr txBox="1"/>
          <p:nvPr/>
        </p:nvSpPr>
        <p:spPr>
          <a:xfrm>
            <a:off x="148184" y="682253"/>
            <a:ext cx="36724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Таких габаритов молодой человек достиг из-за опухоли мозга, способствующей излишней выработке гормонов роста. Сейчас опухоль удалена, пройдено радиолечение, контролирующее гормоны, и рост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Кёсена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остановлен.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37884"/>
              </p:ext>
            </p:extLst>
          </p:nvPr>
        </p:nvGraphicFramePr>
        <p:xfrm>
          <a:off x="76175" y="38249"/>
          <a:ext cx="5616624" cy="3125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xmlns="" val="2482217964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3177229565"/>
                    </a:ext>
                  </a:extLst>
                </a:gridCol>
              </a:tblGrid>
              <a:tr h="4421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 ПОЗВОНОЧНИКА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ПОЗВОНКОВ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8451015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 - шейный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4) 7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8845931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 - грудной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5) 12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8694941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- поясничный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2) 5, подвижные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870713"/>
                  </a:ext>
                </a:extLst>
              </a:tr>
              <a:tr h="472434"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 - крестцо­вый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1) 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254825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 – копчиковый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3) 3-4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5115844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r>
                        <a:rPr lang="ru-RU" sz="1800" b="1" u="none" strike="noStrike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 - позвоночник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6) 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33-34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2055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37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67562-66DC-4EC0-B8E1-60ABD907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5" y="132463"/>
            <a:ext cx="5116108" cy="386828"/>
          </a:xfrm>
        </p:spPr>
        <p:txBody>
          <a:bodyPr>
            <a:normAutofit/>
          </a:bodyPr>
          <a:lstStyle/>
          <a:p>
            <a:r>
              <a:rPr lang="ru-RU" sz="2400" dirty="0"/>
              <a:t>АНОМАЛИИ РОСТА КОСТЕЙ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CD5F34-D94E-467E-868F-E28B057A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533" y="560797"/>
            <a:ext cx="1753266" cy="2573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64154D-2E04-4AC6-99BE-B8495F7CEC1D}"/>
              </a:ext>
            </a:extLst>
          </p:cNvPr>
          <p:cNvSpPr txBox="1"/>
          <p:nvPr/>
        </p:nvSpPr>
        <p:spPr>
          <a:xfrm>
            <a:off x="76176" y="542305"/>
            <a:ext cx="39604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Из-за состояния здоровья он не закончил среднюю школу и занимается фермерством. По словам Султана, рост не только не доставляет ему неудобств, а и имеет некоторые плюсы – благодаря такой особенности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Кёсен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может вкручивать лампочки, подстригать высокие деревья и выполнять другую работу без помощи высотных устройств.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8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67562-66DC-4EC0-B8E1-60ABD907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5" y="132463"/>
            <a:ext cx="5116108" cy="386828"/>
          </a:xfrm>
        </p:spPr>
        <p:txBody>
          <a:bodyPr>
            <a:normAutofit/>
          </a:bodyPr>
          <a:lstStyle/>
          <a:p>
            <a:r>
              <a:rPr lang="ru-RU" sz="2400" dirty="0"/>
              <a:t>АНОМАЛИИ РОСТА КОСТЕЙ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64154D-2E04-4AC6-99BE-B8495F7CEC1D}"/>
              </a:ext>
            </a:extLst>
          </p:cNvPr>
          <p:cNvSpPr txBox="1"/>
          <p:nvPr/>
        </p:nvSpPr>
        <p:spPr>
          <a:xfrm>
            <a:off x="76175" y="614313"/>
            <a:ext cx="3672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Недавно он даже женился. 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Правда, передвигаться может только при помощи костылей.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33DC92-CBA1-49B9-B27F-755769F4ACBF}"/>
              </a:ext>
            </a:extLst>
          </p:cNvPr>
          <p:cNvSpPr txBox="1"/>
          <p:nvPr/>
        </p:nvSpPr>
        <p:spPr>
          <a:xfrm>
            <a:off x="0" y="1478409"/>
            <a:ext cx="3820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Изучено огромное количество заболеваний, связанных с нарушением обмена веществ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костных тканях, например, болезнь «хрустального человека».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C848EF-478E-4342-86CC-A855D5564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11" t="4083" r="6283" b="4976"/>
          <a:stretch/>
        </p:blipFill>
        <p:spPr>
          <a:xfrm>
            <a:off x="3665754" y="873181"/>
            <a:ext cx="2027046" cy="17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3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3AFB7D-55BB-48C2-8D80-0121BCB1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338554"/>
          </a:xfrm>
        </p:spPr>
        <p:txBody>
          <a:bodyPr/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СТРОЕНИЯ СКЕЛЕТА</a:t>
            </a:r>
            <a:endParaRPr lang="ru-RU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3CFBEC-9395-4DFC-9407-0B12B4D25F98}"/>
              </a:ext>
            </a:extLst>
          </p:cNvPr>
          <p:cNvSpPr txBox="1"/>
          <p:nvPr/>
        </p:nvSpPr>
        <p:spPr>
          <a:xfrm>
            <a:off x="148183" y="542305"/>
            <a:ext cx="38164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строения скелета человека, связанные с прямохождением: позвоночник, имеющий четыре изгиба, грудная клетка, расширенная в стороны, пояс нижних конечностей в виде чаши, кости нижних конечностей более толстые и прочные, чем кости рук, свод стопы.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FDC2D3-8E66-44D6-B103-B739184A8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" t="15205" r="79958" b="7836"/>
          <a:stretch/>
        </p:blipFill>
        <p:spPr>
          <a:xfrm>
            <a:off x="4252639" y="621278"/>
            <a:ext cx="864096" cy="24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3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3CFBEC-9395-4DFC-9407-0B12B4D25F98}"/>
              </a:ext>
            </a:extLst>
          </p:cNvPr>
          <p:cNvSpPr txBox="1"/>
          <p:nvPr/>
        </p:nvSpPr>
        <p:spPr>
          <a:xfrm>
            <a:off x="148183" y="542305"/>
            <a:ext cx="33843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Смягчение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толчков при ходьбе благодаря изгибам позвоночника, сводчатой стопе. Пояс нижних конечностей — опора для внутренних органов брюшной полости. Массивные кости нижних конечностей — опора для всего тела.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BE9520D-DC86-420C-AC48-6BD101F1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3188"/>
            <a:ext cx="5616624" cy="338554"/>
          </a:xfrm>
        </p:spPr>
        <p:txBody>
          <a:bodyPr/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СТРОЕНИЯ СКЕЛЕТА</a:t>
            </a:r>
            <a:endParaRPr lang="ru-RU" sz="2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F33466-84E6-4CDC-81B2-FA5FC81B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031" y="616434"/>
            <a:ext cx="1871634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3CFBEC-9395-4DFC-9407-0B12B4D25F98}"/>
              </a:ext>
            </a:extLst>
          </p:cNvPr>
          <p:cNvSpPr txBox="1"/>
          <p:nvPr/>
        </p:nvSpPr>
        <p:spPr>
          <a:xfrm>
            <a:off x="4167" y="542305"/>
            <a:ext cx="30963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Рука — орган труда. Развитие большого пальца руки и его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противопостав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всем остальным, благодаря чему кисть способна выполнять разнообразные и чрезвычайно тонкие трудовые операции.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BE9520D-DC86-420C-AC48-6BD101F1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3188"/>
            <a:ext cx="5616624" cy="338554"/>
          </a:xfrm>
        </p:spPr>
        <p:txBody>
          <a:bodyPr/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СТРОЕНИЯ СКЕЛЕТА</a:t>
            </a:r>
            <a:endParaRPr lang="ru-RU" sz="2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2EA607-B4C6-4425-8CE1-227E1178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11" y="830337"/>
            <a:ext cx="2499423" cy="16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16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DEA4E7-873D-49B7-8BAD-B96FABB3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ОБОБЩЕНИЕ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F64DC1-A38E-4550-B359-AF32A1542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3" y="607041"/>
            <a:ext cx="1582622" cy="22346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E7AEF0-68C4-4D4F-9420-C16F9DE7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6" y="620503"/>
            <a:ext cx="2270840" cy="14498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6F7A4C6-86ED-4EC9-9123-D29DE2575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980" y="2101262"/>
            <a:ext cx="1103095" cy="979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12CBA2-6D5B-4016-AE71-3981AA713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269" y="587626"/>
            <a:ext cx="936104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ВАШЕ ЗДОРОВЬЕ - В ВАШИХ РУКАХ!!!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81856"/>
            <a:ext cx="5101480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 smtClean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1979A-7BE8-4445-BE2B-9F1FED219469}"/>
              </a:ext>
            </a:extLst>
          </p:cNvPr>
          <p:cNvSpPr txBox="1"/>
          <p:nvPr/>
        </p:nvSpPr>
        <p:spPr>
          <a:xfrm>
            <a:off x="2668463" y="1698625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Нарисовать рисунок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№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300311" y="1698625"/>
            <a:ext cx="1606293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31)</a:t>
            </a:r>
            <a:r>
              <a:rPr kumimoji="0" lang="en-US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73035" y="1701974"/>
            <a:ext cx="1587966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10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31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- 32)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4C51EF-6BAF-49DD-8CA2-5246078D2945}"/>
              </a:ext>
            </a:extLst>
          </p:cNvPr>
          <p:cNvSpPr txBox="1"/>
          <p:nvPr/>
        </p:nvSpPr>
        <p:spPr>
          <a:xfrm>
            <a:off x="3986074" y="1694433"/>
            <a:ext cx="170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Подготовить мини-доклад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 болезни «хрустального человека».</a:t>
            </a: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964F5B-F1FF-4F66-B580-451349652328}"/>
              </a:ext>
            </a:extLst>
          </p:cNvPr>
          <p:cNvSpPr txBox="1"/>
          <p:nvPr/>
        </p:nvSpPr>
        <p:spPr>
          <a:xfrm>
            <a:off x="220191" y="686321"/>
            <a:ext cx="51845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lvl="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58750" algn="l"/>
              </a:tabLs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Составьте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парные ответы из названий типов соединений и соответствующих им костей: А - подвижное, Б -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полуподвижное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- неподвижное со швом, Г - не­подвижное без шва; 1 - кости головы, 2 - позвонки, 3 - таз, позвонки крестца, 4 - свободные кости рук и ног.</a:t>
            </a:r>
          </a:p>
        </p:txBody>
      </p:sp>
    </p:spTree>
    <p:extLst>
      <p:ext uri="{BB962C8B-B14F-4D97-AF65-F5344CB8AC3E}">
        <p14:creationId xmlns:p14="http://schemas.microsoft.com/office/powerpoint/2010/main" val="168901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03941"/>
              </p:ext>
            </p:extLst>
          </p:nvPr>
        </p:nvGraphicFramePr>
        <p:xfrm>
          <a:off x="76175" y="38249"/>
          <a:ext cx="5692800" cy="312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400">
                  <a:extLst>
                    <a:ext uri="{9D8B030D-6E8A-4147-A177-3AD203B41FA5}">
                      <a16:colId xmlns:a16="http://schemas.microsoft.com/office/drawing/2014/main" xmlns="" val="2482217964"/>
                    </a:ext>
                  </a:extLst>
                </a:gridCol>
                <a:gridCol w="2846400">
                  <a:extLst>
                    <a:ext uri="{9D8B030D-6E8A-4147-A177-3AD203B41FA5}">
                      <a16:colId xmlns:a16="http://schemas.microsoft.com/office/drawing/2014/main" xmlns="" val="3177229565"/>
                    </a:ext>
                  </a:extLst>
                </a:gridCol>
              </a:tblGrid>
              <a:tr h="4421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СОЕДИНЕНИЯ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КОСТИ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8451015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подвижное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свободные кости рук и ног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8845931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</a:t>
                      </a:r>
                      <a:r>
                        <a:rPr kumimoji="0" lang="ru-RU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полуподвижное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позвонки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8694941"/>
                  </a:ext>
                </a:extLst>
              </a:tr>
              <a:tr h="442150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неподвижное со швом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кости головы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870713"/>
                  </a:ext>
                </a:extLst>
              </a:tr>
              <a:tr h="472434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не­подвижное без шва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таз, позвонки крестца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25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44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2552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5556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</a:t>
            </a: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кости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0311" y="1118369"/>
            <a:ext cx="320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имический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состав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199" y="1706627"/>
            <a:ext cx="29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костей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8082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3100511" y="219093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скелета с прямохождением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64F090-329A-47E0-903B-9894D5E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04" y="600530"/>
            <a:ext cx="1368152" cy="1572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9253B7-A7CD-4F8E-AD95-4D6F44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" t="3157" r="30553" b="5617"/>
          <a:stretch/>
        </p:blipFill>
        <p:spPr>
          <a:xfrm>
            <a:off x="4468663" y="600530"/>
            <a:ext cx="900798" cy="1575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C41A5D-6DFB-4C36-8E10-F5DED7EC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" t="18507" r="45017" b="16713"/>
          <a:stretch/>
        </p:blipFill>
        <p:spPr>
          <a:xfrm>
            <a:off x="2200410" y="600530"/>
            <a:ext cx="1368152" cy="124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09BFBE-E22B-4E84-89BD-AA7B7381DEB3}"/>
              </a:ext>
            </a:extLst>
          </p:cNvPr>
          <p:cNvSpPr txBox="1"/>
          <p:nvPr/>
        </p:nvSpPr>
        <p:spPr>
          <a:xfrm>
            <a:off x="76175" y="2198489"/>
            <a:ext cx="5630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КОСТИ ЧЕРЕПА       ПОЗВОНОК    БЕДРЕННАЯ КОСТЬ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1051AB-A43C-473B-8709-83AC7D52CD21}"/>
              </a:ext>
            </a:extLst>
          </p:cNvPr>
          <p:cNvSpPr txBox="1"/>
          <p:nvPr/>
        </p:nvSpPr>
        <p:spPr>
          <a:xfrm>
            <a:off x="76175" y="2580015"/>
            <a:ext cx="5630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ли по форме кости определить ее функцию?</a:t>
            </a:r>
          </a:p>
        </p:txBody>
      </p:sp>
    </p:spTree>
    <p:extLst>
      <p:ext uri="{BB962C8B-B14F-4D97-AF65-F5344CB8AC3E}">
        <p14:creationId xmlns:p14="http://schemas.microsoft.com/office/powerpoint/2010/main" val="331886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64F090-329A-47E0-903B-9894D5E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14" y="668457"/>
            <a:ext cx="1368152" cy="1572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9253B7-A7CD-4F8E-AD95-4D6F44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" t="3157" r="30553" b="5617"/>
          <a:stretch/>
        </p:blipFill>
        <p:spPr>
          <a:xfrm>
            <a:off x="4468663" y="600530"/>
            <a:ext cx="900798" cy="1575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C41A5D-6DFB-4C36-8E10-F5DED7EC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" t="18507" r="45017" b="16713"/>
          <a:stretch/>
        </p:blipFill>
        <p:spPr>
          <a:xfrm>
            <a:off x="2236415" y="600530"/>
            <a:ext cx="1368152" cy="124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C0195-E9E0-4211-95C0-780A9319C131}"/>
              </a:ext>
            </a:extLst>
          </p:cNvPr>
          <p:cNvSpPr txBox="1"/>
          <p:nvPr/>
        </p:nvSpPr>
        <p:spPr>
          <a:xfrm>
            <a:off x="76176" y="2313469"/>
            <a:ext cx="2016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Кость черепа плоская,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прочная;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выполняет защитную функцию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3B46C3-E3B3-432A-8021-3206A308DE02}"/>
              </a:ext>
            </a:extLst>
          </p:cNvPr>
          <p:cNvSpPr txBox="1"/>
          <p:nvPr/>
        </p:nvSpPr>
        <p:spPr>
          <a:xfrm>
            <a:off x="1804367" y="1862256"/>
            <a:ext cx="230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Позвонки образуют позвоночный столб, который защищает спинной мозг и является опорой для органов и тканей.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B72DA-7AD2-4321-9150-760C635E6132}"/>
              </a:ext>
            </a:extLst>
          </p:cNvPr>
          <p:cNvSpPr txBox="1"/>
          <p:nvPr/>
        </p:nvSpPr>
        <p:spPr>
          <a:xfrm>
            <a:off x="3964607" y="2180486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Бедренная кость опора для мышц ног, выполняет опорную и двигательную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функции.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4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4C36D7-3D77-4530-8EF3-19A4BDBA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338554"/>
          </a:xfrm>
        </p:spPr>
        <p:txBody>
          <a:bodyPr/>
          <a:lstStyle/>
          <a:p>
            <a:pPr algn="ctr"/>
            <a:r>
              <a:rPr lang="ru-RU" sz="2200" dirty="0"/>
              <a:t>СОПОСТАВЬТЕ СЛЕДУЮЩИЕ </a:t>
            </a:r>
            <a:r>
              <a:rPr lang="ru-RU" sz="2200" dirty="0" smtClean="0"/>
              <a:t>ФАКТЫ</a:t>
            </a:r>
            <a:endParaRPr lang="ru-RU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D94267-843C-4E7C-9C8B-8E6D91E7B46E}"/>
              </a:ext>
            </a:extLst>
          </p:cNvPr>
          <p:cNvSpPr txBox="1"/>
          <p:nvPr/>
        </p:nvSpPr>
        <p:spPr>
          <a:xfrm>
            <a:off x="148183" y="610245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Бедро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выдерживает вертикально груз 1500 кг;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Большая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берцовая кость -1650 кг;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Плечевая-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кг, коленная чашечка- 600 кг;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Предел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прочности ребер на излом у молодых колеблется от 85 до 110 кг.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Кость тверже кирпича в 30 раз, гранита – в 2,5 раза. Она прочнее дуба и почти также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прочна, как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чугун.</a:t>
            </a:r>
          </a:p>
        </p:txBody>
      </p:sp>
    </p:spTree>
    <p:extLst>
      <p:ext uri="{BB962C8B-B14F-4D97-AF65-F5344CB8AC3E}">
        <p14:creationId xmlns:p14="http://schemas.microsoft.com/office/powerpoint/2010/main" val="36575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4853</TotalTime>
  <Words>941</Words>
  <Application>Microsoft Office PowerPoint</Application>
  <PresentationFormat>Произвольный</PresentationFormat>
  <Paragraphs>147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Arial</vt:lpstr>
      <vt:lpstr>Arial</vt:lpstr>
      <vt:lpstr>Calibri</vt:lpstr>
      <vt:lpstr>Open Sans</vt:lpstr>
      <vt:lpstr>Open Sans Light</vt:lpstr>
      <vt:lpstr>Times New Roman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ЗНАНИЯ!</vt:lpstr>
      <vt:lpstr>ПРОВЕРЬТЕ СВОИ ЗНАНИЯ</vt:lpstr>
      <vt:lpstr>СЕГОДНЯ НА УРОКЕ</vt:lpstr>
      <vt:lpstr>АКТУАЛИЗАЦИЯ ЗНАНИЙ</vt:lpstr>
      <vt:lpstr>АКТУАЛИЗАЦИЯ ЗНАНИЙ</vt:lpstr>
      <vt:lpstr>СОПОСТАВЬТЕ СЛЕДУЮЩИЕ ФАКТЫ</vt:lpstr>
      <vt:lpstr>АКТУАЛИЗАЦИЯ ЗНАНИЙ</vt:lpstr>
      <vt:lpstr>АКТУАЛИЗАЦИЯ ЗНАНИЙ</vt:lpstr>
      <vt:lpstr>АКТУАЛИЗАЦИЯ ЗНАНИЙ</vt:lpstr>
      <vt:lpstr>ВНЕШНЕЕ СТРОЕНИЕ КОСТИ</vt:lpstr>
      <vt:lpstr>МАКРОСКОПИЧЕСКОЕ СТРОЕНИЕ КОСТИ</vt:lpstr>
      <vt:lpstr>МАКРОСКОПИЧЕСКОЕ СТРОЕНИЕ КОСТИ</vt:lpstr>
      <vt:lpstr>МИКРОСКОПИЧЕСКОЕ СТРОЕНИЕ КОСТИ</vt:lpstr>
      <vt:lpstr>МИКРОСКОПИЧЕСКОЕ СТРОЕНИЕ КОСТИ</vt:lpstr>
      <vt:lpstr> КОСТНАЯ ТКАНЬ</vt:lpstr>
      <vt:lpstr>КЛЕТКИ КОСТНОЙ ТКАНИ</vt:lpstr>
      <vt:lpstr>МЕЖКЛЕТОЧНОЕ ВЕЩЕСТВО КОСТИ</vt:lpstr>
      <vt:lpstr>ОСНОВНОЕ ОРГАНИЧЕСКОЕ ВЕЩЕСТВО</vt:lpstr>
      <vt:lpstr>ОССЕИНОВЫЕ ВОЛОКНА</vt:lpstr>
      <vt:lpstr>НЕОРГАНИЧЕСКИЕ ВЕЩЕСТВА</vt:lpstr>
      <vt:lpstr>ХИМИЧЕСКИЙ СОСТАВ КОСТИ</vt:lpstr>
      <vt:lpstr>ВИДЫ КОСТЕЙ</vt:lpstr>
      <vt:lpstr>РОСТ  КОСТЕЙ</vt:lpstr>
      <vt:lpstr> </vt:lpstr>
      <vt:lpstr>АНОМАЛИИ РОСТА КОСТЕЙ</vt:lpstr>
      <vt:lpstr>АНОМАЛИИ РОСТА КОСТЕЙ</vt:lpstr>
      <vt:lpstr>АНОМАЛИИ РОСТА КОСТЕЙ</vt:lpstr>
      <vt:lpstr>АНОМАЛИИ РОСТА КОСТЕЙ</vt:lpstr>
      <vt:lpstr>ОСОБЕННОСТИ СТРОЕНИЯ СКЕЛЕТА</vt:lpstr>
      <vt:lpstr>ОСОБЕННОСТИ СТРОЕНИЯ СКЕЛЕТА</vt:lpstr>
      <vt:lpstr>ОСОБЕННОСТИ СТРОЕНИЯ СКЕЛЕТА</vt:lpstr>
      <vt:lpstr>ОБОБЩЕНИЕ </vt:lpstr>
      <vt:lpstr>ВАШЕ ЗДОРОВЬЕ - В ВАШИХ РУКАХ!!!</vt:lpstr>
      <vt:lpstr>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User</cp:lastModifiedBy>
  <cp:revision>329</cp:revision>
  <dcterms:created xsi:type="dcterms:W3CDTF">2020-04-13T08:05:42Z</dcterms:created>
  <dcterms:modified xsi:type="dcterms:W3CDTF">2020-10-06T06:34:04Z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