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4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5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881" r:id="rId5"/>
    <p:sldMasterId id="2147483940" r:id="rId6"/>
  </p:sldMasterIdLst>
  <p:notesMasterIdLst>
    <p:notesMasterId r:id="rId44"/>
  </p:notesMasterIdLst>
  <p:sldIdLst>
    <p:sldId id="1518" r:id="rId7"/>
    <p:sldId id="1524" r:id="rId8"/>
    <p:sldId id="1670" r:id="rId9"/>
    <p:sldId id="1626" r:id="rId10"/>
    <p:sldId id="1671" r:id="rId11"/>
    <p:sldId id="1699" r:id="rId12"/>
    <p:sldId id="1701" r:id="rId13"/>
    <p:sldId id="1704" r:id="rId14"/>
    <p:sldId id="1702" r:id="rId15"/>
    <p:sldId id="1677" r:id="rId16"/>
    <p:sldId id="1713" r:id="rId17"/>
    <p:sldId id="1715" r:id="rId18"/>
    <p:sldId id="1674" r:id="rId19"/>
    <p:sldId id="1709" r:id="rId20"/>
    <p:sldId id="1710" r:id="rId21"/>
    <p:sldId id="1705" r:id="rId22"/>
    <p:sldId id="1698" r:id="rId23"/>
    <p:sldId id="1708" r:id="rId24"/>
    <p:sldId id="1707" r:id="rId25"/>
    <p:sldId id="1711" r:id="rId26"/>
    <p:sldId id="1712" r:id="rId27"/>
    <p:sldId id="1716" r:id="rId28"/>
    <p:sldId id="1717" r:id="rId29"/>
    <p:sldId id="1719" r:id="rId30"/>
    <p:sldId id="1724" r:id="rId31"/>
    <p:sldId id="1725" r:id="rId32"/>
    <p:sldId id="1723" r:id="rId33"/>
    <p:sldId id="1718" r:id="rId34"/>
    <p:sldId id="1721" r:id="rId35"/>
    <p:sldId id="1722" r:id="rId36"/>
    <p:sldId id="1727" r:id="rId37"/>
    <p:sldId id="1726" r:id="rId38"/>
    <p:sldId id="1720" r:id="rId39"/>
    <p:sldId id="1706" r:id="rId40"/>
    <p:sldId id="1728" r:id="rId41"/>
    <p:sldId id="1621" r:id="rId42"/>
    <p:sldId id="1648" r:id="rId43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29" autoAdjust="0"/>
  </p:normalViewPr>
  <p:slideViewPr>
    <p:cSldViewPr>
      <p:cViewPr varScale="1">
        <p:scale>
          <a:sx n="130" d="100"/>
          <a:sy n="130" d="100"/>
        </p:scale>
        <p:origin x="1050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7%D0%B5%D1%80%D0%B5%D0%BF_%D1%87%D0%B5%D0%BB%D0%BE%D0%B2%D0%B5%D0%BA%D0%B0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%D0%9A%D1%80%D0%B5%D1%81%D1%82%D0%B5%D1%86" TargetMode="External"/><Relationship Id="rId5" Type="http://schemas.openxmlformats.org/officeDocument/2006/relationships/hyperlink" Target="https://ru.wikipedia.org/wiki/%D0%9F%D0%BE%D0%B7%D0%B2%D0%BE%D0%BD%D0%BE%D1%87%D0%BD%D0%B8%D0%BA_%D1%87%D0%B5%D0%BB%D0%BE%D0%B2%D0%B5%D0%BA%D0%B0" TargetMode="External"/><Relationship Id="rId4" Type="http://schemas.openxmlformats.org/officeDocument/2006/relationships/hyperlink" Target="https://ru.wikipedia.org/wiki/%D0%A2%D0%B0%D0%B7_(%D0%B0%D0%BD%D0%B0%D1%82%D0%BE%D0%BC%D0%B8%D1%8F)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7%D0%B5%D1%80%D0%B5%D0%BF_%D1%87%D0%B5%D0%BB%D0%BE%D0%B2%D0%B5%D0%BA%D0%B0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%D0%9A%D1%80%D0%B5%D1%81%D1%82%D0%B5%D1%86" TargetMode="External"/><Relationship Id="rId5" Type="http://schemas.openxmlformats.org/officeDocument/2006/relationships/hyperlink" Target="https://ru.wikipedia.org/wiki/%D0%9F%D0%BE%D0%B7%D0%B2%D0%BE%D0%BD%D0%BE%D1%87%D0%BD%D0%B8%D0%BA_%D1%87%D0%B5%D0%BB%D0%BE%D0%B2%D0%B5%D0%BA%D0%B0" TargetMode="External"/><Relationship Id="rId4" Type="http://schemas.openxmlformats.org/officeDocument/2006/relationships/hyperlink" Target="https://ru.wikipedia.org/wiki/%D0%A2%D0%B0%D0%B7_(%D0%B0%D0%BD%D0%B0%D1%82%D0%BE%D0%BC%D0%B8%D1%8F)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2%D0%BB%D0%B0%D0%B3%D0%B0%D0%BB%D0%B8%D1%89%D0%B5_%D0%B6%D0%B5%D0%BD%D1%89%D0%B8%D0%BD%D1%8B" TargetMode="External"/><Relationship Id="rId13" Type="http://schemas.openxmlformats.org/officeDocument/2006/relationships/hyperlink" Target="https://ru.wikipedia.org/wiki/%D0%9B%D0%BE%D0%BD%D0%BD%D0%BE%D0%B5_%D1%81%D0%BE%D1%87%D0%BB%D0%B5%D0%BD%D0%B5%D0%BD%D0%B8%D0%B5" TargetMode="External"/><Relationship Id="rId3" Type="http://schemas.openxmlformats.org/officeDocument/2006/relationships/hyperlink" Target="https://ru.wikipedia.org/wiki/%D0%9B%D0%B0%D1%82%D0%B8%D0%BD%D1%81%D0%BA%D0%B8%D0%B9_%D1%8F%D0%B7%D1%8B%D0%BA" TargetMode="External"/><Relationship Id="rId7" Type="http://schemas.openxmlformats.org/officeDocument/2006/relationships/hyperlink" Target="https://ru.wikipedia.org/wiki/%D0%9C%D0%B0%D1%82%D0%BA%D0%B0_%D0%B6%D0%B5%D0%BD%D1%89%D0%B8%D0%BD%D1%8B" TargetMode="External"/><Relationship Id="rId12" Type="http://schemas.openxmlformats.org/officeDocument/2006/relationships/hyperlink" Target="https://ru.wikipedia.org/wiki/%D0%9A%D1%80%D0%B5%D1%81%D1%82%D0%B5%D1%86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%D0%9F%D1%80%D1%8F%D0%BC%D0%B0%D1%8F_%D0%BA%D0%B8%D1%88%D0%BA%D0%B0_%D1%87%D0%B5%D0%BB%D0%BE%D0%B2%D0%B5%D0%BA%D0%B0" TargetMode="External"/><Relationship Id="rId11" Type="http://schemas.openxmlformats.org/officeDocument/2006/relationships/hyperlink" Target="https://ru.wikipedia.org/wiki/%D0%9F%D0%BE%D0%BB%D0%BE%D0%B2%D0%BE%D0%B9_%D0%B4%D0%B8%D0%BC%D0%BE%D1%80%D1%84%D0%B8%D0%B7%D0%BC" TargetMode="External"/><Relationship Id="rId5" Type="http://schemas.openxmlformats.org/officeDocument/2006/relationships/hyperlink" Target="https://ru.wikipedia.org/wiki/%D0%9C%D0%BE%D1%87%D0%B5%D0%B2%D0%BE%D0%B9_%D0%BF%D1%83%D0%B7%D1%8B%D1%80%D1%8C" TargetMode="External"/><Relationship Id="rId10" Type="http://schemas.openxmlformats.org/officeDocument/2006/relationships/hyperlink" Target="https://ru.wikipedia.org/wiki/%D0%A1%D0%B5%D0%BC%D0%B5%D0%BD%D0%BD%D1%8B%D0%B5_%D0%BF%D1%83%D0%B7%D1%8B%D1%80%D1%8C%D0%BA%D0%B8" TargetMode="External"/><Relationship Id="rId4" Type="http://schemas.openxmlformats.org/officeDocument/2006/relationships/hyperlink" Target="https://ru.wikipedia.org/wiki/%D0%91%D1%80%D1%8E%D1%88%D0%BD%D0%B0%D1%8F_%D0%BF%D0%BE%D0%BB%D0%BE%D1%81%D1%82%D1%8C" TargetMode="External"/><Relationship Id="rId9" Type="http://schemas.openxmlformats.org/officeDocument/2006/relationships/hyperlink" Target="https://ru.wikipedia.org/wiki/%D0%9F%D1%80%D0%B5%D0%B4%D1%81%D1%82%D0%B0%D1%82%D0%B5%D0%BB%D1%8C%D0%BD%D0%B0%D1%8F_%D0%B6%D0%B5%D0%BB%D0%B5%D0%B7%D0%B0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674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99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У новорождённого ребёнка в скелете почти 270 костей, что намного больше, чем у взрослого. Такое различие возникло из-за того, что детский скелет содержит большое количество мелких косточек, которые срастаются в крупные кости только к определённому возрасту. Это, например, кости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Череп человека"/>
              </a:rPr>
              <a:t>черепа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4" tooltip="Таз (анатомия)"/>
              </a:rPr>
              <a:t>таза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5" tooltip="Позвоночник человека"/>
              </a:rPr>
              <a:t>позвоночника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Крестцовые позвонки, например, срастаются в единую кость (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6" tooltip="Крестец"/>
              </a:rPr>
              <a:t>крестец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только в возрасте 18—25 лет. И остаётся 205—207 костей, в зависимости от особенностей организма.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Заболевания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97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У новорождённого ребёнка в скелете почти 270 костей, что намного больше, чем у взрослого. Такое различие возникло из-за того, что детский скелет содержит большое количество мелких косточек, которые срастаются в крупные кости только к определённому возрасту. Это, например, кости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Череп человека"/>
              </a:rPr>
              <a:t>черепа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4" tooltip="Таз (анатомия)"/>
              </a:rPr>
              <a:t>таза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5" tooltip="Позвоночник человека"/>
              </a:rPr>
              <a:t>позвоночника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Крестцовые позвонки, например, срастаются в единую кость (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6" tooltip="Крестец"/>
              </a:rPr>
              <a:t>крестец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только в возрасте 18—25 лет. И остаётся 205—207 костей, в зависимости от особенностей организма.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Заболевания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448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25400" indent="-368300" algn="just">
              <a:lnSpc>
                <a:spcPts val="1510"/>
              </a:lnSpc>
              <a:spcBef>
                <a:spcPts val="3600"/>
              </a:spcBef>
              <a:spcAft>
                <a:spcPts val="9900"/>
              </a:spcAft>
            </a:pPr>
            <a:r>
              <a:rPr lang="ru-RU" sz="1800" i="1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Скелет грудной клетки</a:t>
            </a:r>
            <a:r>
              <a:rPr lang="ru-RU" sz="18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состоит из 12 грудинных позвонков, 12 пар ребер и грудной кости. Задние кон­цы всех ребер прикрепляются к грудным позвонкам.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241300" algn="ctr">
              <a:lnSpc>
                <a:spcPts val="1415"/>
              </a:lnSpc>
            </a:pPr>
            <a:r>
              <a:rPr lang="ru-RU" sz="1800" i="1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1</a:t>
            </a:r>
            <a:r>
              <a:rPr lang="ru-RU" sz="18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Кости грудной клетки: </a:t>
            </a:r>
            <a:r>
              <a:rPr lang="ru-RU" sz="1800" i="1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1-7 -</a:t>
            </a:r>
            <a:r>
              <a:rPr lang="ru-RU" sz="18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истинные ребра; </a:t>
            </a:r>
            <a:r>
              <a:rPr lang="ru-RU" sz="1800" i="1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8-10 -</a:t>
            </a:r>
            <a:r>
              <a:rPr lang="ru-RU" sz="18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лож­ные ребра; </a:t>
            </a:r>
            <a:r>
              <a:rPr lang="ru-RU" sz="1800" i="1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11,12 - </a:t>
            </a:r>
            <a:r>
              <a:rPr lang="ru-RU" sz="18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колеблющиеся ребра.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i="1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Задние части</a:t>
            </a:r>
            <a:r>
              <a:rPr lang="ru-RU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передних 7 пар, так называемых истин­ных ребер, непосредственно присоединяются к груд­ной кости, а из остальных 5 пар ребер 3 пары, так на­зываемые ложные ребра, при помощи хряща сначала связываются между собой, затем через седьмую пару ребер соединяются с грудной костью. Последние две пары ребер, не соединенные с грудной костью, назы­ваются </a:t>
            </a:r>
            <a:r>
              <a:rPr lang="ru-RU" i="1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колеблющимися ребрами</a:t>
            </a:r>
            <a:r>
              <a:rPr lang="ru-RU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(рис. 17).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797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Осанка — это привычная поза в покое и при движении. «Привычное положение тела» — это то положение тела, которое регулируется бессознательно, на уровне системы условных рефлексов, так называемых двигательным стереотипом. Человек имеет только одну, присущую только ему привычную осанку.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917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Таз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Латинский язык"/>
              </a:rPr>
              <a:t>лат.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pelvis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 — расположенная в основании позвоночника часть скелета человека (и других позвоночных), обеспечивающая прикрепление к туловищу нижних конечностей, а также являющаяся опорой и костным вместилищем для ряда жизненно важных органов. аз делят на два отдела: верхний, более широкий — </a:t>
            </a:r>
            <a:r>
              <a:rPr lang="ru-R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большой таз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Латинский язык"/>
              </a:rPr>
              <a:t>лат.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pelvis</a:t>
            </a:r>
            <a:r>
              <a:rPr lang="ru-R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major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 и нижний, более узкий — </a:t>
            </a:r>
            <a:r>
              <a:rPr lang="ru-R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малый таз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Латинский язык"/>
              </a:rPr>
              <a:t>лат.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pelvis</a:t>
            </a:r>
            <a:r>
              <a:rPr lang="ru-R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minor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 разделённые </a:t>
            </a:r>
            <a:r>
              <a:rPr lang="ru-R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пограничной линией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проходящей через </a:t>
            </a:r>
            <a:r>
              <a:rPr lang="ru-R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мыс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крестца, </a:t>
            </a:r>
            <a:r>
              <a:rPr lang="ru-R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дугообразные линии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подвздошных костей, </a:t>
            </a:r>
            <a:r>
              <a:rPr lang="ru-R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гребни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лобковых костей и верхний край </a:t>
            </a:r>
            <a:r>
              <a:rPr lang="ru-R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лобкового симфиза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ru-R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Полость большого таза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является нижним отделом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4" tooltip="Брюшная полость"/>
              </a:rPr>
              <a:t>брюшной полости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здесь лежат органы нижнего отдела брюшной полости; малый таз скрывает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5" tooltip="Мочевой пузырь"/>
              </a:rPr>
              <a:t>мочевой пузырь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6" tooltip="Прямая кишка человека"/>
              </a:rPr>
              <a:t>прямую кишку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а также у женщин —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7" tooltip="Матка женщины"/>
              </a:rPr>
              <a:t>матку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с её придатками и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8" tooltip="Влагалище женщины"/>
              </a:rPr>
              <a:t>влагалище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у мужчин —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9" tooltip="Предстательная железа"/>
              </a:rPr>
              <a:t>предстательную железу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0" tooltip="Семенные пузырьки"/>
              </a:rPr>
              <a:t>семенные пузырьки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В строении таза у взрослого человека чётко прослеживаются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1" tooltip="Половой диморфизм"/>
              </a:rPr>
              <a:t>половые особенности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и отличия. Особенности в анатомии женского таза проявляются в первую очередь его большим размером, большим объёмом и увеличенной нижней апертурой. Данные анатомические отличия связаны с функцией — таз у женщин является вместилищем развивающегося плода, который впоследствии во время родов проходит через нижнюю апертуру таза. таким образом таз у женщины шире и ниже, а все его размеры больше, чем у мужчины. Помимо этого кости женского таза тоньше, чем у мужского.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2" tooltip="Крестец"/>
              </a:rPr>
              <a:t>Крестец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у мужчин вогнутый и более узкий, а его мыс выражено выдаётся вперед. У женщин крестец, наоборот уплощён и более широкий, мыс выражен меньше и не так выдаётся вперёд, благодаря чему верхняя апертура женского таза является более округлой, чем у мужского.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Подлобковый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угол, под которым происходит соединение нижних ветвей лобковых костей, у мужчин является острым, а у женщин он приближается к прямому или даже тупому углу, его вершина является более закругленной, а ограничивающие его нижние ветви лобковых костей образуют лобковую дугу (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аrcus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pubis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).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3" tooltip="Лонное сочленение"/>
              </a:rPr>
              <a:t>Лобковый симфиз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также характеризуется наиболее выраженными половыми особенностями строения. У женщин он короче по высоте,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межлобковый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диск более толстый, чем у мужчин. Небольшие движения у женщин в лобковом симфизе возможны во время процесса родовой деятельности, в то время как у мужчин движения в лобковом симфизе отсутствуют.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317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10/13/2020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28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42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594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245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670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7936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274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1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8305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871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8477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451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6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34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38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95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7244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845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4538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35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84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66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677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053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6330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055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6362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44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8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42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7360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9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709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5755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2302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6161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39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268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6752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118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64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2966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66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3706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107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3824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492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378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2262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08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238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5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6904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0753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220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505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0157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549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83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61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101.xml"/><Relationship Id="rId34" Type="http://schemas.openxmlformats.org/officeDocument/2006/relationships/slideLayout" Target="../slideLayouts/slideLayout96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4.xml"/><Relationship Id="rId18" Type="http://schemas.openxmlformats.org/officeDocument/2006/relationships/slideLayout" Target="../slideLayouts/slideLayout159.xml"/><Relationship Id="rId26" Type="http://schemas.openxmlformats.org/officeDocument/2006/relationships/slideLayout" Target="../slideLayouts/slideLayout167.xml"/><Relationship Id="rId39" Type="http://schemas.openxmlformats.org/officeDocument/2006/relationships/slideLayout" Target="../slideLayouts/slideLayout180.xml"/><Relationship Id="rId21" Type="http://schemas.openxmlformats.org/officeDocument/2006/relationships/slideLayout" Target="../slideLayouts/slideLayout162.xml"/><Relationship Id="rId34" Type="http://schemas.openxmlformats.org/officeDocument/2006/relationships/slideLayout" Target="../slideLayouts/slideLayout175.xml"/><Relationship Id="rId42" Type="http://schemas.openxmlformats.org/officeDocument/2006/relationships/slideLayout" Target="../slideLayouts/slideLayout183.xml"/><Relationship Id="rId47" Type="http://schemas.openxmlformats.org/officeDocument/2006/relationships/slideLayout" Target="../slideLayouts/slideLayout188.xml"/><Relationship Id="rId50" Type="http://schemas.openxmlformats.org/officeDocument/2006/relationships/slideLayout" Target="../slideLayouts/slideLayout191.xml"/><Relationship Id="rId55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29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52.xml"/><Relationship Id="rId24" Type="http://schemas.openxmlformats.org/officeDocument/2006/relationships/slideLayout" Target="../slideLayouts/slideLayout165.xml"/><Relationship Id="rId32" Type="http://schemas.openxmlformats.org/officeDocument/2006/relationships/slideLayout" Target="../slideLayouts/slideLayout173.xml"/><Relationship Id="rId37" Type="http://schemas.openxmlformats.org/officeDocument/2006/relationships/slideLayout" Target="../slideLayouts/slideLayout178.xml"/><Relationship Id="rId40" Type="http://schemas.openxmlformats.org/officeDocument/2006/relationships/slideLayout" Target="../slideLayouts/slideLayout181.xml"/><Relationship Id="rId45" Type="http://schemas.openxmlformats.org/officeDocument/2006/relationships/slideLayout" Target="../slideLayouts/slideLayout186.xml"/><Relationship Id="rId53" Type="http://schemas.openxmlformats.org/officeDocument/2006/relationships/slideLayout" Target="../slideLayouts/slideLayout194.xml"/><Relationship Id="rId58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46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55.xml"/><Relationship Id="rId22" Type="http://schemas.openxmlformats.org/officeDocument/2006/relationships/slideLayout" Target="../slideLayouts/slideLayout163.xml"/><Relationship Id="rId27" Type="http://schemas.openxmlformats.org/officeDocument/2006/relationships/slideLayout" Target="../slideLayouts/slideLayout168.xml"/><Relationship Id="rId30" Type="http://schemas.openxmlformats.org/officeDocument/2006/relationships/slideLayout" Target="../slideLayouts/slideLayout171.xml"/><Relationship Id="rId35" Type="http://schemas.openxmlformats.org/officeDocument/2006/relationships/slideLayout" Target="../slideLayouts/slideLayout176.xml"/><Relationship Id="rId43" Type="http://schemas.openxmlformats.org/officeDocument/2006/relationships/slideLayout" Target="../slideLayouts/slideLayout184.xml"/><Relationship Id="rId48" Type="http://schemas.openxmlformats.org/officeDocument/2006/relationships/slideLayout" Target="../slideLayouts/slideLayout189.xml"/><Relationship Id="rId56" Type="http://schemas.openxmlformats.org/officeDocument/2006/relationships/slideLayout" Target="../slideLayouts/slideLayout197.xml"/><Relationship Id="rId8" Type="http://schemas.openxmlformats.org/officeDocument/2006/relationships/slideLayout" Target="../slideLayouts/slideLayout149.xml"/><Relationship Id="rId51" Type="http://schemas.openxmlformats.org/officeDocument/2006/relationships/slideLayout" Target="../slideLayouts/slideLayout192.xml"/><Relationship Id="rId3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5" Type="http://schemas.openxmlformats.org/officeDocument/2006/relationships/slideLayout" Target="../slideLayouts/slideLayout166.xml"/><Relationship Id="rId33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179.xml"/><Relationship Id="rId46" Type="http://schemas.openxmlformats.org/officeDocument/2006/relationships/slideLayout" Target="../slideLayouts/slideLayout187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161.xml"/><Relationship Id="rId41" Type="http://schemas.openxmlformats.org/officeDocument/2006/relationships/slideLayout" Target="../slideLayouts/slideLayout182.xml"/><Relationship Id="rId54" Type="http://schemas.openxmlformats.org/officeDocument/2006/relationships/slideLayout" Target="../slideLayouts/slideLayout1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5" Type="http://schemas.openxmlformats.org/officeDocument/2006/relationships/slideLayout" Target="../slideLayouts/slideLayout156.xml"/><Relationship Id="rId23" Type="http://schemas.openxmlformats.org/officeDocument/2006/relationships/slideLayout" Target="../slideLayouts/slideLayout164.xml"/><Relationship Id="rId28" Type="http://schemas.openxmlformats.org/officeDocument/2006/relationships/slideLayout" Target="../slideLayouts/slideLayout169.xml"/><Relationship Id="rId36" Type="http://schemas.openxmlformats.org/officeDocument/2006/relationships/slideLayout" Target="../slideLayouts/slideLayout177.xml"/><Relationship Id="rId49" Type="http://schemas.openxmlformats.org/officeDocument/2006/relationships/slideLayout" Target="../slideLayouts/slideLayout190.xml"/><Relationship Id="rId57" Type="http://schemas.openxmlformats.org/officeDocument/2006/relationships/slideLayout" Target="../slideLayouts/slideLayout198.xml"/><Relationship Id="rId10" Type="http://schemas.openxmlformats.org/officeDocument/2006/relationships/slideLayout" Target="../slideLayouts/slideLayout151.xml"/><Relationship Id="rId31" Type="http://schemas.openxmlformats.org/officeDocument/2006/relationships/slideLayout" Target="../slideLayouts/slideLayout172.xml"/><Relationship Id="rId44" Type="http://schemas.openxmlformats.org/officeDocument/2006/relationships/slideLayout" Target="../slideLayouts/slideLayout185.xml"/><Relationship Id="rId52" Type="http://schemas.openxmlformats.org/officeDocument/2006/relationships/slideLayout" Target="../slideLayouts/slideLayout193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2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2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92689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  <p:sldLayoutId id="2147483907" r:id="rId26"/>
    <p:sldLayoutId id="2147483908" r:id="rId27"/>
    <p:sldLayoutId id="2147483909" r:id="rId28"/>
    <p:sldLayoutId id="2147483910" r:id="rId29"/>
    <p:sldLayoutId id="2147483911" r:id="rId30"/>
    <p:sldLayoutId id="2147483912" r:id="rId31"/>
    <p:sldLayoutId id="2147483913" r:id="rId32"/>
    <p:sldLayoutId id="2147483914" r:id="rId33"/>
    <p:sldLayoutId id="2147483915" r:id="rId34"/>
    <p:sldLayoutId id="2147483916" r:id="rId35"/>
    <p:sldLayoutId id="2147483917" r:id="rId36"/>
    <p:sldLayoutId id="2147483918" r:id="rId37"/>
    <p:sldLayoutId id="2147483919" r:id="rId38"/>
    <p:sldLayoutId id="2147483920" r:id="rId39"/>
    <p:sldLayoutId id="2147483921" r:id="rId40"/>
    <p:sldLayoutId id="2147483922" r:id="rId41"/>
    <p:sldLayoutId id="2147483923" r:id="rId42"/>
    <p:sldLayoutId id="2147483924" r:id="rId43"/>
    <p:sldLayoutId id="2147483925" r:id="rId44"/>
    <p:sldLayoutId id="2147483926" r:id="rId45"/>
    <p:sldLayoutId id="2147483927" r:id="rId46"/>
    <p:sldLayoutId id="2147483928" r:id="rId47"/>
    <p:sldLayoutId id="2147483929" r:id="rId48"/>
    <p:sldLayoutId id="2147483930" r:id="rId49"/>
    <p:sldLayoutId id="2147483931" r:id="rId50"/>
    <p:sldLayoutId id="2147483932" r:id="rId51"/>
    <p:sldLayoutId id="2147483933" r:id="rId52"/>
    <p:sldLayoutId id="2147483934" r:id="rId53"/>
    <p:sldLayoutId id="2147483935" r:id="rId54"/>
    <p:sldLayoutId id="2147483936" r:id="rId55"/>
    <p:sldLayoutId id="2147483937" r:id="rId56"/>
    <p:sldLayoutId id="2147483938" r:id="rId57"/>
    <p:sldLayoutId id="2147483939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0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2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0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02.xml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153070" y="1272983"/>
            <a:ext cx="344170" cy="747297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3070" y="2188823"/>
            <a:ext cx="344170" cy="7297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1953"/>
            <a:ext cx="57150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3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235011" y="1358200"/>
            <a:ext cx="4449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-20" dirty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 Строение, функции</a:t>
            </a:r>
          </a:p>
          <a:p>
            <a:pPr algn="ctr"/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 и значение опорно-двигательной системы.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01EACB-4FD6-4F31-BA04-A917BE182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663" y="1348813"/>
            <a:ext cx="1167535" cy="13792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1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ТОПОГРАФИЧЕСКАЯ АНАТОМИЯ</a:t>
            </a:r>
            <a:endParaRPr lang="ru-RU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7DB269-775C-4B57-8597-5C30131E65DF}"/>
              </a:ext>
            </a:extLst>
          </p:cNvPr>
          <p:cNvSpPr txBox="1"/>
          <p:nvPr/>
        </p:nvSpPr>
        <p:spPr>
          <a:xfrm>
            <a:off x="76175" y="549270"/>
            <a:ext cx="374441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Топографическая анатомия</a:t>
            </a:r>
          </a:p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изучает строение человеческого организма по условно выделяемым известным частям тела (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голова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шея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туловище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и</a:t>
            </a:r>
          </a:p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конечности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Скелет разделяется на отделы: скелет головы, туловища, конечностей.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04F42B-FF0A-427E-86D5-1E46F12ED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583" y="614313"/>
            <a:ext cx="1905000" cy="247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53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4C52E-8A55-4FBF-895B-4439C57C9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ОТДЕЛЫ СКЕЛЕТА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010162-E584-4F93-AC58-B42D441A6B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8" t="12878" r="8391" b="7837"/>
          <a:stretch/>
        </p:blipFill>
        <p:spPr>
          <a:xfrm>
            <a:off x="1876375" y="564206"/>
            <a:ext cx="3816424" cy="25726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0CF76F-EF4C-4021-803F-93F6B08737FB}"/>
              </a:ext>
            </a:extLst>
          </p:cNvPr>
          <p:cNvSpPr txBox="1"/>
          <p:nvPr/>
        </p:nvSpPr>
        <p:spPr>
          <a:xfrm>
            <a:off x="364207" y="682253"/>
            <a:ext cx="12961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 УЧЕБНИКЕ СТР.27 РИСУНОК  №14.</a:t>
            </a:r>
          </a:p>
          <a:p>
            <a:pPr algn="ctr"/>
            <a:r>
              <a:rPr lang="ru-RU" dirty="0"/>
              <a:t>СКЕЛЕТ ТЕЛА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976155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4C52E-8A55-4FBF-895B-4439C57C9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ОТДЕЛЫ СКЕЛЕТА - СХЕМА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148D29-F62C-4659-AB9F-2103650CB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15" y="614313"/>
            <a:ext cx="4896544" cy="252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97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31" y="102424"/>
            <a:ext cx="5569312" cy="430887"/>
          </a:xfrm>
        </p:spPr>
        <p:txBody>
          <a:bodyPr/>
          <a:lstStyle/>
          <a:p>
            <a:pPr algn="ctr"/>
            <a:r>
              <a:rPr lang="ru-RU" sz="2800" dirty="0"/>
              <a:t>СКЕЛЕТ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CAC421-9A2D-4574-BE97-F25349D69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048" y="599281"/>
            <a:ext cx="3242095" cy="25270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8EBA30-9326-48CA-8E10-2734B3E8DAEC}"/>
              </a:ext>
            </a:extLst>
          </p:cNvPr>
          <p:cNvSpPr txBox="1"/>
          <p:nvPr/>
        </p:nvSpPr>
        <p:spPr>
          <a:xfrm>
            <a:off x="99832" y="599281"/>
            <a:ext cx="22805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переводе с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древнегреческого </a:t>
            </a:r>
          </a:p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σκελετος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«высушенный». Это совокупность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костей человеческого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организма. </a:t>
            </a:r>
            <a:r>
              <a:rPr lang="ru-RU" sz="1600" b="0" i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Состоит 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ru-RU" sz="1600" b="0" i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200 костей, которые делятся на парные и непарные</a:t>
            </a:r>
            <a:r>
              <a:rPr lang="ru-RU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532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A4355E-69B3-4002-9827-EE5CE20AC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54826"/>
            <a:ext cx="5692800" cy="315471"/>
          </a:xfrm>
        </p:spPr>
        <p:txBody>
          <a:bodyPr/>
          <a:lstStyle/>
          <a:p>
            <a:pPr algn="ctr"/>
            <a:r>
              <a:rPr lang="ru-RU" dirty="0"/>
              <a:t>САМАЯ БОЛЬШАЯ И САМЫЕ МАЛЕНЬКИЕ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4C96B3-696E-4DA8-94C9-979A06F8E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07" y="653529"/>
            <a:ext cx="2409056" cy="24090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E7E5E5-23C3-4578-B3DB-90D7956B1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463" y="830337"/>
            <a:ext cx="3016335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47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A4355E-69B3-4002-9827-EE5CE20AC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54826"/>
            <a:ext cx="5692800" cy="315471"/>
          </a:xfrm>
        </p:spPr>
        <p:txBody>
          <a:bodyPr/>
          <a:lstStyle/>
          <a:p>
            <a:pPr algn="ctr"/>
            <a:r>
              <a:rPr lang="ru-RU" dirty="0"/>
              <a:t>САМЫЕ МАЛЕНЬКИЕ КОСТОЧКИ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F8CD0B-555F-437C-811F-D031DB12F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47" y="603538"/>
            <a:ext cx="4002392" cy="248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60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31" y="102424"/>
            <a:ext cx="5569312" cy="430887"/>
          </a:xfrm>
        </p:spPr>
        <p:txBody>
          <a:bodyPr/>
          <a:lstStyle/>
          <a:p>
            <a:pPr algn="ctr"/>
            <a:r>
              <a:rPr lang="ru-RU" sz="2800" dirty="0"/>
              <a:t>СКЕЛЕТ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FDCFB2-B0E1-40D9-939F-BDDD722CF1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98" r="6763" b="13161"/>
          <a:stretch/>
        </p:blipFill>
        <p:spPr>
          <a:xfrm>
            <a:off x="1660351" y="542305"/>
            <a:ext cx="2016224" cy="2611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A352EA-CE13-4F57-8946-064BA9923D54}"/>
              </a:ext>
            </a:extLst>
          </p:cNvPr>
          <p:cNvSpPr txBox="1"/>
          <p:nvPr/>
        </p:nvSpPr>
        <p:spPr>
          <a:xfrm>
            <a:off x="3748583" y="602745"/>
            <a:ext cx="1800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Таз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женщин шире и ниже, чем мужской, все размеры его больше, а кости таза у женщин тоньше.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AF9F7E-2107-4E37-BDA0-AF6E416E4446}"/>
              </a:ext>
            </a:extLst>
          </p:cNvPr>
          <p:cNvSpPr txBox="1"/>
          <p:nvPr/>
        </p:nvSpPr>
        <p:spPr>
          <a:xfrm>
            <a:off x="99831" y="614313"/>
            <a:ext cx="15605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</a:rPr>
              <a:t>Кардиналь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-</a:t>
            </a:r>
          </a:p>
          <a:p>
            <a:pPr algn="ctr"/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</a:rPr>
              <a:t>ных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 различий нет.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Грудная клетка у мужчин шире, чем у женщин.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684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3B547-4FE2-4895-9761-57C9C2C3A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92800" cy="369332"/>
          </a:xfrm>
        </p:spPr>
        <p:txBody>
          <a:bodyPr/>
          <a:lstStyle/>
          <a:p>
            <a:pPr algn="ctr"/>
            <a:r>
              <a:rPr lang="ru-RU" sz="2400" dirty="0"/>
              <a:t>СКЕЛЕТ НОВОРОЖДЕННОГО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E07E41-B469-4AA4-B2C3-C81465783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599" y="621555"/>
            <a:ext cx="1800200" cy="25018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22ACD9-D72F-4096-9613-88444DEED132}"/>
              </a:ext>
            </a:extLst>
          </p:cNvPr>
          <p:cNvSpPr txBox="1"/>
          <p:nvPr/>
        </p:nvSpPr>
        <p:spPr>
          <a:xfrm>
            <a:off x="76174" y="542305"/>
            <a:ext cx="388843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 У новорождённого ребёнка в скелете почти 270 костей, что намного больше, чем у взрослого. Такое различие возникло из-за того, что детский скелет содержит большое количество мелких косточек, которые срастаются в крупные кости только к определённому возрасту.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148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3B547-4FE2-4895-9761-57C9C2C3A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92800" cy="369332"/>
          </a:xfrm>
        </p:spPr>
        <p:txBody>
          <a:bodyPr/>
          <a:lstStyle/>
          <a:p>
            <a:pPr algn="ctr"/>
            <a:r>
              <a:rPr lang="ru-RU" sz="2400" dirty="0"/>
              <a:t>СКЕЛЕТ НОВОРОЖДЕННОГО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15D703-90AF-4EBC-9D1D-32AF342DBC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43" b="4909"/>
          <a:stretch/>
        </p:blipFill>
        <p:spPr>
          <a:xfrm>
            <a:off x="675661" y="614313"/>
            <a:ext cx="4417652" cy="244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37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3B547-4FE2-4895-9761-57C9C2C3A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92800" cy="369332"/>
          </a:xfrm>
        </p:spPr>
        <p:txBody>
          <a:bodyPr/>
          <a:lstStyle/>
          <a:p>
            <a:pPr algn="ctr"/>
            <a:r>
              <a:rPr lang="ru-RU" sz="2400" b="1" i="0" dirty="0">
                <a:effectLst/>
                <a:latin typeface="Arial" panose="020B0604020202020204" pitchFamily="34" charset="0"/>
              </a:rPr>
              <a:t>ЧЕРЕП ЧЕЛОВЕКА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A0DA6C-CC39-49E5-ABC5-5B641632FB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17" r="3458" b="7836"/>
          <a:stretch/>
        </p:blipFill>
        <p:spPr>
          <a:xfrm>
            <a:off x="1988674" y="614313"/>
            <a:ext cx="3686250" cy="24752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EE26C6-F036-4D20-8A4A-95FD91DE7C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60" t="10200" r="66517" b="6771"/>
          <a:stretch/>
        </p:blipFill>
        <p:spPr>
          <a:xfrm>
            <a:off x="150798" y="686321"/>
            <a:ext cx="1771628" cy="213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81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94747"/>
            <a:ext cx="5172948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СЕГОДНЯ НА УРОКЕ</a:t>
            </a:r>
            <a:endParaRPr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7" y="555625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Опорно</a:t>
            </a: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двигательная система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82191" y="1118369"/>
            <a:ext cx="1878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Функции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62199" y="1706627"/>
            <a:ext cx="297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скелета человека </a:t>
            </a:r>
            <a:r>
              <a:rPr lang="ru-RU" sz="2000" b="1" kern="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8510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808287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246015" y="2414513"/>
            <a:ext cx="237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Соединение костей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D7F98E-6AB7-4101-AB4A-FA9DFE71E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b="1" i="0" dirty="0">
                <a:effectLst/>
                <a:latin typeface="Arial" panose="020B0604020202020204" pitchFamily="34" charset="0"/>
              </a:rPr>
              <a:t>ЧЕРЕП ЧЕЛОВЕКА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FD0890-1B21-4498-A3A5-BC94314064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73" r="3924" b="13446"/>
          <a:stretch/>
        </p:blipFill>
        <p:spPr>
          <a:xfrm>
            <a:off x="665142" y="572084"/>
            <a:ext cx="4438690" cy="257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45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CB2839-ECC9-4962-ACEA-722725963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544616" cy="439881"/>
          </a:xfrm>
        </p:spPr>
        <p:txBody>
          <a:bodyPr/>
          <a:lstStyle/>
          <a:p>
            <a:pPr algn="ctr"/>
            <a:r>
              <a:rPr lang="ru-RU" dirty="0"/>
              <a:t>ЛИЦЕВОЙ ОТДЕЛ ЧЕРЕПА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9DBA42-CD4C-47F1-ACF9-284F6BCF13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58" t="18933" r="134" b="10055"/>
          <a:stretch/>
        </p:blipFill>
        <p:spPr>
          <a:xfrm>
            <a:off x="580231" y="614312"/>
            <a:ext cx="4582203" cy="252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944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38BEE-A76B-4808-B719-683AE6B63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СКЕЛЕТ ТУЛОВИЩА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936ACC-288B-4A1F-9257-63C22EFEAB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30" t="21351" r="13604" b="3147"/>
          <a:stretch/>
        </p:blipFill>
        <p:spPr>
          <a:xfrm>
            <a:off x="1156295" y="588903"/>
            <a:ext cx="3888432" cy="251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49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EC3C5-FD67-401B-A2ED-73540BD09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54826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ВИД ГРУДНОЙ КЛЕТКИ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726B63-E67F-4470-836F-EF67EFCDFF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0" r="1320" b="5384"/>
          <a:stretch/>
        </p:blipFill>
        <p:spPr>
          <a:xfrm>
            <a:off x="309610" y="605872"/>
            <a:ext cx="5167165" cy="252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94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EC3C5-FD67-401B-A2ED-73540BD09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СКЕЛЕТ ПОЗВОНОЧНИКА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D97180-36E8-4676-9F0E-5E3344A7B9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49" r="51140"/>
          <a:stretch/>
        </p:blipFill>
        <p:spPr>
          <a:xfrm>
            <a:off x="148183" y="608216"/>
            <a:ext cx="1656184" cy="24569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6B7859-28BE-40E6-81A1-F1EE4648A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175" y="577796"/>
            <a:ext cx="3603624" cy="255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139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EC3C5-FD67-401B-A2ED-73540BD09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ПЕРВЫЕ ШЕЙНЫЕ ПОЗВОНКИ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08683A-9212-4D3A-A430-FD536F677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58" y="614313"/>
            <a:ext cx="5479633" cy="18722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9AF11D-D36D-468B-B2D7-399F3928E82E}"/>
              </a:ext>
            </a:extLst>
          </p:cNvPr>
          <p:cNvSpPr txBox="1"/>
          <p:nvPr/>
        </p:nvSpPr>
        <p:spPr>
          <a:xfrm>
            <a:off x="148183" y="2693253"/>
            <a:ext cx="5407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Атлант и эпистрофей – 1-ый и 2-ой шейные позвонки </a:t>
            </a:r>
          </a:p>
        </p:txBody>
      </p:sp>
    </p:spTree>
    <p:extLst>
      <p:ext uri="{BB962C8B-B14F-4D97-AF65-F5344CB8AC3E}">
        <p14:creationId xmlns:p14="http://schemas.microsoft.com/office/powerpoint/2010/main" val="2141508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EC3C5-FD67-401B-A2ED-73540BD09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59" y="102424"/>
            <a:ext cx="5566855" cy="367873"/>
          </a:xfrm>
        </p:spPr>
        <p:txBody>
          <a:bodyPr/>
          <a:lstStyle/>
          <a:p>
            <a:pPr algn="ctr"/>
            <a:r>
              <a:rPr lang="ru-RU" dirty="0"/>
              <a:t>ОСАНКА-ПРИВЫЧНОЕ ПОЛОЖЕНИЕ ТЕЛА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85F52B-909E-4E43-BFCC-D703B02D9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59" y="686321"/>
            <a:ext cx="5566855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00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E8A9F-118E-46C2-99A6-C96A2009D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54826"/>
            <a:ext cx="5167164" cy="315471"/>
          </a:xfrm>
        </p:spPr>
        <p:txBody>
          <a:bodyPr/>
          <a:lstStyle/>
          <a:p>
            <a:pPr algn="ctr"/>
            <a:r>
              <a:rPr lang="ru-RU" dirty="0"/>
              <a:t>СКЕЛЕТ  КОНЕЧНОСТЕЙ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A1AC6B-72E1-48B1-A1C3-9B135F948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8" t="5466" r="2568" b="4617"/>
          <a:stretch/>
        </p:blipFill>
        <p:spPr>
          <a:xfrm>
            <a:off x="580231" y="580565"/>
            <a:ext cx="4793573" cy="254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40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E8A9F-118E-46C2-99A6-C96A2009D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54826"/>
            <a:ext cx="5692800" cy="315471"/>
          </a:xfrm>
        </p:spPr>
        <p:txBody>
          <a:bodyPr/>
          <a:lstStyle/>
          <a:p>
            <a:pPr algn="ctr"/>
            <a:r>
              <a:rPr lang="ru-RU" dirty="0"/>
              <a:t>СКЕЛЕТ ПОЯСА ВЕРХНИХ  КОНЕЧНОСТЕЙ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A23382-3EC4-462C-B9CD-EE838ED6CF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98" r="953" b="7836"/>
          <a:stretch/>
        </p:blipFill>
        <p:spPr>
          <a:xfrm>
            <a:off x="940270" y="559455"/>
            <a:ext cx="3384377" cy="257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43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E8A9F-118E-46C2-99A6-C96A2009D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54826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СКЕЛЕТ ВЕРХНИХ СВОБОДНЫХ КОНЕЧНОСТЕЙ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1B7856-E5B2-4CBD-B54E-2D64D39AD4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3" t="18932" r="5214" b="4771"/>
          <a:stretch/>
        </p:blipFill>
        <p:spPr>
          <a:xfrm>
            <a:off x="300904" y="580309"/>
            <a:ext cx="5247879" cy="255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88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8" y="111418"/>
            <a:ext cx="5479504" cy="430887"/>
          </a:xfrm>
        </p:spPr>
        <p:txBody>
          <a:bodyPr/>
          <a:lstStyle/>
          <a:p>
            <a:pPr algn="ctr"/>
            <a:r>
              <a:rPr lang="ru-RU" sz="2800" dirty="0"/>
              <a:t>ДВИЖЕНИЕ ТЕЛА ЧЕЛОВЕКА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08091A-0B46-421B-BE79-1BC4C89FE8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55" t="2018" r="23972" b="12249"/>
          <a:stretch/>
        </p:blipFill>
        <p:spPr>
          <a:xfrm>
            <a:off x="110590" y="604535"/>
            <a:ext cx="2675219" cy="2393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6CF6DD-014D-4061-BEDA-8823B8CEA9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2" t="4167" r="12710" b="4167"/>
          <a:stretch/>
        </p:blipFill>
        <p:spPr>
          <a:xfrm>
            <a:off x="2812479" y="604535"/>
            <a:ext cx="2837657" cy="2393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55248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E8A9F-118E-46C2-99A6-C96A2009D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54826"/>
            <a:ext cx="5616624" cy="315471"/>
          </a:xfrm>
        </p:spPr>
        <p:txBody>
          <a:bodyPr/>
          <a:lstStyle/>
          <a:p>
            <a:pPr algn="ctr"/>
            <a:r>
              <a:rPr lang="ru-RU" dirty="0"/>
              <a:t>СКЕЛЕТ  НИЖНИХ КОНЕЧНОСТЕЙ</a:t>
            </a:r>
          </a:p>
        </p:txBody>
      </p:sp>
      <p:pic>
        <p:nvPicPr>
          <p:cNvPr id="1026" name="Picture 2" descr="Кости и мышцы нижних конечностей. (Лекция 10) презентация, доклад">
            <a:extLst>
              <a:ext uri="{FF2B5EF4-FFF2-40B4-BE49-F238E27FC236}">
                <a16:creationId xmlns:a16="http://schemas.microsoft.com/office/drawing/2014/main" id="{694A9FE8-73B6-4E76-B636-DFCAD491CB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2" t="21151" r="6722" b="10054"/>
          <a:stretch/>
        </p:blipFill>
        <p:spPr bwMode="auto">
          <a:xfrm>
            <a:off x="652239" y="571641"/>
            <a:ext cx="4464496" cy="256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15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E8A9F-118E-46C2-99A6-C96A2009D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54826"/>
            <a:ext cx="5616624" cy="315471"/>
          </a:xfrm>
        </p:spPr>
        <p:txBody>
          <a:bodyPr/>
          <a:lstStyle/>
          <a:p>
            <a:pPr algn="ctr"/>
            <a:r>
              <a:rPr lang="ru-RU" dirty="0"/>
              <a:t>СКЕЛЕТ ПОЯСА НИЖНИХ КОНЕЧНОСТЕЙ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22E579-7A74-4B78-BC43-5955E47AA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00" y="593747"/>
            <a:ext cx="1872208" cy="249627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048658-6093-4C56-BD3C-690842A0B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439" y="566924"/>
            <a:ext cx="2952328" cy="258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61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E8A9F-118E-46C2-99A6-C96A2009D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54826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СКЕЛЕТ СВОБОДНЫХ НИЖНИХ КОНЕЧНОСТЕЙ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E3DDAD-B3BF-48C9-B3AF-DB124F281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91" y="557686"/>
            <a:ext cx="1728192" cy="24328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228F20-887C-4C21-8D57-33F124D45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203" y="571448"/>
            <a:ext cx="3340686" cy="24328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79FE64-E752-4250-8DD3-F07AC6BA1B0E}"/>
              </a:ext>
            </a:extLst>
          </p:cNvPr>
          <p:cNvSpPr txBox="1"/>
          <p:nvPr/>
        </p:nvSpPr>
        <p:spPr>
          <a:xfrm>
            <a:off x="292199" y="2918569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ОБЩИЙ ВИД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F72CCD-ABCF-47FC-99B0-893AD2B67DF2}"/>
              </a:ext>
            </a:extLst>
          </p:cNvPr>
          <p:cNvSpPr txBox="1"/>
          <p:nvPr/>
        </p:nvSpPr>
        <p:spPr>
          <a:xfrm>
            <a:off x="2884487" y="2918569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СТРОЕНИЕ СТОПЫ</a:t>
            </a:r>
          </a:p>
        </p:txBody>
      </p:sp>
    </p:spTree>
    <p:extLst>
      <p:ext uri="{BB962C8B-B14F-4D97-AF65-F5344CB8AC3E}">
        <p14:creationId xmlns:p14="http://schemas.microsoft.com/office/powerpoint/2010/main" val="1849831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EA4E7-873D-49B7-8BAD-B96FABB30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54826"/>
            <a:ext cx="5167164" cy="315471"/>
          </a:xfrm>
        </p:spPr>
        <p:txBody>
          <a:bodyPr/>
          <a:lstStyle/>
          <a:p>
            <a:pPr algn="ctr"/>
            <a:r>
              <a:rPr lang="ru-RU" dirty="0"/>
              <a:t>СОЕДИНЕНИЯ КОСТЕЙ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6F1B2E-84BA-4170-9118-647C2F4BD5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7" t="23371" r="10055" b="16713"/>
          <a:stretch/>
        </p:blipFill>
        <p:spPr>
          <a:xfrm>
            <a:off x="580231" y="568910"/>
            <a:ext cx="4751265" cy="25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760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1A51BC-1A90-4F07-BE57-83F918A5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54826"/>
            <a:ext cx="5167164" cy="315471"/>
          </a:xfrm>
        </p:spPr>
        <p:txBody>
          <a:bodyPr/>
          <a:lstStyle/>
          <a:p>
            <a:pPr algn="ctr"/>
            <a:r>
              <a:rPr lang="ru-RU" dirty="0"/>
              <a:t>НА ЗАМЕТКУ!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F6BAD6-D58B-48F6-A6E8-D44C300E50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4" t="12274" r="5617"/>
          <a:stretch/>
        </p:blipFill>
        <p:spPr>
          <a:xfrm>
            <a:off x="96752" y="603504"/>
            <a:ext cx="1923639" cy="2486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DC9534-3EC8-489E-A7E9-AC1416F63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399" y="603504"/>
            <a:ext cx="1512167" cy="25395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805F4E-1363-4751-91C4-3EAE6C50C1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069" t="3137" r="10182" b="4993"/>
          <a:stretch/>
        </p:blipFill>
        <p:spPr>
          <a:xfrm>
            <a:off x="3647900" y="603503"/>
            <a:ext cx="2024323" cy="253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3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1A51BC-1A90-4F07-BE57-83F918A5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54826"/>
            <a:ext cx="5167164" cy="315471"/>
          </a:xfrm>
        </p:spPr>
        <p:txBody>
          <a:bodyPr/>
          <a:lstStyle/>
          <a:p>
            <a:pPr algn="ctr"/>
            <a:r>
              <a:rPr lang="ru-RU" dirty="0"/>
              <a:t>НАГРУЗКА НА СКЕЛЕТ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087CDE-34B0-4C38-BD47-FE754D722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0591" y="614313"/>
            <a:ext cx="1351773" cy="2528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6C37B2-EE47-4C51-8D77-AA0DBBF1C6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7" t="22088" r="3399" b="10056"/>
          <a:stretch/>
        </p:blipFill>
        <p:spPr>
          <a:xfrm>
            <a:off x="300904" y="614312"/>
            <a:ext cx="3045665" cy="2475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82366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775C4-CBC0-4B88-B231-6E93A3A3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Ваше здоровье - в ваших руках!!!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A89F12-58B0-42A7-B36D-E76475F8C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87" y="574675"/>
            <a:ext cx="3810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26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 А Д А Н И 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F1979A-7BE8-4445-BE2B-9F1FED219469}"/>
              </a:ext>
            </a:extLst>
          </p:cNvPr>
          <p:cNvSpPr txBox="1"/>
          <p:nvPr/>
        </p:nvSpPr>
        <p:spPr>
          <a:xfrm>
            <a:off x="2884488" y="1698625"/>
            <a:ext cx="1599872" cy="1323532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lvl="0" algn="ctr">
              <a:defRPr/>
            </a:pPr>
            <a:r>
              <a:rPr lang="ru-RU" sz="1600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Нарисовать рисунки №16,17,19,</a:t>
            </a:r>
          </a:p>
          <a:p>
            <a:pPr lvl="0" algn="ctr">
              <a:defRPr/>
            </a:pPr>
            <a:r>
              <a:rPr lang="ru-RU" sz="1600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 14 по желанию.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8958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82956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1001714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512887" y="1698625"/>
            <a:ext cx="148978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задания  и ответить на вопросы письменно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</a:t>
            </a:r>
            <a:r>
              <a:rPr lang="en-US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937863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828994"/>
            <a:ext cx="1417877" cy="829307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73034" y="1701974"/>
            <a:ext cx="158917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§ 9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27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- 30)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и выписать основные понятия.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1100274"/>
            <a:ext cx="609001" cy="2713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960892-6A90-42A2-865B-CCAAB587FFE5}"/>
              </a:ext>
            </a:extLst>
          </p:cNvPr>
          <p:cNvSpPr txBox="1"/>
          <p:nvPr/>
        </p:nvSpPr>
        <p:spPr>
          <a:xfrm>
            <a:off x="4442527" y="1694433"/>
            <a:ext cx="1178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Выучить названия костей скелета рис. №14.</a:t>
            </a:r>
          </a:p>
        </p:txBody>
      </p:sp>
    </p:spTree>
    <p:extLst>
      <p:ext uri="{BB962C8B-B14F-4D97-AF65-F5344CB8AC3E}">
        <p14:creationId xmlns:p14="http://schemas.microsoft.com/office/powerpoint/2010/main" val="296055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11" grpId="0" animBg="1"/>
      <p:bldP spid="12" grpId="0"/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9EF433-F21C-4247-A37E-83371C38A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7" y="132463"/>
            <a:ext cx="5685330" cy="386828"/>
          </a:xfrm>
        </p:spPr>
        <p:txBody>
          <a:bodyPr>
            <a:noAutofit/>
          </a:bodyPr>
          <a:lstStyle/>
          <a:p>
            <a:r>
              <a:rPr lang="ru-RU" sz="2400" dirty="0"/>
              <a:t>ОПОРНО-ДВИГАТЕЛЬНАЯ СИСТЕМА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F92973-9B7F-42D9-AA21-E009FA8F2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530" y="686706"/>
            <a:ext cx="4541914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156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ОПОРНО-ДВИГАТЕЛЬНАЯ СИСТЕМА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025E8BBD-2BE8-4201-9E4E-7F5C64C3E2B8}"/>
              </a:ext>
            </a:extLst>
          </p:cNvPr>
          <p:cNvSpPr/>
          <p:nvPr/>
        </p:nvSpPr>
        <p:spPr>
          <a:xfrm rot="19796216">
            <a:off x="1346711" y="760907"/>
            <a:ext cx="1009865" cy="1773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40EBB21-EC01-4CE7-B6A8-0835EB8FE9A2}"/>
              </a:ext>
            </a:extLst>
          </p:cNvPr>
          <p:cNvSpPr/>
          <p:nvPr/>
        </p:nvSpPr>
        <p:spPr>
          <a:xfrm rot="1763595">
            <a:off x="3010479" y="773670"/>
            <a:ext cx="988499" cy="1742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15085-3F21-4F99-9564-123B99748C61}"/>
              </a:ext>
            </a:extLst>
          </p:cNvPr>
          <p:cNvSpPr txBox="1"/>
          <p:nvPr/>
        </p:nvSpPr>
        <p:spPr>
          <a:xfrm>
            <a:off x="0" y="1190377"/>
            <a:ext cx="1804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АКТИВНАЯ ЧАСТЬ: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МЫШЦЫ. 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B6E0D700-656E-4D40-B195-73736D9E8844}"/>
              </a:ext>
            </a:extLst>
          </p:cNvPr>
          <p:cNvSpPr/>
          <p:nvPr/>
        </p:nvSpPr>
        <p:spPr>
          <a:xfrm>
            <a:off x="2524447" y="542305"/>
            <a:ext cx="144016" cy="659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C00FD-8B33-4441-B685-B9A3563A1BDC}"/>
              </a:ext>
            </a:extLst>
          </p:cNvPr>
          <p:cNvSpPr txBox="1"/>
          <p:nvPr/>
        </p:nvSpPr>
        <p:spPr>
          <a:xfrm>
            <a:off x="1732359" y="1190377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ПАССИВНАЯ ЧАСТЬ: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СКЕЛЕТ.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4138C-4043-4155-AA64-B68B0CF53EBF}"/>
              </a:ext>
            </a:extLst>
          </p:cNvPr>
          <p:cNvSpPr txBox="1"/>
          <p:nvPr/>
        </p:nvSpPr>
        <p:spPr>
          <a:xfrm>
            <a:off x="3532559" y="1191766"/>
            <a:ext cx="2024994" cy="1222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СВЯЗОЧНЫЙ АППАРАТ: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СУХОЖИЛИЯ, СВЯЗКИ.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C783861-7E7D-406B-B2FA-1490F0A7A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12" y="2108815"/>
            <a:ext cx="933584" cy="1033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196448C-7F73-4E3C-9F31-D4BA6846A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653" y="2103632"/>
            <a:ext cx="1033612" cy="1033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15AF0EE-0D0C-46A3-8D15-A5EAAC26A1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220" t="11555" r="19626"/>
          <a:stretch/>
        </p:blipFill>
        <p:spPr>
          <a:xfrm>
            <a:off x="4019682" y="2372401"/>
            <a:ext cx="1033612" cy="744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86967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791D5E-CF99-4AD2-9C49-9B91C5A99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1290"/>
            <a:ext cx="5692799" cy="276999"/>
          </a:xfrm>
        </p:spPr>
        <p:txBody>
          <a:bodyPr/>
          <a:lstStyle/>
          <a:p>
            <a:pPr algn="ctr"/>
            <a:r>
              <a:rPr lang="ru-RU" sz="1800" dirty="0"/>
              <a:t>ФУНКЦИИ ОПОРНО-ДВИГАТЕЛЬНОЙ СИСТЕМЫ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CCC989-8969-447B-AF17-9F5CF1F49F66}"/>
              </a:ext>
            </a:extLst>
          </p:cNvPr>
          <p:cNvSpPr txBox="1"/>
          <p:nvPr/>
        </p:nvSpPr>
        <p:spPr>
          <a:xfrm>
            <a:off x="148183" y="542305"/>
            <a:ext cx="55446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АКТИВНАЯ ЧАСТЬ - (МЫШЦЫ)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Энергетическая функция - превращение химической энергии в механическую и тепловую.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Двигательная функция - обеспечивают передвижение тела и его частей в пространстве.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Защитная функция - создают полости тела для защиты внутренних органов (брюшной пресс).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Формообразующая функция - определяют форму и размеры тела. </a:t>
            </a:r>
          </a:p>
        </p:txBody>
      </p:sp>
    </p:spTree>
    <p:extLst>
      <p:ext uri="{BB962C8B-B14F-4D97-AF65-F5344CB8AC3E}">
        <p14:creationId xmlns:p14="http://schemas.microsoft.com/office/powerpoint/2010/main" val="3547573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791D5E-CF99-4AD2-9C49-9B91C5A99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1290"/>
            <a:ext cx="5692799" cy="276999"/>
          </a:xfrm>
        </p:spPr>
        <p:txBody>
          <a:bodyPr/>
          <a:lstStyle/>
          <a:p>
            <a:pPr algn="ctr"/>
            <a:r>
              <a:rPr lang="ru-RU" sz="1800" dirty="0"/>
              <a:t>ФУНКЦИИ ОПОРНО-ДВИГАТЕЛЬНОЙ СИСТЕМЫ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26CF5-DB4B-4FC0-A75A-2CCC51A74FEB}"/>
              </a:ext>
            </a:extLst>
          </p:cNvPr>
          <p:cNvSpPr txBox="1"/>
          <p:nvPr/>
        </p:nvSpPr>
        <p:spPr>
          <a:xfrm>
            <a:off x="148183" y="542305"/>
            <a:ext cx="561662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ПАССИВНАЯ ЧАСТЬ – СКЕЛЕТ</a:t>
            </a:r>
          </a:p>
          <a:p>
            <a:pPr algn="l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Механические:</a:t>
            </a:r>
          </a:p>
          <a:p>
            <a:pPr algn="l">
              <a:buFont typeface="+mj-lt"/>
              <a:buAutoNum type="arabicPeriod"/>
            </a:pPr>
            <a:r>
              <a:rPr lang="ru-RU" b="1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Опора 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</a:rPr>
              <a:t>- 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формирование жёсткого </a:t>
            </a:r>
            <a:r>
              <a:rPr lang="ru-RU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костно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-хрящевого остова тела, к которому прикрепляются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мышцы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фасции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и многие внутренние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органы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l">
              <a:buFont typeface="+mj-lt"/>
              <a:buAutoNum type="arabicPeriod"/>
            </a:pPr>
            <a:r>
              <a:rPr lang="ru-RU" b="1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Движение -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благодаря наличию подвижных соединений между костями, кости работают как рычаги, приводимые в движение мышцами;</a:t>
            </a:r>
          </a:p>
        </p:txBody>
      </p:sp>
    </p:spTree>
    <p:extLst>
      <p:ext uri="{BB962C8B-B14F-4D97-AF65-F5344CB8AC3E}">
        <p14:creationId xmlns:p14="http://schemas.microsoft.com/office/powerpoint/2010/main" val="4009727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791D5E-CF99-4AD2-9C49-9B91C5A99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1290"/>
            <a:ext cx="5692799" cy="276999"/>
          </a:xfrm>
        </p:spPr>
        <p:txBody>
          <a:bodyPr/>
          <a:lstStyle/>
          <a:p>
            <a:pPr algn="ctr"/>
            <a:r>
              <a:rPr lang="ru-RU" sz="1800" dirty="0"/>
              <a:t>ФУНКЦИИ ОПОРНО-ДВИГАТЕЛЬНОЙ СИСТЕМЫ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26CF5-DB4B-4FC0-A75A-2CCC51A74FEB}"/>
              </a:ext>
            </a:extLst>
          </p:cNvPr>
          <p:cNvSpPr txBox="1"/>
          <p:nvPr/>
        </p:nvSpPr>
        <p:spPr>
          <a:xfrm>
            <a:off x="148183" y="470297"/>
            <a:ext cx="5544616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ПАССИВНАЯ ЧАСТЬ – СКЕЛЕТ</a:t>
            </a:r>
          </a:p>
          <a:p>
            <a:pPr marL="400050" indent="-400050" algn="l">
              <a:buAutoNum type="romanUcPeriod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Механические: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700" b="1" i="1" dirty="0">
                <a:solidFill>
                  <a:srgbClr val="002060"/>
                </a:solidFill>
                <a:latin typeface="Arial" panose="020B0604020202020204" pitchFamily="34" charset="0"/>
              </a:rPr>
              <a:t>3. Защита 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</a:rPr>
              <a:t>внутренних органов — формирование костных вместилищ (череп для головного мозга и органов чувств; позвоночный канал — спинного мозга);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700" b="1" i="1" dirty="0">
                <a:solidFill>
                  <a:srgbClr val="002060"/>
                </a:solidFill>
                <a:latin typeface="Arial" panose="020B0604020202020204" pitchFamily="34" charset="0"/>
              </a:rPr>
              <a:t>4. Рессорная, амортизирующая, 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</a:rPr>
              <a:t>функция — уменьшение и смягчение сотрясения при движении (прочная конструкция стопы, хрящевые прослойки между костями и другие).</a:t>
            </a:r>
            <a:endParaRPr lang="ru-RU" b="0" i="0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720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791D5E-CF99-4AD2-9C49-9B91C5A99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1290"/>
            <a:ext cx="5692799" cy="276999"/>
          </a:xfrm>
        </p:spPr>
        <p:txBody>
          <a:bodyPr/>
          <a:lstStyle/>
          <a:p>
            <a:pPr algn="ctr"/>
            <a:r>
              <a:rPr lang="ru-RU" sz="1800" dirty="0"/>
              <a:t>ФУНКЦИИ ОПОРНО-ДВИГАТЕЛЬНОЙ СИСТЕМЫ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26CF5-DB4B-4FC0-A75A-2CCC51A74FEB}"/>
              </a:ext>
            </a:extLst>
          </p:cNvPr>
          <p:cNvSpPr txBox="1"/>
          <p:nvPr/>
        </p:nvSpPr>
        <p:spPr>
          <a:xfrm>
            <a:off x="152351" y="614313"/>
            <a:ext cx="561662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ПАССИВНАЯ ЧАСТЬ – СКЕЛЕТ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l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II. Биологические:</a:t>
            </a:r>
          </a:p>
          <a:p>
            <a:pPr algn="l">
              <a:buFont typeface="+mj-lt"/>
              <a:buAutoNum type="arabicPeriod"/>
            </a:pP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</a:rPr>
              <a:t> Кроветворная, или гемопоэтическая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, функция — образование новых клеток крови;</a:t>
            </a:r>
          </a:p>
          <a:p>
            <a:pPr algn="l">
              <a:buFont typeface="+mj-lt"/>
              <a:buAutoNum type="arabicPeriod"/>
            </a:pP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</a:rPr>
              <a:t> Участие в обмене веществ 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— кости являются хранилищем большей части кальция и фосфора организма.</a:t>
            </a:r>
          </a:p>
        </p:txBody>
      </p:sp>
    </p:spTree>
    <p:extLst>
      <p:ext uri="{BB962C8B-B14F-4D97-AF65-F5344CB8AC3E}">
        <p14:creationId xmlns:p14="http://schemas.microsoft.com/office/powerpoint/2010/main" val="220909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4309</TotalTime>
  <Words>1309</Words>
  <Application>Microsoft Office PowerPoint</Application>
  <PresentationFormat>Произвольный</PresentationFormat>
  <Paragraphs>120</Paragraphs>
  <Slides>37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37</vt:i4>
      </vt:variant>
    </vt:vector>
  </HeadingPairs>
  <TitlesOfParts>
    <vt:vector size="50" baseType="lpstr">
      <vt:lpstr>Arial</vt:lpstr>
      <vt:lpstr>Arial</vt:lpstr>
      <vt:lpstr>Calibri</vt:lpstr>
      <vt:lpstr>Linux Libertine</vt:lpstr>
      <vt:lpstr>Open Sans</vt:lpstr>
      <vt:lpstr>Open Sans Light</vt:lpstr>
      <vt:lpstr>Times New Roman</vt:lpstr>
      <vt:lpstr>Office Theme</vt:lpstr>
      <vt:lpstr>1_Office Theme</vt:lpstr>
      <vt:lpstr>2_Office Theme</vt:lpstr>
      <vt:lpstr>Тема Office</vt:lpstr>
      <vt:lpstr>3_Office Theme</vt:lpstr>
      <vt:lpstr>4_Office Theme</vt:lpstr>
      <vt:lpstr>Биология  Человек и его здоровье</vt:lpstr>
      <vt:lpstr>СЕГОДНЯ НА УРОКЕ</vt:lpstr>
      <vt:lpstr>ДВИЖЕНИЕ ТЕЛА ЧЕЛОВЕКА</vt:lpstr>
      <vt:lpstr>ОПОРНО-ДВИГАТЕЛЬНАЯ СИСТЕМА </vt:lpstr>
      <vt:lpstr>ОПОРНО-ДВИГАТЕЛЬНАЯ СИСТЕМА</vt:lpstr>
      <vt:lpstr>ФУНКЦИИ ОПОРНО-ДВИГАТЕЛЬНОЙ СИСТЕМЫ</vt:lpstr>
      <vt:lpstr>ФУНКЦИИ ОПОРНО-ДВИГАТЕЛЬНОЙ СИСТЕМЫ</vt:lpstr>
      <vt:lpstr>ФУНКЦИИ ОПОРНО-ДВИГАТЕЛЬНОЙ СИСТЕМЫ</vt:lpstr>
      <vt:lpstr>ФУНКЦИИ ОПОРНО-ДВИГАТЕЛЬНОЙ СИСТЕМЫ</vt:lpstr>
      <vt:lpstr>ТОПОГРАФИЧЕСКАЯ АНАТОМИЯ</vt:lpstr>
      <vt:lpstr>ОТДЕЛЫ СКЕЛЕТА</vt:lpstr>
      <vt:lpstr>ОТДЕЛЫ СКЕЛЕТА - СХЕМА</vt:lpstr>
      <vt:lpstr>СКЕЛЕТ </vt:lpstr>
      <vt:lpstr>САМАЯ БОЛЬШАЯ И САМЫЕ МАЛЕНЬКИЕ</vt:lpstr>
      <vt:lpstr>САМЫЕ МАЛЕНЬКИЕ КОСТОЧКИ</vt:lpstr>
      <vt:lpstr>СКЕЛЕТ </vt:lpstr>
      <vt:lpstr>СКЕЛЕТ НОВОРОЖДЕННОГО</vt:lpstr>
      <vt:lpstr>СКЕЛЕТ НОВОРОЖДЕННОГО</vt:lpstr>
      <vt:lpstr>ЧЕРЕП ЧЕЛОВЕКА</vt:lpstr>
      <vt:lpstr>ЧЕРЕП ЧЕЛОВЕКА</vt:lpstr>
      <vt:lpstr>ЛИЦЕВОЙ ОТДЕЛ ЧЕРЕПА</vt:lpstr>
      <vt:lpstr>СКЕЛЕТ ТУЛОВИЩА</vt:lpstr>
      <vt:lpstr>ВИД ГРУДНОЙ КЛЕТКИ</vt:lpstr>
      <vt:lpstr>СКЕЛЕТ ПОЗВОНОЧНИКА</vt:lpstr>
      <vt:lpstr>ПЕРВЫЕ ШЕЙНЫЕ ПОЗВОНКИ</vt:lpstr>
      <vt:lpstr>ОСАНКА-ПРИВЫЧНОЕ ПОЛОЖЕНИЕ ТЕЛА</vt:lpstr>
      <vt:lpstr>СКЕЛЕТ  КОНЕЧНОСТЕЙ</vt:lpstr>
      <vt:lpstr>СКЕЛЕТ ПОЯСА ВЕРХНИХ  КОНЕЧНОСТЕЙ</vt:lpstr>
      <vt:lpstr>СКЕЛЕТ ВЕРХНИХ СВОБОДНЫХ КОНЕЧНОСТЕЙ</vt:lpstr>
      <vt:lpstr>СКЕЛЕТ  НИЖНИХ КОНЕЧНОСТЕЙ</vt:lpstr>
      <vt:lpstr>СКЕЛЕТ ПОЯСА НИЖНИХ КОНЕЧНОСТЕЙ</vt:lpstr>
      <vt:lpstr>СКЕЛЕТ СВОБОДНЫХ НИЖНИХ КОНЕЧНОСТЕЙ</vt:lpstr>
      <vt:lpstr>СОЕДИНЕНИЯ КОСТЕЙ</vt:lpstr>
      <vt:lpstr>НА ЗАМЕТКУ!</vt:lpstr>
      <vt:lpstr>НАГРУЗКА НА СКЕЛЕТ</vt:lpstr>
      <vt:lpstr>Ваше здоровье - в ваших руках!!!</vt:lpstr>
      <vt:lpstr>З А Д А Н И 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290</cp:revision>
  <dcterms:created xsi:type="dcterms:W3CDTF">2020-04-13T08:05:42Z</dcterms:created>
  <dcterms:modified xsi:type="dcterms:W3CDTF">2020-10-13T00:18:53Z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