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44"/>
  </p:notesMasterIdLst>
  <p:sldIdLst>
    <p:sldId id="1518" r:id="rId7"/>
    <p:sldId id="1524" r:id="rId8"/>
    <p:sldId id="1670" r:id="rId9"/>
    <p:sldId id="1626" r:id="rId10"/>
    <p:sldId id="1671" r:id="rId11"/>
    <p:sldId id="1699" r:id="rId12"/>
    <p:sldId id="1701" r:id="rId13"/>
    <p:sldId id="1704" r:id="rId14"/>
    <p:sldId id="1702" r:id="rId15"/>
    <p:sldId id="1677" r:id="rId16"/>
    <p:sldId id="1713" r:id="rId17"/>
    <p:sldId id="1715" r:id="rId18"/>
    <p:sldId id="1674" r:id="rId19"/>
    <p:sldId id="1709" r:id="rId20"/>
    <p:sldId id="1710" r:id="rId21"/>
    <p:sldId id="1705" r:id="rId22"/>
    <p:sldId id="1698" r:id="rId23"/>
    <p:sldId id="1708" r:id="rId24"/>
    <p:sldId id="1707" r:id="rId25"/>
    <p:sldId id="1711" r:id="rId26"/>
    <p:sldId id="1712" r:id="rId27"/>
    <p:sldId id="1716" r:id="rId28"/>
    <p:sldId id="1717" r:id="rId29"/>
    <p:sldId id="1719" r:id="rId30"/>
    <p:sldId id="1724" r:id="rId31"/>
    <p:sldId id="1725" r:id="rId32"/>
    <p:sldId id="1723" r:id="rId33"/>
    <p:sldId id="1718" r:id="rId34"/>
    <p:sldId id="1721" r:id="rId35"/>
    <p:sldId id="1722" r:id="rId36"/>
    <p:sldId id="1727" r:id="rId37"/>
    <p:sldId id="1726" r:id="rId38"/>
    <p:sldId id="1720" r:id="rId39"/>
    <p:sldId id="1706" r:id="rId40"/>
    <p:sldId id="1728" r:id="rId41"/>
    <p:sldId id="1621" r:id="rId42"/>
    <p:sldId id="1648" r:id="rId43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29" autoAdjust="0"/>
  </p:normalViewPr>
  <p:slideViewPr>
    <p:cSldViewPr>
      <p:cViewPr varScale="1">
        <p:scale>
          <a:sx n="130" d="100"/>
          <a:sy n="130" d="100"/>
        </p:scale>
        <p:origin x="1050" y="114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7%D0%B5%D1%80%D0%B5%D0%BF_%D1%87%D0%B5%D0%BB%D0%BE%D0%B2%D0%B5%D0%BA%D0%B0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A%D1%80%D0%B5%D1%81%D1%82%D0%B5%D1%86" TargetMode="External"/><Relationship Id="rId5" Type="http://schemas.openxmlformats.org/officeDocument/2006/relationships/hyperlink" Target="https://ru.wikipedia.org/wiki/%D0%9F%D0%BE%D0%B7%D0%B2%D0%BE%D0%BD%D0%BE%D1%87%D0%BD%D0%B8%D0%BA_%D1%87%D0%B5%D0%BB%D0%BE%D0%B2%D0%B5%D0%BA%D0%B0" TargetMode="External"/><Relationship Id="rId4" Type="http://schemas.openxmlformats.org/officeDocument/2006/relationships/hyperlink" Target="https://ru.wikipedia.org/wiki/%D0%A2%D0%B0%D0%B7_(%D0%B0%D0%BD%D0%B0%D1%82%D0%BE%D0%BC%D0%B8%D1%8F)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7%D0%B5%D1%80%D0%B5%D0%BF_%D1%87%D0%B5%D0%BB%D0%BE%D0%B2%D0%B5%D0%BA%D0%B0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A%D1%80%D0%B5%D1%81%D1%82%D0%B5%D1%86" TargetMode="External"/><Relationship Id="rId5" Type="http://schemas.openxmlformats.org/officeDocument/2006/relationships/hyperlink" Target="https://ru.wikipedia.org/wiki/%D0%9F%D0%BE%D0%B7%D0%B2%D0%BE%D0%BD%D0%BE%D1%87%D0%BD%D0%B8%D0%BA_%D1%87%D0%B5%D0%BB%D0%BE%D0%B2%D0%B5%D0%BA%D0%B0" TargetMode="External"/><Relationship Id="rId4" Type="http://schemas.openxmlformats.org/officeDocument/2006/relationships/hyperlink" Target="https://ru.wikipedia.org/wiki/%D0%A2%D0%B0%D0%B7_(%D0%B0%D0%BD%D0%B0%D1%82%D0%BE%D0%BC%D0%B8%D1%8F)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2%D0%BB%D0%B0%D0%B3%D0%B0%D0%BB%D0%B8%D1%89%D0%B5_%D0%B6%D0%B5%D0%BD%D1%89%D0%B8%D0%BD%D1%8B" TargetMode="External"/><Relationship Id="rId13" Type="http://schemas.openxmlformats.org/officeDocument/2006/relationships/hyperlink" Target="https://ru.wikipedia.org/wiki/%D0%9B%D0%BE%D0%BD%D0%BD%D0%BE%D0%B5_%D1%81%D0%BE%D1%87%D0%BB%D0%B5%D0%BD%D0%B5%D0%BD%D0%B8%D0%B5" TargetMode="External"/><Relationship Id="rId3" Type="http://schemas.openxmlformats.org/officeDocument/2006/relationships/hyperlink" Target="https://ru.wikipedia.org/wiki/%D0%9B%D0%B0%D1%82%D0%B8%D0%BD%D1%81%D0%BA%D0%B8%D0%B9_%D1%8F%D0%B7%D1%8B%D0%BA" TargetMode="External"/><Relationship Id="rId7" Type="http://schemas.openxmlformats.org/officeDocument/2006/relationships/hyperlink" Target="https://ru.wikipedia.org/wiki/%D0%9C%D0%B0%D1%82%D0%BA%D0%B0_%D0%B6%D0%B5%D0%BD%D1%89%D0%B8%D0%BD%D1%8B" TargetMode="External"/><Relationship Id="rId12" Type="http://schemas.openxmlformats.org/officeDocument/2006/relationships/hyperlink" Target="https://ru.wikipedia.org/wiki/%D0%9A%D1%80%D0%B5%D1%81%D1%82%D0%B5%D1%86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F%D1%80%D1%8F%D0%BC%D0%B0%D1%8F_%D0%BA%D0%B8%D1%88%D0%BA%D0%B0_%D1%87%D0%B5%D0%BB%D0%BE%D0%B2%D0%B5%D0%BA%D0%B0" TargetMode="External"/><Relationship Id="rId11" Type="http://schemas.openxmlformats.org/officeDocument/2006/relationships/hyperlink" Target="https://ru.wikipedia.org/wiki/%D0%9F%D0%BE%D0%BB%D0%BE%D0%B2%D0%BE%D0%B9_%D0%B4%D0%B8%D0%BC%D0%BE%D1%80%D1%84%D0%B8%D0%B7%D0%BC" TargetMode="External"/><Relationship Id="rId5" Type="http://schemas.openxmlformats.org/officeDocument/2006/relationships/hyperlink" Target="https://ru.wikipedia.org/wiki/%D0%9C%D0%BE%D1%87%D0%B5%D0%B2%D0%BE%D0%B9_%D0%BF%D1%83%D0%B7%D1%8B%D1%80%D1%8C" TargetMode="External"/><Relationship Id="rId10" Type="http://schemas.openxmlformats.org/officeDocument/2006/relationships/hyperlink" Target="https://ru.wikipedia.org/wiki/%D0%A1%D0%B5%D0%BC%D0%B5%D0%BD%D0%BD%D1%8B%D0%B5_%D0%BF%D1%83%D0%B7%D1%8B%D1%80%D1%8C%D0%BA%D0%B8" TargetMode="External"/><Relationship Id="rId4" Type="http://schemas.openxmlformats.org/officeDocument/2006/relationships/hyperlink" Target="https://ru.wikipedia.org/wiki/%D0%91%D1%80%D1%8E%D1%88%D0%BD%D0%B0%D1%8F_%D0%BF%D0%BE%D0%BB%D0%BE%D1%81%D1%82%D1%8C" TargetMode="External"/><Relationship Id="rId9" Type="http://schemas.openxmlformats.org/officeDocument/2006/relationships/hyperlink" Target="https://ru.wikipedia.org/wiki/%D0%9F%D1%80%D0%B5%D0%B4%D1%81%D1%82%D0%B0%D1%82%D0%B5%D0%BB%D1%8C%D0%BD%D0%B0%D1%8F_%D0%B6%D0%B5%D0%BB%D0%B5%D0%B7%D0%B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67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99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У новорождённого ребёнка в скелете почти 270 костей, что намного больше, чем у взрослого. Такое различие возникло из-за того, что детский скелет содержит большое количество мелких косточек, которые срастаются в крупные кости только к определённому возрасту. Это, например, кости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Череп человека"/>
              </a:rPr>
              <a:t>черепа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Таз (анатомия)"/>
              </a:rPr>
              <a:t>таза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Позвоночник человека"/>
              </a:rPr>
              <a:t>позвоночника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Крестцовые позвонки, например, срастаются в единую кость (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Крестец"/>
              </a:rPr>
              <a:t>крестец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только в возрасте 18—25 лет. И остаётся 205—207 костей, в зависимости от особенностей организма.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Linux Libertine"/>
              </a:rPr>
              <a:t>Заболевания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У новорождённого ребёнка в скелете почти 270 костей, что намного больше, чем у взрослого. Такое различие возникло из-за того, что детский скелет содержит большое количество мелких косточек, которые срастаются в крупные кости только к определённому возрасту. Это, например, кости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Череп человека"/>
              </a:rPr>
              <a:t>черепа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Таз (анатомия)"/>
              </a:rPr>
              <a:t>таза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Позвоночник человека"/>
              </a:rPr>
              <a:t>позвоночника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Крестцовые позвонки, например, срастаются в единую кость (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Крестец"/>
              </a:rPr>
              <a:t>крестец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только в возрасте 18—25 лет. И остаётся 205—207 костей, в зависимости от особенностей организма.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Linux Libertine"/>
              </a:rPr>
              <a:t>Заболевания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48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25400" indent="-368300" algn="just">
              <a:lnSpc>
                <a:spcPts val="1510"/>
              </a:lnSpc>
              <a:spcBef>
                <a:spcPts val="3600"/>
              </a:spcBef>
              <a:spcAft>
                <a:spcPts val="9900"/>
              </a:spcAft>
            </a:pPr>
            <a:r>
              <a:rPr lang="ru-RU" sz="1800" i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Скелет грудной клетки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состоит из 12 грудинных позвонков, 12 пар ребер и грудной кости. Задние кон­цы всех ребер прикрепляются к грудным позвонкам.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241300" algn="ctr">
              <a:lnSpc>
                <a:spcPts val="1415"/>
              </a:lnSpc>
            </a:pPr>
            <a:r>
              <a:rPr lang="ru-RU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</a:t>
            </a:r>
            <a:r>
              <a:rPr lang="ru-RU" sz="1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Кости грудной клетки: </a:t>
            </a:r>
            <a:r>
              <a:rPr lang="ru-RU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1-7 -</a:t>
            </a:r>
            <a:r>
              <a:rPr lang="ru-RU" sz="1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истинные ребра; </a:t>
            </a:r>
            <a:r>
              <a:rPr lang="ru-RU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8-10 -</a:t>
            </a:r>
            <a:r>
              <a:rPr lang="ru-RU" sz="1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лож­ные ребра; </a:t>
            </a:r>
            <a:r>
              <a:rPr lang="ru-RU" sz="1800" i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11,12 - </a:t>
            </a:r>
            <a:r>
              <a:rPr lang="ru-RU" sz="1800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колеблющиеся ребра.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i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Задние части</a:t>
            </a:r>
            <a:r>
              <a:rPr lang="ru-RU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передних 7 пар, так называемых истин­ных ребер, непосредственно присоединяются к груд­ной кости, а из остальных 5 пар ребер 3 пары, так на­зываемые ложные ребра, при помощи хряща сначала связываются между собой, затем через седьмую пару ребер соединяются с грудной костью. Последние две пары ребер, не соединенные с грудной костью, назы­ваются </a:t>
            </a:r>
            <a:r>
              <a:rPr lang="ru-RU" i="1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колеблющимися ребрами</a:t>
            </a:r>
            <a:r>
              <a:rPr lang="ru-RU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(рис. 17).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79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Осанка — это привычная поза в покое и при движении. «Привычное положение тела» — это то положение тела, которое регулируется бессознательно, на уровне системы условных рефлексов, так называемых двигательным стереотипом. Человек имеет только одну, присущую только ему привычную осанку.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17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Таз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Латинский язык"/>
              </a:rPr>
              <a:t>лат.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pelvis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— расположенная в основании позвоночника часть скелета человека (и других позвоночных), обеспечивающая прикрепление к туловищу нижних конечностей, а также являющаяся опорой и костным вместилищем для ряда жизненно важных органов. аз делят на два отдела: верхний, более широкий —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большой таз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Латинский язык"/>
              </a:rPr>
              <a:t>лат.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pelvis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major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и нижний, более узкий —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малый таз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Латинский язык"/>
              </a:rPr>
              <a:t>лат.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pelvis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minor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разделённые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пограничной линией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проходящей через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мыс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крестца,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дугообразные линии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подвздошных костей,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гребни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лобковых костей и верхний край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лобкового симфиза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Полость большого таза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является нижним отделом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Брюшная полость"/>
              </a:rPr>
              <a:t>брюшной полости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здесь лежат органы нижнего отдела брюшной полости; малый таз скрывает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Мочевой пузырь"/>
              </a:rPr>
              <a:t>мочевой пузырь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Прямая кишка человека"/>
              </a:rPr>
              <a:t>прямую кишку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а также у женщин —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Матка женщины"/>
              </a:rPr>
              <a:t>матку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с её придатками и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Влагалище женщины"/>
              </a:rPr>
              <a:t>влагалище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у мужчин —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Предстательная железа"/>
              </a:rPr>
              <a:t>предстательную железу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Семенные пузырьки"/>
              </a:rPr>
              <a:t>семенные пузырьки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В строении таза у взрослого человека чётко прослеживаются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Половой диморфизм"/>
              </a:rPr>
              <a:t>половые особенности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 отличия. Особенности в анатомии женского таза проявляются в первую очередь его большим размером, большим объёмом и увеличенной нижней апертурой. Данные анатомические отличия связаны с функцией — таз у женщин является вместилищем развивающегося плода, который впоследствии во время родов проходит через нижнюю апертуру таза. таким образом таз у женщины шире и ниже, а все его размеры больше, чем у мужчины. Помимо этого кости женского таза тоньше, чем у мужского.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Крестец"/>
              </a:rPr>
              <a:t>Крестец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у мужчин вогнутый и более узкий, а его мыс выражено выдаётся вперед. У женщин крестец, наоборот уплощён и более широкий, мыс выражен меньше и не так выдаётся вперёд, благодаря чему верхняя апертура женского таза является более округлой, чем у мужского.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Подлобковый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угол, под которым происходит соединение нижних ветвей лобковых костей, у мужчин является острым, а у женщин он приближается к прямому или даже тупому углу, его вершина является более закругленной, а ограничивающие его нижние ветви лобковых костей образуют лобковую дугу (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аrcus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pubis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Лонное сочленение"/>
              </a:rPr>
              <a:t>Лобковый симфиз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также характеризуется наиболее выраженными половыми особенностями строения. У женщин он короче по высоте,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межлобковый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диск более толстый, чем у мужчин. Небольшие движения у женщин в лобковом симфизе возможны во время процесса родовой деятельности, в то время как у мужчин движения в лобковом симфизе отсутствуют.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31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10/13/2020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194.xml"/><Relationship Id="rId58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46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56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49.xml"/><Relationship Id="rId51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82.xml"/><Relationship Id="rId54" Type="http://schemas.openxmlformats.org/officeDocument/2006/relationships/slideLayout" Target="../slideLayouts/slideLayout1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Relationship Id="rId57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slideLayout" Target="../slideLayouts/slideLayout193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13.10.2020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153070" y="1272983"/>
            <a:ext cx="344170" cy="747297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070" y="2188823"/>
            <a:ext cx="344170" cy="72974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1953"/>
            <a:ext cx="571504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235011" y="1358200"/>
            <a:ext cx="4449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-20" dirty="0">
                <a:solidFill>
                  <a:srgbClr val="2365C7"/>
                </a:solidFill>
                <a:latin typeface="Arial"/>
                <a:cs typeface="Arial"/>
              </a:rPr>
              <a:t>Тема:</a:t>
            </a:r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 Строение, функции</a:t>
            </a:r>
          </a:p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 и значение опорно-двигательной системы.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01EACB-4FD6-4F31-BA04-A917BE182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663" y="1348813"/>
            <a:ext cx="1167535" cy="1379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1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ТОПОГРАФИЧЕСКАЯ АНАТОМИЯ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DB269-775C-4B57-8597-5C30131E65DF}"/>
              </a:ext>
            </a:extLst>
          </p:cNvPr>
          <p:cNvSpPr txBox="1"/>
          <p:nvPr/>
        </p:nvSpPr>
        <p:spPr>
          <a:xfrm>
            <a:off x="76175" y="549270"/>
            <a:ext cx="37444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Топографическая анатомия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изучает строение человеческого организма по условно выделяемым известным частям тела (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голова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шея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туловище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конечности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Скелет разделяется на отделы: скелет головы, туловища, конечностей.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4F42B-FF0A-427E-86D5-1E46F12ED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583" y="614313"/>
            <a:ext cx="1905000" cy="24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5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4C52E-8A55-4FBF-895B-4439C57C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ОТДЕЛЫ СКЕЛЕТА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010162-E584-4F93-AC58-B42D441A6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" t="12878" r="8391" b="7837"/>
          <a:stretch/>
        </p:blipFill>
        <p:spPr>
          <a:xfrm>
            <a:off x="1876375" y="564206"/>
            <a:ext cx="3816424" cy="2572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CF76F-EF4C-4021-803F-93F6B08737FB}"/>
              </a:ext>
            </a:extLst>
          </p:cNvPr>
          <p:cNvSpPr txBox="1"/>
          <p:nvPr/>
        </p:nvSpPr>
        <p:spPr>
          <a:xfrm>
            <a:off x="364207" y="682253"/>
            <a:ext cx="1296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УЧЕБНИКЕ СТР.27 РИСУНОК  №14.</a:t>
            </a:r>
          </a:p>
          <a:p>
            <a:pPr algn="ctr"/>
            <a:r>
              <a:rPr lang="ru-RU" dirty="0"/>
              <a:t>СКЕЛЕТ ТЕЛА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976155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4C52E-8A55-4FBF-895B-4439C57C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ОТДЕЛЫ СКЕЛЕТА - СХЕМА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148D29-F62C-4659-AB9F-2103650C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15" y="614313"/>
            <a:ext cx="4896544" cy="25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9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1" y="102424"/>
            <a:ext cx="5569312" cy="430887"/>
          </a:xfrm>
        </p:spPr>
        <p:txBody>
          <a:bodyPr/>
          <a:lstStyle/>
          <a:p>
            <a:pPr algn="ctr"/>
            <a:r>
              <a:rPr lang="ru-RU" sz="2800" dirty="0"/>
              <a:t>СКЕЛЕТ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CAC421-9A2D-4574-BE97-F25349D6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48" y="599281"/>
            <a:ext cx="3242095" cy="2527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EBA30-9326-48CA-8E10-2734B3E8DAEC}"/>
              </a:ext>
            </a:extLst>
          </p:cNvPr>
          <p:cNvSpPr txBox="1"/>
          <p:nvPr/>
        </p:nvSpPr>
        <p:spPr>
          <a:xfrm>
            <a:off x="99832" y="599281"/>
            <a:ext cx="2280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переводе с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древнегреческого 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σκελετος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«высушенный». Это совокупность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костей человеческого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организма. </a:t>
            </a:r>
            <a:r>
              <a:rPr lang="ru-RU" sz="1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Состоит </a:t>
            </a:r>
            <a:r>
              <a:rPr lang="ru-RU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lang="ru-RU" sz="1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 костей, которые делятся на парные и непарные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32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4355E-69B3-4002-9827-EE5CE20AC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92800" cy="315471"/>
          </a:xfrm>
        </p:spPr>
        <p:txBody>
          <a:bodyPr/>
          <a:lstStyle/>
          <a:p>
            <a:pPr algn="ctr"/>
            <a:r>
              <a:rPr lang="ru-RU" dirty="0"/>
              <a:t>САМАЯ БОЛЬШАЯ И САМЫЕ МАЛЕНЬКИЕ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4C96B3-696E-4DA8-94C9-979A06F8E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7" y="653529"/>
            <a:ext cx="2409056" cy="24090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E7E5E5-23C3-4578-B3DB-90D7956B1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463" y="830337"/>
            <a:ext cx="3016335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47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4355E-69B3-4002-9827-EE5CE20AC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92800" cy="315471"/>
          </a:xfrm>
        </p:spPr>
        <p:txBody>
          <a:bodyPr/>
          <a:lstStyle/>
          <a:p>
            <a:pPr algn="ctr"/>
            <a:r>
              <a:rPr lang="ru-RU" dirty="0"/>
              <a:t>САМЫЕ МАЛЕНЬКИЕ КОСТОЧКИ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F8CD0B-555F-437C-811F-D031DB12F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47" y="603538"/>
            <a:ext cx="4002392" cy="24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6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1" y="102424"/>
            <a:ext cx="5569312" cy="430887"/>
          </a:xfrm>
        </p:spPr>
        <p:txBody>
          <a:bodyPr/>
          <a:lstStyle/>
          <a:p>
            <a:pPr algn="ctr"/>
            <a:r>
              <a:rPr lang="ru-RU" sz="2800" dirty="0"/>
              <a:t>СКЕЛЕТ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FDCFB2-B0E1-40D9-939F-BDDD722CF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8" r="6763" b="13161"/>
          <a:stretch/>
        </p:blipFill>
        <p:spPr>
          <a:xfrm>
            <a:off x="1660351" y="542305"/>
            <a:ext cx="2016224" cy="2611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A352EA-CE13-4F57-8946-064BA9923D54}"/>
              </a:ext>
            </a:extLst>
          </p:cNvPr>
          <p:cNvSpPr txBox="1"/>
          <p:nvPr/>
        </p:nvSpPr>
        <p:spPr>
          <a:xfrm>
            <a:off x="3748583" y="602745"/>
            <a:ext cx="1800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Таз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женщин шире и ниже, чем мужской, все размеры его больше, а кости таза у женщин тоньше.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AF9F7E-2107-4E37-BDA0-AF6E416E4446}"/>
              </a:ext>
            </a:extLst>
          </p:cNvPr>
          <p:cNvSpPr txBox="1"/>
          <p:nvPr/>
        </p:nvSpPr>
        <p:spPr>
          <a:xfrm>
            <a:off x="99831" y="614313"/>
            <a:ext cx="15605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</a:rPr>
              <a:t>Кардиналь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-</a:t>
            </a:r>
          </a:p>
          <a:p>
            <a:pPr algn="ctr"/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</a:rPr>
              <a:t>ных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 различий нет.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Грудная клетка у мужчин шире, чем у женщин.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8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3B547-4FE2-4895-9761-57C9C2C3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92800" cy="369332"/>
          </a:xfrm>
        </p:spPr>
        <p:txBody>
          <a:bodyPr/>
          <a:lstStyle/>
          <a:p>
            <a:pPr algn="ctr"/>
            <a:r>
              <a:rPr lang="ru-RU" sz="2400" dirty="0"/>
              <a:t>СКЕЛЕТ НОВОРОЖДЕННОГО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E07E41-B469-4AA4-B2C3-C81465783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99" y="621555"/>
            <a:ext cx="1800200" cy="2501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2ACD9-D72F-4096-9613-88444DEED132}"/>
              </a:ext>
            </a:extLst>
          </p:cNvPr>
          <p:cNvSpPr txBox="1"/>
          <p:nvPr/>
        </p:nvSpPr>
        <p:spPr>
          <a:xfrm>
            <a:off x="76174" y="542305"/>
            <a:ext cx="38884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У новорождённого ребёнка в скелете почти 270 костей, что намного больше, чем у взрослого. Такое различие возникло из-за того, что детский скелет содержит большое количество мелких косточек, которые срастаются в крупные кости только к определённому возрасту.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4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3B547-4FE2-4895-9761-57C9C2C3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92800" cy="369332"/>
          </a:xfrm>
        </p:spPr>
        <p:txBody>
          <a:bodyPr/>
          <a:lstStyle/>
          <a:p>
            <a:pPr algn="ctr"/>
            <a:r>
              <a:rPr lang="ru-RU" sz="2400" dirty="0"/>
              <a:t>СКЕЛЕТ НОВОРОЖДЕННОГО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15D703-90AF-4EBC-9D1D-32AF342DB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3" b="4909"/>
          <a:stretch/>
        </p:blipFill>
        <p:spPr>
          <a:xfrm>
            <a:off x="675661" y="614313"/>
            <a:ext cx="4417652" cy="244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3B547-4FE2-4895-9761-57C9C2C3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92800" cy="369332"/>
          </a:xfrm>
        </p:spPr>
        <p:txBody>
          <a:bodyPr/>
          <a:lstStyle/>
          <a:p>
            <a:pPr algn="ctr"/>
            <a:r>
              <a:rPr lang="ru-RU" sz="2400" b="1" i="0" dirty="0">
                <a:effectLst/>
                <a:latin typeface="Arial" panose="020B0604020202020204" pitchFamily="34" charset="0"/>
              </a:rPr>
              <a:t>ЧЕРЕП ЧЕЛОВЕКА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A0DA6C-CC39-49E5-ABC5-5B641632F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7" r="3458" b="7836"/>
          <a:stretch/>
        </p:blipFill>
        <p:spPr>
          <a:xfrm>
            <a:off x="1988674" y="614313"/>
            <a:ext cx="3686250" cy="24752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EE26C6-F036-4D20-8A4A-95FD91DE7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0" t="10200" r="66517" b="6771"/>
          <a:stretch/>
        </p:blipFill>
        <p:spPr>
          <a:xfrm>
            <a:off x="150798" y="686321"/>
            <a:ext cx="1771628" cy="21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81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94747"/>
            <a:ext cx="5172948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</a:t>
            </a:r>
            <a:endParaRPr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7" y="55562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Опорно</a:t>
            </a: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двигательная система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2191" y="1118369"/>
            <a:ext cx="1878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62199" y="1706627"/>
            <a:ext cx="297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скелета человека </a:t>
            </a: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8510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808287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246015" y="2414513"/>
            <a:ext cx="237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Соединение костей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7F98E-6AB7-4101-AB4A-FA9DFE71E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b="1" i="0" dirty="0">
                <a:effectLst/>
                <a:latin typeface="Arial" panose="020B0604020202020204" pitchFamily="34" charset="0"/>
              </a:rPr>
              <a:t>ЧЕРЕП ЧЕЛОВЕКА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D0890-1B21-4498-A3A5-BC9431406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3" r="3924" b="13446"/>
          <a:stretch/>
        </p:blipFill>
        <p:spPr>
          <a:xfrm>
            <a:off x="665142" y="572084"/>
            <a:ext cx="4438690" cy="25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45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B2839-ECC9-4962-ACEA-72272596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544616" cy="439881"/>
          </a:xfrm>
        </p:spPr>
        <p:txBody>
          <a:bodyPr/>
          <a:lstStyle/>
          <a:p>
            <a:pPr algn="ctr"/>
            <a:r>
              <a:rPr lang="ru-RU" dirty="0"/>
              <a:t>ЛИЦЕВОЙ ОТДЕЛ ЧЕРЕПА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9DBA42-CD4C-47F1-ACF9-284F6BCF1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" t="18933" r="134" b="10055"/>
          <a:stretch/>
        </p:blipFill>
        <p:spPr>
          <a:xfrm>
            <a:off x="580231" y="614312"/>
            <a:ext cx="4582203" cy="252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44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38BEE-A76B-4808-B719-683AE6B6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СКЕЛЕТ ТУЛОВИЩА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936ACC-288B-4A1F-9257-63C22EFEA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0" t="21351" r="13604" b="3147"/>
          <a:stretch/>
        </p:blipFill>
        <p:spPr>
          <a:xfrm>
            <a:off x="1156295" y="588903"/>
            <a:ext cx="3888432" cy="251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4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EC3C5-FD67-401B-A2ED-73540BD0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ВИД ГРУДНОЙ КЛЕТКИ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26B63-E67F-4470-836F-EF67EFCDF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" r="1320" b="5384"/>
          <a:stretch/>
        </p:blipFill>
        <p:spPr>
          <a:xfrm>
            <a:off x="309610" y="605872"/>
            <a:ext cx="5167165" cy="25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4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EC3C5-FD67-401B-A2ED-73540BD0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СКЕЛЕТ ПОЗВОНОЧНИКА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D97180-36E8-4676-9F0E-5E3344A7B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49" r="51140"/>
          <a:stretch/>
        </p:blipFill>
        <p:spPr>
          <a:xfrm>
            <a:off x="148183" y="608216"/>
            <a:ext cx="1656184" cy="24569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B7859-28BE-40E6-81A1-F1EE4648A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75" y="577796"/>
            <a:ext cx="3603624" cy="255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3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EC3C5-FD67-401B-A2ED-73540BD0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ПЕРВЫЕ ШЕЙНЫЕ ПОЗВОНКИ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08683A-9212-4D3A-A430-FD536F677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58" y="614313"/>
            <a:ext cx="5479633" cy="1872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AF11D-D36D-468B-B2D7-399F3928E82E}"/>
              </a:ext>
            </a:extLst>
          </p:cNvPr>
          <p:cNvSpPr txBox="1"/>
          <p:nvPr/>
        </p:nvSpPr>
        <p:spPr>
          <a:xfrm>
            <a:off x="148183" y="2693253"/>
            <a:ext cx="5407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Атлант и эпистрофей – 1-ый и 2-ой шейные позвонки </a:t>
            </a:r>
          </a:p>
        </p:txBody>
      </p:sp>
    </p:spTree>
    <p:extLst>
      <p:ext uri="{BB962C8B-B14F-4D97-AF65-F5344CB8AC3E}">
        <p14:creationId xmlns:p14="http://schemas.microsoft.com/office/powerpoint/2010/main" val="214150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EC3C5-FD67-401B-A2ED-73540BD0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59" y="102424"/>
            <a:ext cx="5566855" cy="367873"/>
          </a:xfrm>
        </p:spPr>
        <p:txBody>
          <a:bodyPr/>
          <a:lstStyle/>
          <a:p>
            <a:pPr algn="ctr"/>
            <a:r>
              <a:rPr lang="ru-RU" dirty="0"/>
              <a:t>ОСАНКА-ПРИВЫЧНОЕ ПОЛОЖЕНИЕ ТЕЛА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85F52B-909E-4E43-BFCC-D703B02D9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9" y="686321"/>
            <a:ext cx="556685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0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E8A9F-118E-46C2-99A6-C96A2009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СКЕЛЕТ  КОНЕЧНОСТЕЙ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1AC6B-72E1-48B1-A1C3-9B135F948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" t="5466" r="2568" b="4617"/>
          <a:stretch/>
        </p:blipFill>
        <p:spPr>
          <a:xfrm>
            <a:off x="580231" y="580565"/>
            <a:ext cx="4793573" cy="25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4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E8A9F-118E-46C2-99A6-C96A2009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92800" cy="315471"/>
          </a:xfrm>
        </p:spPr>
        <p:txBody>
          <a:bodyPr/>
          <a:lstStyle/>
          <a:p>
            <a:pPr algn="ctr"/>
            <a:r>
              <a:rPr lang="ru-RU" dirty="0"/>
              <a:t>СКЕЛЕТ ПОЯСА ВЕРХНИХ  КОНЕЧНОСТЕЙ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A23382-3EC4-462C-B9CD-EE838ED6C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8" r="953" b="7836"/>
          <a:stretch/>
        </p:blipFill>
        <p:spPr>
          <a:xfrm>
            <a:off x="940270" y="559455"/>
            <a:ext cx="3384377" cy="25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4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E8A9F-118E-46C2-99A6-C96A2009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СКЕЛЕТ ВЕРХНИХ СВОБОДНЫХ КОНЕЧНОСТЕЙ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1B7856-E5B2-4CBD-B54E-2D64D39AD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3" t="18932" r="5214" b="4771"/>
          <a:stretch/>
        </p:blipFill>
        <p:spPr>
          <a:xfrm>
            <a:off x="300904" y="580309"/>
            <a:ext cx="5247879" cy="255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8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8" y="111418"/>
            <a:ext cx="5479504" cy="430887"/>
          </a:xfrm>
        </p:spPr>
        <p:txBody>
          <a:bodyPr/>
          <a:lstStyle/>
          <a:p>
            <a:pPr algn="ctr"/>
            <a:r>
              <a:rPr lang="ru-RU" sz="2800" dirty="0"/>
              <a:t>ДВИЖЕНИЕ ТЕЛА ЧЕЛОВЕКА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08091A-0B46-421B-BE79-1BC4C89FE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5" t="2018" r="23972" b="12249"/>
          <a:stretch/>
        </p:blipFill>
        <p:spPr>
          <a:xfrm>
            <a:off x="110590" y="604535"/>
            <a:ext cx="2675219" cy="239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6CF6DD-014D-4061-BEDA-8823B8CEA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2" t="4167" r="12710" b="4167"/>
          <a:stretch/>
        </p:blipFill>
        <p:spPr>
          <a:xfrm>
            <a:off x="2812479" y="604535"/>
            <a:ext cx="2837657" cy="239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524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E8A9F-118E-46C2-99A6-C96A2009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16624" cy="315471"/>
          </a:xfrm>
        </p:spPr>
        <p:txBody>
          <a:bodyPr/>
          <a:lstStyle/>
          <a:p>
            <a:pPr algn="ctr"/>
            <a:r>
              <a:rPr lang="ru-RU" dirty="0"/>
              <a:t>СКЕЛЕТ  НИЖНИХ КОНЕЧНОСТЕЙ</a:t>
            </a:r>
          </a:p>
        </p:txBody>
      </p:sp>
      <p:pic>
        <p:nvPicPr>
          <p:cNvPr id="1026" name="Picture 2" descr="Кости и мышцы нижних конечностей. (Лекция 10) презентация, доклад">
            <a:extLst>
              <a:ext uri="{FF2B5EF4-FFF2-40B4-BE49-F238E27FC236}">
                <a16:creationId xmlns:a16="http://schemas.microsoft.com/office/drawing/2014/main" id="{694A9FE8-73B6-4E76-B636-DFCAD491C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t="21151" r="6722" b="10054"/>
          <a:stretch/>
        </p:blipFill>
        <p:spPr bwMode="auto">
          <a:xfrm>
            <a:off x="652239" y="571641"/>
            <a:ext cx="4464496" cy="256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1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E8A9F-118E-46C2-99A6-C96A2009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16624" cy="315471"/>
          </a:xfrm>
        </p:spPr>
        <p:txBody>
          <a:bodyPr/>
          <a:lstStyle/>
          <a:p>
            <a:pPr algn="ctr"/>
            <a:r>
              <a:rPr lang="ru-RU" dirty="0"/>
              <a:t>СКЕЛЕТ ПОЯСА НИЖНИХ КОНЕЧНОСТЕЙ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22E579-7A74-4B78-BC43-5955E47A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00" y="593747"/>
            <a:ext cx="1872208" cy="24962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048658-6093-4C56-BD3C-690842A0B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439" y="566924"/>
            <a:ext cx="2952328" cy="25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61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E8A9F-118E-46C2-99A6-C96A2009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СКЕЛЕТ СВОБОДНЫХ НИЖНИХ КОНЕЧНОСТЕЙ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E3DDAD-B3BF-48C9-B3AF-DB124F281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1" y="557686"/>
            <a:ext cx="1728192" cy="24328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228F20-887C-4C21-8D57-33F124D4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203" y="571448"/>
            <a:ext cx="3340686" cy="2432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9FE64-E752-4250-8DD3-F07AC6BA1B0E}"/>
              </a:ext>
            </a:extLst>
          </p:cNvPr>
          <p:cNvSpPr txBox="1"/>
          <p:nvPr/>
        </p:nvSpPr>
        <p:spPr>
          <a:xfrm>
            <a:off x="292199" y="291856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ОБЩИЙ ВИД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72CCD-ABCF-47FC-99B0-893AD2B67DF2}"/>
              </a:ext>
            </a:extLst>
          </p:cNvPr>
          <p:cNvSpPr txBox="1"/>
          <p:nvPr/>
        </p:nvSpPr>
        <p:spPr>
          <a:xfrm>
            <a:off x="2884487" y="291856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СТРОЕНИЕ СТОПЫ</a:t>
            </a:r>
          </a:p>
        </p:txBody>
      </p:sp>
    </p:spTree>
    <p:extLst>
      <p:ext uri="{BB962C8B-B14F-4D97-AF65-F5344CB8AC3E}">
        <p14:creationId xmlns:p14="http://schemas.microsoft.com/office/powerpoint/2010/main" val="184983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EA4E7-873D-49B7-8BAD-B96FABB3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СОЕДИНЕНИЯ КОСТЕЙ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6F1B2E-84BA-4170-9118-647C2F4BD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7" t="23371" r="10055" b="16713"/>
          <a:stretch/>
        </p:blipFill>
        <p:spPr>
          <a:xfrm>
            <a:off x="580231" y="568910"/>
            <a:ext cx="4751265" cy="25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A51BC-1A90-4F07-BE57-83F918A5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НА ЗАМЕТКУ!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F6BAD6-D58B-48F6-A6E8-D44C300E50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12274" r="5617"/>
          <a:stretch/>
        </p:blipFill>
        <p:spPr>
          <a:xfrm>
            <a:off x="96752" y="603504"/>
            <a:ext cx="1923639" cy="2486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DC9534-3EC8-489E-A7E9-AC1416F63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399" y="603504"/>
            <a:ext cx="1512167" cy="25395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05F4E-1363-4751-91C4-3EAE6C50C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69" t="3137" r="10182" b="4993"/>
          <a:stretch/>
        </p:blipFill>
        <p:spPr>
          <a:xfrm>
            <a:off x="3647900" y="603503"/>
            <a:ext cx="2024323" cy="25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A51BC-1A90-4F07-BE57-83F918A5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54826"/>
            <a:ext cx="5167164" cy="315471"/>
          </a:xfrm>
        </p:spPr>
        <p:txBody>
          <a:bodyPr/>
          <a:lstStyle/>
          <a:p>
            <a:pPr algn="ctr"/>
            <a:r>
              <a:rPr lang="ru-RU" dirty="0"/>
              <a:t>НАГРУЗКА НА СКЕЛЕТ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087CDE-34B0-4C38-BD47-FE754D72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591" y="614313"/>
            <a:ext cx="1351773" cy="2528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6C37B2-EE47-4C51-8D77-AA0DBBF1C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7" t="22088" r="3399" b="10056"/>
          <a:stretch/>
        </p:blipFill>
        <p:spPr>
          <a:xfrm>
            <a:off x="300904" y="614312"/>
            <a:ext cx="3045665" cy="2475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2366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775C4-CBC0-4B88-B231-6E93A3A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Ваше здоровье - в ваших руках!!!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A89F12-58B0-42A7-B36D-E76475F8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7" y="574675"/>
            <a:ext cx="3810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8" y="1698625"/>
            <a:ext cx="1599872" cy="1323532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lvl="0" algn="ctr">
              <a:defRPr/>
            </a:pPr>
            <a:r>
              <a:rPr lang="ru-RU" sz="1600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Нарисовать рисунки №16,17,19,</a:t>
            </a:r>
          </a:p>
          <a:p>
            <a:pPr lvl="0" algn="ctr">
              <a:defRPr/>
            </a:pPr>
            <a:r>
              <a:rPr lang="ru-RU" sz="1600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 14 по желанию.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12887" y="1698625"/>
            <a:ext cx="148978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lang="en-US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828994"/>
            <a:ext cx="1417877" cy="829307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3034" y="1701974"/>
            <a:ext cx="158917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9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- 30)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960892-6A90-42A2-865B-CCAAB587FFE5}"/>
              </a:ext>
            </a:extLst>
          </p:cNvPr>
          <p:cNvSpPr txBox="1"/>
          <p:nvPr/>
        </p:nvSpPr>
        <p:spPr>
          <a:xfrm>
            <a:off x="4442527" y="1694433"/>
            <a:ext cx="117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Выучить названия костей скелета рис. №14.</a:t>
            </a:r>
          </a:p>
        </p:txBody>
      </p:sp>
    </p:spTree>
    <p:extLst>
      <p:ext uri="{BB962C8B-B14F-4D97-AF65-F5344CB8AC3E}">
        <p14:creationId xmlns:p14="http://schemas.microsoft.com/office/powerpoint/2010/main" val="296055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EF433-F21C-4247-A37E-83371C38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" y="132463"/>
            <a:ext cx="5685330" cy="386828"/>
          </a:xfrm>
        </p:spPr>
        <p:txBody>
          <a:bodyPr>
            <a:noAutofit/>
          </a:bodyPr>
          <a:lstStyle/>
          <a:p>
            <a:r>
              <a:rPr lang="ru-RU" sz="2400" dirty="0"/>
              <a:t>ОПОРНО-ДВИГАТЕЛЬНАЯ СИСТЕМА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92973-9B7F-42D9-AA21-E009FA8F2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30" y="686706"/>
            <a:ext cx="4541914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5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ОПОРНО-ДВИГАТЕЛЬНАЯ СИСТЕМА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>
            <a:off x="1346711" y="760907"/>
            <a:ext cx="1009865" cy="1773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1763595">
            <a:off x="3010479" y="773670"/>
            <a:ext cx="988499" cy="174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0" y="1190377"/>
            <a:ext cx="1804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АКТИВНАЯ ЧАСТЬ: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МЫШЦЫ. 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6E0D700-656E-4D40-B195-73736D9E8844}"/>
              </a:ext>
            </a:extLst>
          </p:cNvPr>
          <p:cNvSpPr/>
          <p:nvPr/>
        </p:nvSpPr>
        <p:spPr>
          <a:xfrm>
            <a:off x="2524447" y="542305"/>
            <a:ext cx="144016" cy="659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C00FD-8B33-4441-B685-B9A3563A1BDC}"/>
              </a:ext>
            </a:extLst>
          </p:cNvPr>
          <p:cNvSpPr txBox="1"/>
          <p:nvPr/>
        </p:nvSpPr>
        <p:spPr>
          <a:xfrm>
            <a:off x="1732359" y="1190377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ПАССИВНАЯ ЧАСТЬ: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СКЕЛЕТ.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3532559" y="1191766"/>
            <a:ext cx="2024994" cy="122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СВЯЗОЧНЫЙ АППАРАТ: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СУХОЖИЛИЯ, СВЯЗКИ.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783861-7E7D-406B-B2FA-1490F0A7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2" y="2108815"/>
            <a:ext cx="933584" cy="1033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96448C-7F73-4E3C-9F31-D4BA6846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653" y="2103632"/>
            <a:ext cx="1033612" cy="1033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5AF0EE-0D0C-46A3-8D15-A5EAAC26A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0" t="11555" r="19626"/>
          <a:stretch/>
        </p:blipFill>
        <p:spPr>
          <a:xfrm>
            <a:off x="4019682" y="2372401"/>
            <a:ext cx="1033612" cy="744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69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91D5E-CF99-4AD2-9C49-9B91C5A9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290"/>
            <a:ext cx="5692799" cy="276999"/>
          </a:xfrm>
        </p:spPr>
        <p:txBody>
          <a:bodyPr/>
          <a:lstStyle/>
          <a:p>
            <a:pPr algn="ctr"/>
            <a:r>
              <a:rPr lang="ru-RU" sz="1800" dirty="0"/>
              <a:t>ФУНКЦИИ ОПОРНО-ДВИГАТЕЛЬНОЙ СИСТЕМЫ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CC989-8969-447B-AF17-9F5CF1F49F66}"/>
              </a:ext>
            </a:extLst>
          </p:cNvPr>
          <p:cNvSpPr txBox="1"/>
          <p:nvPr/>
        </p:nvSpPr>
        <p:spPr>
          <a:xfrm>
            <a:off x="148183" y="542305"/>
            <a:ext cx="55446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ЧАСТЬ - (МЫШЦЫ)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Энергетическая функция - превращение химической энергии в механическую и тепловую.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Двигательная функция - обеспечивают передвижение тела и его частей в пространстве.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Защитная функция - создают полости тела для защиты внутренних органов (брюшной пресс).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Формообразующая функция - определяют форму и размеры тела. </a:t>
            </a:r>
          </a:p>
        </p:txBody>
      </p:sp>
    </p:spTree>
    <p:extLst>
      <p:ext uri="{BB962C8B-B14F-4D97-AF65-F5344CB8AC3E}">
        <p14:creationId xmlns:p14="http://schemas.microsoft.com/office/powerpoint/2010/main" val="354757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91D5E-CF99-4AD2-9C49-9B91C5A9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290"/>
            <a:ext cx="5692799" cy="276999"/>
          </a:xfrm>
        </p:spPr>
        <p:txBody>
          <a:bodyPr/>
          <a:lstStyle/>
          <a:p>
            <a:pPr algn="ctr"/>
            <a:r>
              <a:rPr lang="ru-RU" sz="1800" dirty="0"/>
              <a:t>ФУНКЦИИ ОПОРНО-ДВИГАТЕЛЬНОЙ СИСТЕМЫ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26CF5-DB4B-4FC0-A75A-2CCC51A74FEB}"/>
              </a:ext>
            </a:extLst>
          </p:cNvPr>
          <p:cNvSpPr txBox="1"/>
          <p:nvPr/>
        </p:nvSpPr>
        <p:spPr>
          <a:xfrm>
            <a:off x="148183" y="542305"/>
            <a:ext cx="56166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ПАССИВНАЯ ЧАСТЬ – СКЕЛЕТ</a:t>
            </a:r>
          </a:p>
          <a:p>
            <a:pPr algn="l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Механические:</a:t>
            </a:r>
          </a:p>
          <a:p>
            <a:pPr algn="l">
              <a:buFont typeface="+mj-lt"/>
              <a:buAutoNum type="arabicPeriod"/>
            </a:pPr>
            <a:r>
              <a:rPr lang="ru-RU" b="1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Опора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формирование жёсткого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костно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-хрящевого остова тела, к которому прикрепляются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мышцы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фасции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 многие внутренние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органы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>
              <a:buFont typeface="+mj-lt"/>
              <a:buAutoNum type="arabicPeriod"/>
            </a:pPr>
            <a:r>
              <a:rPr lang="ru-RU" b="1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Движение -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благодаря наличию подвижных соединений между костями, кости работают как рычаги, приводимые в движение мышцами;</a:t>
            </a:r>
          </a:p>
        </p:txBody>
      </p:sp>
    </p:spTree>
    <p:extLst>
      <p:ext uri="{BB962C8B-B14F-4D97-AF65-F5344CB8AC3E}">
        <p14:creationId xmlns:p14="http://schemas.microsoft.com/office/powerpoint/2010/main" val="4009727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91D5E-CF99-4AD2-9C49-9B91C5A9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290"/>
            <a:ext cx="5692799" cy="276999"/>
          </a:xfrm>
        </p:spPr>
        <p:txBody>
          <a:bodyPr/>
          <a:lstStyle/>
          <a:p>
            <a:pPr algn="ctr"/>
            <a:r>
              <a:rPr lang="ru-RU" sz="1800" dirty="0"/>
              <a:t>ФУНКЦИИ ОПОРНО-ДВИГАТЕЛЬНОЙ СИСТЕМЫ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26CF5-DB4B-4FC0-A75A-2CCC51A74FEB}"/>
              </a:ext>
            </a:extLst>
          </p:cNvPr>
          <p:cNvSpPr txBox="1"/>
          <p:nvPr/>
        </p:nvSpPr>
        <p:spPr>
          <a:xfrm>
            <a:off x="148183" y="470297"/>
            <a:ext cx="554461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ПАССИВНАЯ ЧАСТЬ – СКЕЛЕТ</a:t>
            </a:r>
          </a:p>
          <a:p>
            <a:pPr marL="400050" indent="-400050" algn="l">
              <a:buAutoNum type="romanUcPeriod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Механические: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00" b="1" i="1" dirty="0">
                <a:solidFill>
                  <a:srgbClr val="002060"/>
                </a:solidFill>
                <a:latin typeface="Arial" panose="020B0604020202020204" pitchFamily="34" charset="0"/>
              </a:rPr>
              <a:t>3. Защита 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</a:rPr>
              <a:t>внутренних органов — формирование костных вместилищ (череп для головного мозга и органов чувств; позвоночный канал — спинного мозга);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700" b="1" i="1" dirty="0">
                <a:solidFill>
                  <a:srgbClr val="002060"/>
                </a:solidFill>
                <a:latin typeface="Arial" panose="020B0604020202020204" pitchFamily="34" charset="0"/>
              </a:rPr>
              <a:t>4. Рессорная, амортизирующая, 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</a:rPr>
              <a:t>функция — уменьшение и смягчение сотрясения при движении (прочная конструкция стопы, хрящевые прослойки между костями и другие).</a:t>
            </a: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2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91D5E-CF99-4AD2-9C49-9B91C5A9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290"/>
            <a:ext cx="5692799" cy="276999"/>
          </a:xfrm>
        </p:spPr>
        <p:txBody>
          <a:bodyPr/>
          <a:lstStyle/>
          <a:p>
            <a:pPr algn="ctr"/>
            <a:r>
              <a:rPr lang="ru-RU" sz="1800" dirty="0"/>
              <a:t>ФУНКЦИИ ОПОРНО-ДВИГАТЕЛЬНОЙ СИСТЕМЫ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26CF5-DB4B-4FC0-A75A-2CCC51A74FEB}"/>
              </a:ext>
            </a:extLst>
          </p:cNvPr>
          <p:cNvSpPr txBox="1"/>
          <p:nvPr/>
        </p:nvSpPr>
        <p:spPr>
          <a:xfrm>
            <a:off x="152351" y="614313"/>
            <a:ext cx="56166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ПАССИВНАЯ ЧАСТЬ – СКЕЛЕТ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II. Биологические:</a:t>
            </a:r>
          </a:p>
          <a:p>
            <a:pPr algn="l">
              <a:buFont typeface="+mj-lt"/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 Кроветворная, или гемопоэтическая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, функция — образование новых клеток крови;</a:t>
            </a:r>
          </a:p>
          <a:p>
            <a:pPr algn="l">
              <a:buFont typeface="+mj-lt"/>
              <a:buAutoNum type="arabicPeriod"/>
            </a:pP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 Участие в обмене веществ 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— кости являются хранилищем большей части кальция и фосфора 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220909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4309</TotalTime>
  <Words>1309</Words>
  <Application>Microsoft Office PowerPoint</Application>
  <PresentationFormat>Произвольный</PresentationFormat>
  <Paragraphs>120</Paragraphs>
  <Slides>37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37</vt:i4>
      </vt:variant>
    </vt:vector>
  </HeadingPairs>
  <TitlesOfParts>
    <vt:vector size="50" baseType="lpstr">
      <vt:lpstr>Arial</vt:lpstr>
      <vt:lpstr>Arial</vt:lpstr>
      <vt:lpstr>Calibri</vt:lpstr>
      <vt:lpstr>Linux Libertine</vt:lpstr>
      <vt:lpstr>Open Sans</vt:lpstr>
      <vt:lpstr>Open Sans Light</vt:lpstr>
      <vt:lpstr>Times New Roman</vt:lpstr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СЕГОДНЯ НА УРОКЕ</vt:lpstr>
      <vt:lpstr>ДВИЖЕНИЕ ТЕЛА ЧЕЛОВЕКА</vt:lpstr>
      <vt:lpstr>ОПОРНО-ДВИГАТЕЛЬНАЯ СИСТЕМА </vt:lpstr>
      <vt:lpstr>ОПОРНО-ДВИГАТЕЛЬНАЯ СИСТЕМА</vt:lpstr>
      <vt:lpstr>ФУНКЦИИ ОПОРНО-ДВИГАТЕЛЬНОЙ СИСТЕМЫ</vt:lpstr>
      <vt:lpstr>ФУНКЦИИ ОПОРНО-ДВИГАТЕЛЬНОЙ СИСТЕМЫ</vt:lpstr>
      <vt:lpstr>ФУНКЦИИ ОПОРНО-ДВИГАТЕЛЬНОЙ СИСТЕМЫ</vt:lpstr>
      <vt:lpstr>ФУНКЦИИ ОПОРНО-ДВИГАТЕЛЬНОЙ СИСТЕМЫ</vt:lpstr>
      <vt:lpstr>ТОПОГРАФИЧЕСКАЯ АНАТОМИЯ</vt:lpstr>
      <vt:lpstr>ОТДЕЛЫ СКЕЛЕТА</vt:lpstr>
      <vt:lpstr>ОТДЕЛЫ СКЕЛЕТА - СХЕМА</vt:lpstr>
      <vt:lpstr>СКЕЛЕТ </vt:lpstr>
      <vt:lpstr>САМАЯ БОЛЬШАЯ И САМЫЕ МАЛЕНЬКИЕ</vt:lpstr>
      <vt:lpstr>САМЫЕ МАЛЕНЬКИЕ КОСТОЧКИ</vt:lpstr>
      <vt:lpstr>СКЕЛЕТ </vt:lpstr>
      <vt:lpstr>СКЕЛЕТ НОВОРОЖДЕННОГО</vt:lpstr>
      <vt:lpstr>СКЕЛЕТ НОВОРОЖДЕННОГО</vt:lpstr>
      <vt:lpstr>ЧЕРЕП ЧЕЛОВЕКА</vt:lpstr>
      <vt:lpstr>ЧЕРЕП ЧЕЛОВЕКА</vt:lpstr>
      <vt:lpstr>ЛИЦЕВОЙ ОТДЕЛ ЧЕРЕПА</vt:lpstr>
      <vt:lpstr>СКЕЛЕТ ТУЛОВИЩА</vt:lpstr>
      <vt:lpstr>ВИД ГРУДНОЙ КЛЕТКИ</vt:lpstr>
      <vt:lpstr>СКЕЛЕТ ПОЗВОНОЧНИКА</vt:lpstr>
      <vt:lpstr>ПЕРВЫЕ ШЕЙНЫЕ ПОЗВОНКИ</vt:lpstr>
      <vt:lpstr>ОСАНКА-ПРИВЫЧНОЕ ПОЛОЖЕНИЕ ТЕЛА</vt:lpstr>
      <vt:lpstr>СКЕЛЕТ  КОНЕЧНОСТЕЙ</vt:lpstr>
      <vt:lpstr>СКЕЛЕТ ПОЯСА ВЕРХНИХ  КОНЕЧНОСТЕЙ</vt:lpstr>
      <vt:lpstr>СКЕЛЕТ ВЕРХНИХ СВОБОДНЫХ КОНЕЧНОСТЕЙ</vt:lpstr>
      <vt:lpstr>СКЕЛЕТ  НИЖНИХ КОНЕЧНОСТЕЙ</vt:lpstr>
      <vt:lpstr>СКЕЛЕТ ПОЯСА НИЖНИХ КОНЕЧНОСТЕЙ</vt:lpstr>
      <vt:lpstr>СКЕЛЕТ СВОБОДНЫХ НИЖНИХ КОНЕЧНОСТЕЙ</vt:lpstr>
      <vt:lpstr>СОЕДИНЕНИЯ КОСТЕЙ</vt:lpstr>
      <vt:lpstr>НА ЗАМЕТКУ!</vt:lpstr>
      <vt:lpstr>НАГРУЗКА НА СКЕЛЕТ</vt:lpstr>
      <vt:lpstr>Ваше здоровье - в ваших руках!!!</vt:lpstr>
      <vt:lpstr>З А Д А Н И 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290</cp:revision>
  <dcterms:created xsi:type="dcterms:W3CDTF">2020-04-13T08:05:42Z</dcterms:created>
  <dcterms:modified xsi:type="dcterms:W3CDTF">2020-10-13T00:18:53Z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