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36"/>
  </p:notesMasterIdLst>
  <p:sldIdLst>
    <p:sldId id="1518" r:id="rId7"/>
    <p:sldId id="1767" r:id="rId8"/>
    <p:sldId id="1733" r:id="rId9"/>
    <p:sldId id="1824" r:id="rId10"/>
    <p:sldId id="1826" r:id="rId11"/>
    <p:sldId id="1822" r:id="rId12"/>
    <p:sldId id="1838" r:id="rId13"/>
    <p:sldId id="1746" r:id="rId14"/>
    <p:sldId id="1524" r:id="rId15"/>
    <p:sldId id="1799" r:id="rId16"/>
    <p:sldId id="1821" r:id="rId17"/>
    <p:sldId id="1827" r:id="rId18"/>
    <p:sldId id="1830" r:id="rId19"/>
    <p:sldId id="1837" r:id="rId20"/>
    <p:sldId id="1834" r:id="rId21"/>
    <p:sldId id="1839" r:id="rId22"/>
    <p:sldId id="1832" r:id="rId23"/>
    <p:sldId id="1818" r:id="rId24"/>
    <p:sldId id="1831" r:id="rId25"/>
    <p:sldId id="1829" r:id="rId26"/>
    <p:sldId id="1840" r:id="rId27"/>
    <p:sldId id="1833" r:id="rId28"/>
    <p:sldId id="1819" r:id="rId29"/>
    <p:sldId id="1828" r:id="rId30"/>
    <p:sldId id="1835" r:id="rId31"/>
    <p:sldId id="1836" r:id="rId32"/>
    <p:sldId id="1621" r:id="rId33"/>
    <p:sldId id="1648" r:id="rId34"/>
    <p:sldId id="1841" r:id="rId35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8" autoAdjust="0"/>
  </p:normalViewPr>
  <p:slideViewPr>
    <p:cSldViewPr>
      <p:cViewPr varScale="1">
        <p:scale>
          <a:sx n="138" d="100"/>
          <a:sy n="138" d="100"/>
        </p:scale>
        <p:origin x="894" y="108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80390" y="1478409"/>
            <a:ext cx="272162" cy="108012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80231" y="1153790"/>
            <a:ext cx="40513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20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3200" b="1" spc="-2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Развитие мышц, 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формирование осанки.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Бинарный урок: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 биология + физкультура.</a:t>
            </a:r>
            <a:endParaRPr lang="ru-RU" sz="28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F2D882-D1C1-4E79-BE19-E0DF5472A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122" y="1406906"/>
            <a:ext cx="1293010" cy="945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ФУНКЦИИ МЫШЦ</a:t>
            </a:r>
            <a:r>
              <a:rPr lang="ru-RU" sz="2400" dirty="0"/>
              <a:t> 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3761-B5C8-450F-AD74-5A4DD97BB6A4}"/>
              </a:ext>
            </a:extLst>
          </p:cNvPr>
          <p:cNvSpPr txBox="1"/>
          <p:nvPr/>
        </p:nvSpPr>
        <p:spPr>
          <a:xfrm>
            <a:off x="148183" y="2006272"/>
            <a:ext cx="548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От исправной работы мышц, состоящих из трёх основных групп, зависит не только подвижность организма, но и функционирование всех физиологических процессов.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77964-A939-4C09-8133-79983244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82" y="584904"/>
            <a:ext cx="1413328" cy="1413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97AE2-55A6-40C2-9347-395C93D7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6" y="597214"/>
            <a:ext cx="2096150" cy="1318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EAED91-ADAE-48C6-9FF3-8C2423D2C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129" y="595402"/>
            <a:ext cx="1861638" cy="13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МЫШЦ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61A4B-FE98-446F-8ED0-A74F9F430B34}"/>
              </a:ext>
            </a:extLst>
          </p:cNvPr>
          <p:cNvSpPr txBox="1"/>
          <p:nvPr/>
        </p:nvSpPr>
        <p:spPr>
          <a:xfrm>
            <a:off x="148183" y="614313"/>
            <a:ext cx="25202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Скелет и мышцы растут и развиваются в детском и юно­шеском возрасте. Самый интенсивный рост и развитие мышц происходит в возрасте 14-17 лет. 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D18C5B-C4DB-40A1-B098-8986A68EF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-50" r="8809" b="4036"/>
          <a:stretch/>
        </p:blipFill>
        <p:spPr>
          <a:xfrm>
            <a:off x="2596455" y="686321"/>
            <a:ext cx="3057125" cy="23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65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РАЗВИТИЕ МЫШЦ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110FD-70A6-4FF7-B205-D185BCDC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23" y="598399"/>
            <a:ext cx="3372908" cy="251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FCBB9-0AAE-4557-939E-D4F7F1EDD2C8}"/>
              </a:ext>
            </a:extLst>
          </p:cNvPr>
          <p:cNvSpPr txBox="1"/>
          <p:nvPr/>
        </p:nvSpPr>
        <p:spPr>
          <a:xfrm>
            <a:off x="72008" y="580048"/>
            <a:ext cx="21644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По мере роста и развития ребенка его движения стано­вятся более разнообразными и сложными. Масса мышц 18-летнего мальчика достигает массы взрослого человека.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1583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65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РАЗВИТИЕ МЫШЦ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49FB1-E990-4528-A0F3-9190E997D7D4}"/>
              </a:ext>
            </a:extLst>
          </p:cNvPr>
          <p:cNvSpPr txBox="1"/>
          <p:nvPr/>
        </p:nvSpPr>
        <p:spPr>
          <a:xfrm>
            <a:off x="76175" y="549270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  Развитие костей и скелетных мышц взаимосвязано. Занятия физическим трудом, физическими упражнениями и спортом способствуют быстрому ро­сту и прочности мышц. В свою очередь, развитие мышц влияет на развитие и прочность костей. Чем лучше развиты мышцы, тем прочнее кости.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8C80AF-B668-4316-9980-F9AB07519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4" t="20291" r="40014" b="16913"/>
          <a:stretch/>
        </p:blipFill>
        <p:spPr>
          <a:xfrm>
            <a:off x="3999524" y="614313"/>
            <a:ext cx="1693276" cy="22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2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32463"/>
            <a:ext cx="5616625" cy="386828"/>
          </a:xfrm>
        </p:spPr>
        <p:txBody>
          <a:bodyPr>
            <a:noAutofit/>
          </a:bodyPr>
          <a:lstStyle/>
          <a:p>
            <a:r>
              <a:rPr lang="ru-RU" sz="1600" dirty="0"/>
              <a:t>НЕПРАВИЛЬНЫЕ ФИЗИЧЕСКИЕ НАГРУЗКИ - ВРЕД  ДЛЯ РАСТУЩЕГО ОРГАНИЗМА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EE814-00EF-4FE5-8047-24827DBE1562}"/>
              </a:ext>
            </a:extLst>
          </p:cNvPr>
          <p:cNvSpPr txBox="1"/>
          <p:nvPr/>
        </p:nvSpPr>
        <p:spPr>
          <a:xfrm>
            <a:off x="76175" y="470297"/>
            <a:ext cx="28852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Однако тяжелая нагрузка, особенно в период роста костей, и ожирение мо­гут привести к заболеванию суставов. При большой нагрузке возрастает дав­ление на опорную поверхность суставов нижних конечностей и ухудшается их кровоснабжение. 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35659-782D-4D46-852C-E5B14642C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9" t="2449" r="14285" b="4061"/>
          <a:stretch/>
        </p:blipFill>
        <p:spPr>
          <a:xfrm>
            <a:off x="3028503" y="582581"/>
            <a:ext cx="2552013" cy="255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РАБОТЫ МЫШЦ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4F307-A871-4172-80DD-0250FBFE6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 t="30028" r="8445" b="14494"/>
          <a:stretch/>
        </p:blipFill>
        <p:spPr>
          <a:xfrm>
            <a:off x="484174" y="651849"/>
            <a:ext cx="4852130" cy="24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8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E7915-3886-4F22-8132-CE87FB15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ОСАНКИ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EA1B3-85A1-4CAB-B757-169273B253C4}"/>
              </a:ext>
            </a:extLst>
          </p:cNvPr>
          <p:cNvSpPr txBox="1"/>
          <p:nvPr/>
        </p:nvSpPr>
        <p:spPr>
          <a:xfrm>
            <a:off x="148183" y="1821606"/>
            <a:ext cx="55446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  Дети дошкольного и младшего школьного возраста не должны долго си­деть и стоять на одном месте без движения, долго ходить, носить тяжести и работать одной рукой. Несоблюдение этих правил может привести к искрив­лению позвоночника, деформации нижних конечностей и нарушению форми­рования осанки тела.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CEA263-E563-4AC2-8733-A07CBDC8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59" y="614313"/>
            <a:ext cx="4104456" cy="120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ИЗГИБЫ ПОЗВОНОЧНИКА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FE8F5A-E485-4009-BC91-0AFE7042A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1459"/>
          <a:stretch/>
        </p:blipFill>
        <p:spPr>
          <a:xfrm>
            <a:off x="3028503" y="591130"/>
            <a:ext cx="2487517" cy="2521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E66C9-2DE0-4CAF-A769-417E0A9D07EA}"/>
              </a:ext>
            </a:extLst>
          </p:cNvPr>
          <p:cNvSpPr txBox="1"/>
          <p:nvPr/>
        </p:nvSpPr>
        <p:spPr>
          <a:xfrm>
            <a:off x="148183" y="610245"/>
            <a:ext cx="2808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Лордоз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(греч.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λορδός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«согнувшийся, сутулый») — изгиб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позвоночника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в сагиттальной плоскости, обращенный выпуклостью вперёд; антоним кифоз.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0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ОСАНКА ТЕЛА ЧЕЛОВЕКА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0B2EAB-CE6F-42D6-B5C9-01E76F6B4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8" r="442" b="4498"/>
          <a:stretch/>
        </p:blipFill>
        <p:spPr>
          <a:xfrm>
            <a:off x="508222" y="614313"/>
            <a:ext cx="4589003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5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НАРУШЕНИЯ О.Д.С.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EE814-00EF-4FE5-8047-24827DBE1562}"/>
              </a:ext>
            </a:extLst>
          </p:cNvPr>
          <p:cNvSpPr txBox="1"/>
          <p:nvPr/>
        </p:nvSpPr>
        <p:spPr>
          <a:xfrm>
            <a:off x="112179" y="2375604"/>
            <a:ext cx="5544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Ожирение приводит к нарушению формирования опор­но-двигательной системы в детском возрасте и к застою суставов у взрослых.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2B044-A328-4125-AB64-DA9E27E4B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6" b="2722"/>
          <a:stretch/>
        </p:blipFill>
        <p:spPr>
          <a:xfrm>
            <a:off x="3676575" y="609601"/>
            <a:ext cx="1743427" cy="17660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BE3339-E134-42C1-A815-0156B025B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73" y="609601"/>
            <a:ext cx="2920686" cy="17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148183" y="614313"/>
            <a:ext cx="561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Составьте парные ответы из названий мышц и их функций: А - скелетные мыш­цы,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 - мышцы сердца, В - гладкие мышцы;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1 - волокна короткие и веретено­видные, сокращаются медленно и слабо, 2 - волокна тонкие, соединены отдель­ными участками,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3 - волокна тонкие и длинные, сокращаются быстро и сильно.</a:t>
            </a:r>
          </a:p>
        </p:txBody>
      </p:sp>
    </p:spTree>
    <p:extLst>
      <p:ext uri="{BB962C8B-B14F-4D97-AF65-F5344CB8AC3E}">
        <p14:creationId xmlns:p14="http://schemas.microsoft.com/office/powerpoint/2010/main" val="421608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92800" cy="386828"/>
          </a:xfrm>
        </p:spPr>
        <p:txBody>
          <a:bodyPr>
            <a:noAutofit/>
          </a:bodyPr>
          <a:lstStyle/>
          <a:p>
            <a:r>
              <a:rPr lang="ru-RU" sz="1800" dirty="0"/>
              <a:t>СЛАБОСТЬ МЫШЦ СПИНЫ ВЫЗЫВАЕТ ИЗМЕНЕНИЕ ОСАНКИ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5B2C4-E1FC-422D-B3D5-71549318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5" t="16606" r="3467" b="7235"/>
          <a:stretch/>
        </p:blipFill>
        <p:spPr>
          <a:xfrm>
            <a:off x="1069411" y="568393"/>
            <a:ext cx="3706328" cy="25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1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ПРАКТИЧЕСКАЯ ЧАСТЬ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25AFB-9BC2-4AE9-864F-AFED992185E3}"/>
              </a:ext>
            </a:extLst>
          </p:cNvPr>
          <p:cNvSpPr txBox="1"/>
          <p:nvPr/>
        </p:nvSpPr>
        <p:spPr>
          <a:xfrm>
            <a:off x="220191" y="49410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Многократный победитель чемпионата  и кубка республики Узбекистан, член сборной команды страны по легкой атлетике 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Сафаров Анвар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Мамарасулович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B6F74-DCAA-4D5D-B2E6-702746119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6" t="15313" r="19596" b="14115"/>
          <a:stretch/>
        </p:blipFill>
        <p:spPr>
          <a:xfrm rot="16200000">
            <a:off x="1929798" y="1239036"/>
            <a:ext cx="1477331" cy="23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ПРАКТИЧЕСКАЯ ЧАСТЬ УРОКА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3EE32-8B0A-4E23-9F11-CA984850A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9" t="18931" r="17465" b="4082"/>
          <a:stretch/>
        </p:blipFill>
        <p:spPr>
          <a:xfrm>
            <a:off x="1156295" y="610353"/>
            <a:ext cx="3427021" cy="2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7" y="102424"/>
            <a:ext cx="5625331" cy="369332"/>
          </a:xfrm>
        </p:spPr>
        <p:txBody>
          <a:bodyPr/>
          <a:lstStyle/>
          <a:p>
            <a:pPr algn="ctr"/>
            <a:r>
              <a:rPr lang="ru-RU" sz="2400" dirty="0"/>
              <a:t>ОСАНКА-ПОКАЗАТЕЛЬ ЗДОРОВЬЯ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AB3D1-EA2D-457D-B6AD-961BD0BD2101}"/>
              </a:ext>
            </a:extLst>
          </p:cNvPr>
          <p:cNvSpPr txBox="1"/>
          <p:nvPr/>
        </p:nvSpPr>
        <p:spPr>
          <a:xfrm>
            <a:off x="67466" y="614313"/>
            <a:ext cx="5625331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ПРИЧИН ДЛЯ ТОГО, ЧТОБЫ ОСАНКА БЫЛА ПРАВИЛЬНОЙ: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Укрепляются мышцы спины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Увеличивается плотность ткани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Повышается гибкость позвоночника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Укрепляются кости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Улучшается общее здоровье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Осанка - фундамент всей телесной красоты. </a:t>
            </a:r>
          </a:p>
        </p:txBody>
      </p:sp>
    </p:spTree>
    <p:extLst>
      <p:ext uri="{BB962C8B-B14F-4D97-AF65-F5344CB8AC3E}">
        <p14:creationId xmlns:p14="http://schemas.microsoft.com/office/powerpoint/2010/main" val="190466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Авиценна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F3147-3C22-4145-910B-66C14D714CB1}"/>
              </a:ext>
            </a:extLst>
          </p:cNvPr>
          <p:cNvSpPr txBox="1"/>
          <p:nvPr/>
        </p:nvSpPr>
        <p:spPr>
          <a:xfrm>
            <a:off x="148183" y="614313"/>
            <a:ext cx="34563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«Физические упражнения - лучший метод здравоохранения». Все люди стремятся быть здоровыми, сильными и энергичными, чтобы сохранить молодость, хорошие манеры и деловую хватку. Одним из ключевых факторов в достижении этого является физическая активность.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489F28-69AF-41F4-9FB1-6AB00995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590" y="574812"/>
            <a:ext cx="1893202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ИНИЦИАТИВ ПРЕЗИДЕНТА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51CBF-4AF8-4714-A53F-9FF156AD7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9" t="8469" r="8947" b="11010"/>
          <a:stretch/>
        </p:blipFill>
        <p:spPr>
          <a:xfrm>
            <a:off x="3172519" y="718241"/>
            <a:ext cx="2464275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DA0A79-B556-4DFC-B3D6-E5EA5A9A5DAD}"/>
              </a:ext>
            </a:extLst>
          </p:cNvPr>
          <p:cNvSpPr txBox="1"/>
          <p:nvPr/>
        </p:nvSpPr>
        <p:spPr>
          <a:xfrm>
            <a:off x="113931" y="606762"/>
            <a:ext cx="30292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Roboto"/>
              </a:rPr>
              <a:t>      Как известно, глава нашего государства ранее выдвинул пять важных инициатив по организации социальной, духовно-просветительской работы по новой системе.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65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5 ИНИЦИАТИВ ПРЕЗИДЕНТА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51CBF-4AF8-4714-A53F-9FF156AD7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5" t="8947" r="7548" b="10531"/>
          <a:stretch/>
        </p:blipFill>
        <p:spPr>
          <a:xfrm>
            <a:off x="3028503" y="636519"/>
            <a:ext cx="2605776" cy="2426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C012E-1DC7-4249-A131-4026AD45B1D4}"/>
              </a:ext>
            </a:extLst>
          </p:cNvPr>
          <p:cNvSpPr txBox="1"/>
          <p:nvPr/>
        </p:nvSpPr>
        <p:spPr>
          <a:xfrm>
            <a:off x="220191" y="686321"/>
            <a:ext cx="27363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  <a:latin typeface="Roboto"/>
              </a:rPr>
              <a:t>  Второе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направление – физическая закалка молодежи, создание необходимых условий для проявления ею своих способностей в спорте.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7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/>
          </a:bodyPr>
          <a:lstStyle/>
          <a:p>
            <a:r>
              <a:rPr lang="ru-RU" sz="2800" dirty="0"/>
              <a:t>ОБОБЩЕНИЕ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AB5FF-E580-4254-BE38-1528ED8B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65" y="584777"/>
            <a:ext cx="2497784" cy="1395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E513C-5A9E-4EAB-B9F5-15C3DB5D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16" y="584777"/>
            <a:ext cx="1765692" cy="1377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37A01-B009-4CB9-BD0A-FC7B08AC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464" y="584777"/>
            <a:ext cx="1167920" cy="1466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3C5D6A-B196-4B22-BD30-D2934A59B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906" y="2236541"/>
            <a:ext cx="986015" cy="8758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62EE92-08BF-43A2-BB44-3C2C3F557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586" y="1992999"/>
            <a:ext cx="1560666" cy="9958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5E0DC8-5654-48FB-9EFB-F9F9C7F38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203" y="2196275"/>
            <a:ext cx="1385475" cy="8893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C0656-3F9F-4A77-B2EE-847D21643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33" y="2059006"/>
            <a:ext cx="1552756" cy="8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02345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8632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902345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6335" y="1622425"/>
            <a:ext cx="2326373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(стр.</a:t>
            </a: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42-43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830337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247411" y="686322"/>
            <a:ext cx="1537707" cy="829305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55999" y="1622425"/>
            <a:ext cx="1676360" cy="1569753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§13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(стр. </a:t>
            </a: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- 43)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 выписать основные понятия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74353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C51EF-6BAF-49DD-8CA2-5246078D2945}"/>
              </a:ext>
            </a:extLst>
          </p:cNvPr>
          <p:cNvSpPr txBox="1"/>
          <p:nvPr/>
        </p:nvSpPr>
        <p:spPr>
          <a:xfrm>
            <a:off x="3847811" y="1622425"/>
            <a:ext cx="1844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Разработать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систему упражнений для тренировки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мышц позвоночника.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F225D-9464-4AB7-B0D5-D457F956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1800" dirty="0"/>
              <a:t>ПОДГОТОВКА К ЛАБОРАТОРНОЙ РАБОТЕ №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C8EE-A465-46EF-B3B3-17B7F5752A38}"/>
              </a:ext>
            </a:extLst>
          </p:cNvPr>
          <p:cNvSpPr txBox="1"/>
          <p:nvPr/>
        </p:nvSpPr>
        <p:spPr>
          <a:xfrm>
            <a:off x="580231" y="758329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Внимательно 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ознакомьтесь </a:t>
            </a:r>
          </a:p>
          <a:p>
            <a:pPr algn="ctr"/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порядком выполнения лабораторной работы на стр.43. </a:t>
            </a:r>
          </a:p>
        </p:txBody>
      </p:sp>
    </p:spTree>
    <p:extLst>
      <p:ext uri="{BB962C8B-B14F-4D97-AF65-F5344CB8AC3E}">
        <p14:creationId xmlns:p14="http://schemas.microsoft.com/office/powerpoint/2010/main" val="132895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134294"/>
              </p:ext>
            </p:extLst>
          </p:nvPr>
        </p:nvGraphicFramePr>
        <p:xfrm>
          <a:off x="0" y="1"/>
          <a:ext cx="5768975" cy="322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374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892601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62689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МЫШЦЫ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757664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скелетные мыш­цы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волокна тонкие и длинные, сокращаются быстро и сильно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894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мышцы сердца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волокна тонкие, соединены отдель­ными участками</a:t>
                      </a:r>
                    </a:p>
                    <a:p>
                      <a:pPr algn="l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948873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гладкие мышцы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волокна короткие и веретено­видные, сокращаются медленно и слабо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44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148183" y="614313"/>
            <a:ext cx="5544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2.	Составьте парные ответы из названий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мышц и соответствующих им функций: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скелетные мышцы, Б - сердечные мышцы,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- гладкие мышцы, Г - мышцы-сгибатели,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 - мышцы-разгибатели; 1 - разгибание рук и ног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суставах, 2 - движение органов, 3 - сгибание рук и ног в суставах, 4 - выталкивание крови из сердца, 5 - образует стенку внутренних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207987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17753"/>
              </p:ext>
            </p:extLst>
          </p:nvPr>
        </p:nvGraphicFramePr>
        <p:xfrm>
          <a:off x="0" y="38249"/>
          <a:ext cx="5768975" cy="3150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914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698061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3196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МЫШЦЫ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04147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скелетные </a:t>
                      </a:r>
                    </a:p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мыш­цы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движение органов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93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мышцы сердечные мышцы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выталкивание крови из сердца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398447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гладкие мышцы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образует стенку внутренних органов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93988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мышцы-сгибатели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сгибание рук и ног в суставах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  <a:tr h="742117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- мышцы-разгибатели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разгибание рук и ног</a:t>
                      </a:r>
                    </a:p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суставах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80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71FA03-8F4E-4B71-BF96-C2D43801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041" y="552026"/>
            <a:ext cx="2007517" cy="2582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84EDA-87C5-48C2-90C2-ADEF7C5166DE}"/>
              </a:ext>
            </a:extLst>
          </p:cNvPr>
          <p:cNvSpPr txBox="1"/>
          <p:nvPr/>
        </p:nvSpPr>
        <p:spPr>
          <a:xfrm>
            <a:off x="110417" y="580048"/>
            <a:ext cx="3540624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ru-RU" sz="15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«Всё бесконечное разнообразие внешних проявлений мозговой деятельности сводится окончательно к одному лишь явлению - мышечному движению. Смеётся ли ребенок при виде игрушки, создаёт ли Ньютон мировые законы и пишет их на бумаге -  везде окончательным фактом  является мышечное движение».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1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91" y="102424"/>
            <a:ext cx="5311177" cy="369332"/>
          </a:xfrm>
        </p:spPr>
        <p:txBody>
          <a:bodyPr/>
          <a:lstStyle/>
          <a:p>
            <a:pPr algn="ctr"/>
            <a:r>
              <a:rPr lang="ru-RU" sz="2400" dirty="0"/>
              <a:t>СЕЧЕНОВ ИВАН МИХАЙЛОВИЧ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71FA03-8F4E-4B71-BF96-C2D43801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801" y="559859"/>
            <a:ext cx="2019284" cy="2582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24BE64-737A-4E1F-A21C-7437AE85D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5" t="16038" r="4582" b="50469"/>
          <a:stretch/>
        </p:blipFill>
        <p:spPr>
          <a:xfrm>
            <a:off x="148183" y="830337"/>
            <a:ext cx="3435911" cy="17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3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91" y="102424"/>
            <a:ext cx="5311177" cy="369332"/>
          </a:xfrm>
        </p:spPr>
        <p:txBody>
          <a:bodyPr/>
          <a:lstStyle/>
          <a:p>
            <a:pPr algn="ctr"/>
            <a:r>
              <a:rPr lang="ru-RU" sz="2400" dirty="0"/>
              <a:t>СЕЧЕНОВ ИВАН МИХАЙЛОВИЧ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71FA03-8F4E-4B71-BF96-C2D43801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801" y="559859"/>
            <a:ext cx="2019284" cy="2582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24BE64-737A-4E1F-A21C-7437AE85D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6" t="49531" r="3084" b="12275"/>
          <a:stretch/>
        </p:blipFill>
        <p:spPr>
          <a:xfrm>
            <a:off x="127804" y="758329"/>
            <a:ext cx="3447676" cy="1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6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6" y="555625"/>
            <a:ext cx="487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мышц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5315" y="1046361"/>
            <a:ext cx="3783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начение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тренировки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199" y="1766441"/>
            <a:ext cx="326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осанки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00511" y="2426707"/>
            <a:ext cx="2571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Плоскостопие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5785</TotalTime>
  <Words>876</Words>
  <Application>Microsoft Office PowerPoint</Application>
  <PresentationFormat>Произвольный</PresentationFormat>
  <Paragraphs>112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Arial</vt:lpstr>
      <vt:lpstr>Calibri</vt:lpstr>
      <vt:lpstr>Open Sans</vt:lpstr>
      <vt:lpstr>Open Sans Light</vt:lpstr>
      <vt:lpstr>Roboto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</vt:lpstr>
      <vt:lpstr>АКТУАЛИЗАЦИЯ ЗНАНИЙ</vt:lpstr>
      <vt:lpstr>СЕЧЕНОВ ИВАН МИХАЙЛОВИЧ</vt:lpstr>
      <vt:lpstr>СЕЧЕНОВ ИВАН МИХАЙЛОВИЧ</vt:lpstr>
      <vt:lpstr>СЕГОДНЯ НА УРОКЕ</vt:lpstr>
      <vt:lpstr>ФУНКЦИИ МЫШЦ </vt:lpstr>
      <vt:lpstr>РАЗВИТИЕ МЫШЦ</vt:lpstr>
      <vt:lpstr>РАЗВИТИЕ МЫШЦ</vt:lpstr>
      <vt:lpstr>РАЗВИТИЕ МЫШЦ</vt:lpstr>
      <vt:lpstr>НЕПРАВИЛЬНЫЕ ФИЗИЧЕСКИЕ НАГРУЗКИ - ВРЕД  ДЛЯ РАСТУЩЕГО ОРГАНИЗМА</vt:lpstr>
      <vt:lpstr>ВИДЫ РАБОТЫ МЫШЦ</vt:lpstr>
      <vt:lpstr>ФОРМИРОВАНИЕ ОСАНКИ</vt:lpstr>
      <vt:lpstr>ИЗГИБЫ ПОЗВОНОЧНИКА</vt:lpstr>
      <vt:lpstr>ОСАНКА ТЕЛА ЧЕЛОВЕКА</vt:lpstr>
      <vt:lpstr>НАРУШЕНИЯ О.Д.С.</vt:lpstr>
      <vt:lpstr>СЛАБОСТЬ МЫШЦ СПИНЫ ВЫЗЫВАЕТ ИЗМЕНЕНИЕ ОСАНКИ</vt:lpstr>
      <vt:lpstr>ПРАКТИЧЕСКАЯ ЧАСТЬ УРОКА</vt:lpstr>
      <vt:lpstr>ПРАКТИЧЕСКАЯ ЧАСТЬ УРОКА</vt:lpstr>
      <vt:lpstr>ОСАНКА-ПОКАЗАТЕЛЬ ЗДОРОВЬЯ</vt:lpstr>
      <vt:lpstr>Авиценна</vt:lpstr>
      <vt:lpstr>5 ИНИЦИАТИВ ПРЕЗИДЕНТА</vt:lpstr>
      <vt:lpstr>5 ИНИЦИАТИВ ПРЕЗИДЕНТА</vt:lpstr>
      <vt:lpstr>ОБОБЩЕНИЕ </vt:lpstr>
      <vt:lpstr>З А Д А Н И Е</vt:lpstr>
      <vt:lpstr>ПОДГОТОВКА К ЛАБОРАТОРНОЙ РАБОТЕ №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420</cp:revision>
  <dcterms:created xsi:type="dcterms:W3CDTF">2020-04-13T08:05:42Z</dcterms:created>
  <dcterms:modified xsi:type="dcterms:W3CDTF">2020-10-14T08:48:08Z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