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5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  <p:sldMasterId id="2147483940" r:id="rId6"/>
  </p:sldMasterIdLst>
  <p:notesMasterIdLst>
    <p:notesMasterId r:id="rId45"/>
  </p:notesMasterIdLst>
  <p:sldIdLst>
    <p:sldId id="1518" r:id="rId7"/>
    <p:sldId id="1801" r:id="rId8"/>
    <p:sldId id="1782" r:id="rId9"/>
    <p:sldId id="1671" r:id="rId10"/>
    <p:sldId id="1746" r:id="rId11"/>
    <p:sldId id="1798" r:id="rId12"/>
    <p:sldId id="1524" r:id="rId13"/>
    <p:sldId id="1593" r:id="rId14"/>
    <p:sldId id="1729" r:id="rId15"/>
    <p:sldId id="1804" r:id="rId16"/>
    <p:sldId id="1783" r:id="rId17"/>
    <p:sldId id="1787" r:id="rId18"/>
    <p:sldId id="1760" r:id="rId19"/>
    <p:sldId id="1794" r:id="rId20"/>
    <p:sldId id="1803" r:id="rId21"/>
    <p:sldId id="1788" r:id="rId22"/>
    <p:sldId id="1799" r:id="rId23"/>
    <p:sldId id="1789" r:id="rId24"/>
    <p:sldId id="1791" r:id="rId25"/>
    <p:sldId id="1792" r:id="rId26"/>
    <p:sldId id="1795" r:id="rId27"/>
    <p:sldId id="1805" r:id="rId28"/>
    <p:sldId id="1806" r:id="rId29"/>
    <p:sldId id="1784" r:id="rId30"/>
    <p:sldId id="1808" r:id="rId31"/>
    <p:sldId id="1807" r:id="rId32"/>
    <p:sldId id="1785" r:id="rId33"/>
    <p:sldId id="1786" r:id="rId34"/>
    <p:sldId id="1809" r:id="rId35"/>
    <p:sldId id="1810" r:id="rId36"/>
    <p:sldId id="1811" r:id="rId37"/>
    <p:sldId id="1813" r:id="rId38"/>
    <p:sldId id="1812" r:id="rId39"/>
    <p:sldId id="1814" r:id="rId40"/>
    <p:sldId id="1816" r:id="rId41"/>
    <p:sldId id="1815" r:id="rId42"/>
    <p:sldId id="1621" r:id="rId43"/>
    <p:sldId id="1648" r:id="rId44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716" autoAdjust="0"/>
  </p:normalViewPr>
  <p:slideViewPr>
    <p:cSldViewPr>
      <p:cViewPr varScale="1">
        <p:scale>
          <a:sx n="113" d="100"/>
          <a:sy n="113" d="100"/>
        </p:scale>
        <p:origin x="1272" y="96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10/10/2020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9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83.xml"/><Relationship Id="rId34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61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9.xml"/><Relationship Id="rId26" Type="http://schemas.openxmlformats.org/officeDocument/2006/relationships/slideLayout" Target="../slideLayouts/slideLayout167.xml"/><Relationship Id="rId39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62.xml"/><Relationship Id="rId34" Type="http://schemas.openxmlformats.org/officeDocument/2006/relationships/slideLayout" Target="../slideLayouts/slideLayout175.xml"/><Relationship Id="rId42" Type="http://schemas.openxmlformats.org/officeDocument/2006/relationships/slideLayout" Target="../slideLayouts/slideLayout183.xml"/><Relationship Id="rId47" Type="http://schemas.openxmlformats.org/officeDocument/2006/relationships/slideLayout" Target="../slideLayouts/slideLayout188.xml"/><Relationship Id="rId50" Type="http://schemas.openxmlformats.org/officeDocument/2006/relationships/slideLayout" Target="../slideLayouts/slideLayout191.xml"/><Relationship Id="rId55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0" Type="http://schemas.openxmlformats.org/officeDocument/2006/relationships/slideLayout" Target="../slideLayouts/slideLayout161.xml"/><Relationship Id="rId29" Type="http://schemas.openxmlformats.org/officeDocument/2006/relationships/slideLayout" Target="../slideLayouts/slideLayout170.xml"/><Relationship Id="rId41" Type="http://schemas.openxmlformats.org/officeDocument/2006/relationships/slideLayout" Target="../slideLayouts/slideLayout182.xml"/><Relationship Id="rId54" Type="http://schemas.openxmlformats.org/officeDocument/2006/relationships/slideLayout" Target="../slideLayouts/slideLayout1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24" Type="http://schemas.openxmlformats.org/officeDocument/2006/relationships/slideLayout" Target="../slideLayouts/slideLayout165.xml"/><Relationship Id="rId32" Type="http://schemas.openxmlformats.org/officeDocument/2006/relationships/slideLayout" Target="../slideLayouts/slideLayout173.xml"/><Relationship Id="rId37" Type="http://schemas.openxmlformats.org/officeDocument/2006/relationships/slideLayout" Target="../slideLayouts/slideLayout178.xml"/><Relationship Id="rId40" Type="http://schemas.openxmlformats.org/officeDocument/2006/relationships/slideLayout" Target="../slideLayouts/slideLayout181.xml"/><Relationship Id="rId45" Type="http://schemas.openxmlformats.org/officeDocument/2006/relationships/slideLayout" Target="../slideLayouts/slideLayout186.xml"/><Relationship Id="rId53" Type="http://schemas.openxmlformats.org/officeDocument/2006/relationships/slideLayout" Target="../slideLayouts/slideLayout194.xml"/><Relationship Id="rId58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46.xml"/><Relationship Id="rId15" Type="http://schemas.openxmlformats.org/officeDocument/2006/relationships/slideLayout" Target="../slideLayouts/slideLayout156.xml"/><Relationship Id="rId23" Type="http://schemas.openxmlformats.org/officeDocument/2006/relationships/slideLayout" Target="../slideLayouts/slideLayout164.xml"/><Relationship Id="rId28" Type="http://schemas.openxmlformats.org/officeDocument/2006/relationships/slideLayout" Target="../slideLayouts/slideLayout169.xml"/><Relationship Id="rId36" Type="http://schemas.openxmlformats.org/officeDocument/2006/relationships/slideLayout" Target="../slideLayouts/slideLayout177.xml"/><Relationship Id="rId49" Type="http://schemas.openxmlformats.org/officeDocument/2006/relationships/slideLayout" Target="../slideLayouts/slideLayout190.xml"/><Relationship Id="rId57" Type="http://schemas.openxmlformats.org/officeDocument/2006/relationships/slideLayout" Target="../slideLayouts/slideLayout1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51.xml"/><Relationship Id="rId19" Type="http://schemas.openxmlformats.org/officeDocument/2006/relationships/slideLayout" Target="../slideLayouts/slideLayout160.xml"/><Relationship Id="rId31" Type="http://schemas.openxmlformats.org/officeDocument/2006/relationships/slideLayout" Target="../slideLayouts/slideLayout172.xml"/><Relationship Id="rId44" Type="http://schemas.openxmlformats.org/officeDocument/2006/relationships/slideLayout" Target="../slideLayouts/slideLayout185.xml"/><Relationship Id="rId52" Type="http://schemas.openxmlformats.org/officeDocument/2006/relationships/slideLayout" Target="../slideLayouts/slideLayout193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8.xml"/><Relationship Id="rId30" Type="http://schemas.openxmlformats.org/officeDocument/2006/relationships/slideLayout" Target="../slideLayouts/slideLayout171.xml"/><Relationship Id="rId35" Type="http://schemas.openxmlformats.org/officeDocument/2006/relationships/slideLayout" Target="../slideLayouts/slideLayout176.xml"/><Relationship Id="rId43" Type="http://schemas.openxmlformats.org/officeDocument/2006/relationships/slideLayout" Target="../slideLayouts/slideLayout184.xml"/><Relationship Id="rId48" Type="http://schemas.openxmlformats.org/officeDocument/2006/relationships/slideLayout" Target="../slideLayouts/slideLayout189.xml"/><Relationship Id="rId56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49.xml"/><Relationship Id="rId51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5" Type="http://schemas.openxmlformats.org/officeDocument/2006/relationships/slideLayout" Target="../slideLayouts/slideLayout166.xml"/><Relationship Id="rId33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179.xml"/><Relationship Id="rId46" Type="http://schemas.openxmlformats.org/officeDocument/2006/relationships/slideLayout" Target="../slideLayouts/slideLayout1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2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2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9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406717" y="1456487"/>
            <a:ext cx="344170" cy="102713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3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xmlns="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6D41736-D2F1-4836-B58C-06328E5491D6}"/>
              </a:ext>
            </a:extLst>
          </p:cNvPr>
          <p:cNvSpPr txBox="1"/>
          <p:nvPr/>
        </p:nvSpPr>
        <p:spPr>
          <a:xfrm>
            <a:off x="364207" y="1406401"/>
            <a:ext cx="34563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pc="-2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800" b="1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algn="ctr"/>
            <a:r>
              <a:rPr lang="ru-RU" sz="3600" b="1" spc="-2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spc="-20" dirty="0">
                <a:solidFill>
                  <a:srgbClr val="2365C7"/>
                </a:solidFill>
                <a:latin typeface="Arial"/>
                <a:cs typeface="Arial"/>
              </a:rPr>
              <a:t>Мышцы.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0092FD-8E27-4D1A-A2A8-3E1FE4C65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662" y="1255977"/>
            <a:ext cx="1584176" cy="17266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Autofit/>
          </a:bodyPr>
          <a:lstStyle/>
          <a:p>
            <a:r>
              <a:rPr lang="ru-RU" sz="2400" dirty="0"/>
              <a:t>СТРОЕНИЕ СКЕЛЕТНОЙ МЫШЦЫ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FED95E3-7268-46DC-A1B1-D3A3243194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5" t="3228" r="-640" b="2766"/>
          <a:stretch/>
        </p:blipFill>
        <p:spPr>
          <a:xfrm>
            <a:off x="2350987" y="700021"/>
            <a:ext cx="3341812" cy="2307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E7B3D05-5D79-4207-A72D-3E24498DBE18}"/>
              </a:ext>
            </a:extLst>
          </p:cNvPr>
          <p:cNvSpPr txBox="1"/>
          <p:nvPr/>
        </p:nvSpPr>
        <p:spPr>
          <a:xfrm>
            <a:off x="72008" y="528945"/>
            <a:ext cx="245243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Мышечная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ткань имеет сложное строение: клетки-миоциты и покрывающая их оболочка — </a:t>
            </a:r>
            <a:r>
              <a:rPr lang="ru-RU" sz="1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эндомизий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образуют отдельные мышечные пучки, которые, соединяясь вместе, образуют непосредственно мышцу, одетую для защиты в плащ из соединительной ткани или </a:t>
            </a:r>
            <a:r>
              <a:rPr lang="ru-RU" sz="1400" b="0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фасцию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502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257"/>
            <a:ext cx="5692799" cy="396792"/>
          </a:xfrm>
        </p:spPr>
        <p:txBody>
          <a:bodyPr>
            <a:noAutofit/>
          </a:bodyPr>
          <a:lstStyle/>
          <a:p>
            <a:r>
              <a:rPr lang="ru-RU" sz="2400" dirty="0"/>
              <a:t>СТРОЕНИЕ СКЕЛЕТНОЙ МЫШЦЫ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6FBFED-E3A2-4962-BD82-0703E93CAF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032"/>
          <a:stretch/>
        </p:blipFill>
        <p:spPr>
          <a:xfrm>
            <a:off x="1119339" y="589027"/>
            <a:ext cx="4550444" cy="25302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AD41BF2-447D-4ECF-868C-6DB84338ADAF}"/>
              </a:ext>
            </a:extLst>
          </p:cNvPr>
          <p:cNvSpPr txBox="1"/>
          <p:nvPr/>
        </p:nvSpPr>
        <p:spPr>
          <a:xfrm>
            <a:off x="99192" y="876211"/>
            <a:ext cx="11291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Актин и миозин белки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мышеч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ctr"/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ных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волокон</a:t>
            </a:r>
          </a:p>
        </p:txBody>
      </p:sp>
    </p:spTree>
    <p:extLst>
      <p:ext uri="{BB962C8B-B14F-4D97-AF65-F5344CB8AC3E}">
        <p14:creationId xmlns:p14="http://schemas.microsoft.com/office/powerpoint/2010/main" val="1233459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96792"/>
          </a:xfrm>
        </p:spPr>
        <p:txBody>
          <a:bodyPr>
            <a:noAutofit/>
          </a:bodyPr>
          <a:lstStyle/>
          <a:p>
            <a:r>
              <a:rPr lang="ru-RU" sz="2400" dirty="0"/>
              <a:t>СКЕЛЕТНАЯ МЫШЕЧНАЯ ТКАНЬ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0BEF7B6-9C97-432E-89D7-4CD6DB9C02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3" t="25844" r="3650" b="2417"/>
          <a:stretch/>
        </p:blipFill>
        <p:spPr>
          <a:xfrm>
            <a:off x="2524446" y="680673"/>
            <a:ext cx="3154183" cy="18835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F7487AC-B6A3-4E70-B926-0717346D1466}"/>
              </a:ext>
            </a:extLst>
          </p:cNvPr>
          <p:cNvSpPr txBox="1"/>
          <p:nvPr/>
        </p:nvSpPr>
        <p:spPr>
          <a:xfrm>
            <a:off x="83127" y="610245"/>
            <a:ext cx="244131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Структурный элемент мышц — 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мышечное волокно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каждое из которых в отдельности является не только клеточной, но и физиологической  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еди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-</a:t>
            </a:r>
          </a:p>
          <a:p>
            <a:pPr algn="just"/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ницей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способной сокращаться. 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299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257"/>
            <a:ext cx="5768975" cy="396792"/>
          </a:xfrm>
        </p:spPr>
        <p:txBody>
          <a:bodyPr>
            <a:noAutofit/>
          </a:bodyPr>
          <a:lstStyle/>
          <a:p>
            <a:r>
              <a:rPr lang="ru-RU" sz="1500" dirty="0"/>
              <a:t>МИКРОСКОПИЧЕСКОЕ СТРОЕНИЕ СКЕЛЕТНОЙ МЫШЦЫ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BE42B3B-190F-4603-83FE-693BB06C23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97" t="23370" r="11770" b="12274"/>
          <a:stretch/>
        </p:blipFill>
        <p:spPr>
          <a:xfrm>
            <a:off x="1372319" y="597108"/>
            <a:ext cx="4320480" cy="25202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C65105-9F61-4C1D-9361-BF20FF75DA73}"/>
              </a:ext>
            </a:extLst>
          </p:cNvPr>
          <p:cNvSpPr txBox="1"/>
          <p:nvPr/>
        </p:nvSpPr>
        <p:spPr>
          <a:xfrm>
            <a:off x="76176" y="614313"/>
            <a:ext cx="136815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Мышечное волокно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п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редстав-</a:t>
            </a:r>
          </a:p>
          <a:p>
            <a:pPr algn="ctr"/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ляет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собой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многоя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-</a:t>
            </a:r>
          </a:p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дерную клетку, диаметром  от 10 до 100 мкм.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987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Autofit/>
          </a:bodyPr>
          <a:lstStyle/>
          <a:p>
            <a:r>
              <a:rPr lang="ru-RU" sz="2400" dirty="0"/>
              <a:t>МЕХАНИЗМ СОКРАЩЕНИЯ МЫШЦ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EC8EA6-E37C-4D37-A726-A4CB99E4F126}"/>
              </a:ext>
            </a:extLst>
          </p:cNvPr>
          <p:cNvSpPr txBox="1"/>
          <p:nvPr/>
        </p:nvSpPr>
        <p:spPr>
          <a:xfrm>
            <a:off x="76175" y="580048"/>
            <a:ext cx="237626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Согласно теории скольжения нитей, мышечное </a:t>
            </a:r>
          </a:p>
          <a:p>
            <a:pPr algn="ctr"/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сокращение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происходит благодаря скользящему движению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актиновых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миозиновых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филламентов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друг относительно друга. 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C2D177D-B0B0-4B78-AF21-D5043A7EA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446" y="580048"/>
            <a:ext cx="2987647" cy="25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11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Autofit/>
          </a:bodyPr>
          <a:lstStyle/>
          <a:p>
            <a:r>
              <a:rPr lang="ru-RU" sz="2400" dirty="0"/>
              <a:t>МЕХАНИЗМ СОКРАЩЕНИЯ МЫШЦ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EC8EA6-E37C-4D37-A726-A4CB99E4F126}"/>
              </a:ext>
            </a:extLst>
          </p:cNvPr>
          <p:cNvSpPr txBox="1"/>
          <p:nvPr/>
        </p:nvSpPr>
        <p:spPr>
          <a:xfrm>
            <a:off x="76175" y="542305"/>
            <a:ext cx="25641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Механизм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скольжения нитей включает несколько последовательных событий.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C2D177D-B0B0-4B78-AF21-D5043A7EA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471" y="558837"/>
            <a:ext cx="2880077" cy="25560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DCF1394-9522-4D7A-8972-20704DCDA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31" y="1818761"/>
            <a:ext cx="1296144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66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10257"/>
            <a:ext cx="5192078" cy="396792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ФУНКЦИИ МЫШЦ</a:t>
            </a:r>
            <a:r>
              <a:rPr lang="ru-RU" sz="28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B383761-B5C8-450F-AD74-5A4DD97BB6A4}"/>
              </a:ext>
            </a:extLst>
          </p:cNvPr>
          <p:cNvSpPr txBox="1"/>
          <p:nvPr/>
        </p:nvSpPr>
        <p:spPr>
          <a:xfrm>
            <a:off x="148183" y="1622425"/>
            <a:ext cx="54805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 Мышцы позволяют менять положение частей тела в пространстве. Человек выполняет любые движения — от таких простейших, как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моргание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или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улыбка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до тонких и энергичных, какие мы наблюдаем у ювелиров или спортсменов — благодаря способности мышечных тканей сокращаться. 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B69D95C-8854-419A-91A1-FAB8C97EFA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08" b="3044"/>
          <a:stretch/>
        </p:blipFill>
        <p:spPr>
          <a:xfrm>
            <a:off x="135249" y="601948"/>
            <a:ext cx="1364007" cy="10547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B0F8F4E-B6B4-4431-8594-06A923FDC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583" y="601948"/>
            <a:ext cx="1901601" cy="10429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4A55D91-78CC-46D2-8999-A508B0427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803" y="587086"/>
            <a:ext cx="2096772" cy="105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85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10257"/>
            <a:ext cx="5192078" cy="396792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ФУНКЦИИ МЫШЦ</a:t>
            </a:r>
            <a:r>
              <a:rPr lang="ru-RU" sz="2400" dirty="0"/>
              <a:t> </a:t>
            </a:r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B383761-B5C8-450F-AD74-5A4DD97BB6A4}"/>
              </a:ext>
            </a:extLst>
          </p:cNvPr>
          <p:cNvSpPr txBox="1"/>
          <p:nvPr/>
        </p:nvSpPr>
        <p:spPr>
          <a:xfrm>
            <a:off x="148183" y="2006272"/>
            <a:ext cx="54805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 От исправной работы мышц, состоящих из трёх основных групп, зависит не только подвижность организма, но и функционирование всех физиологических процессов. 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A577964-A939-4C09-8133-799832448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382" y="584904"/>
            <a:ext cx="1413328" cy="14133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E597AE2-55A6-40C2-9347-395C93D75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66" y="597214"/>
            <a:ext cx="2096150" cy="13188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FEAED91-ADAE-48C6-9FF3-8C2423D2C7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1129" y="595402"/>
            <a:ext cx="1861638" cy="132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03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92800" cy="396792"/>
          </a:xfrm>
        </p:spPr>
        <p:txBody>
          <a:bodyPr>
            <a:noAutofit/>
          </a:bodyPr>
          <a:lstStyle/>
          <a:p>
            <a:r>
              <a:rPr lang="ru-RU" sz="2400" dirty="0"/>
              <a:t>ПО РАСПОЛОЖЕНИЮ МЫШЦЫ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23732F-B13E-4883-A719-9ACD6D855938}"/>
              </a:ext>
            </a:extLst>
          </p:cNvPr>
          <p:cNvSpPr txBox="1"/>
          <p:nvPr/>
        </p:nvSpPr>
        <p:spPr>
          <a:xfrm>
            <a:off x="76175" y="542305"/>
            <a:ext cx="288451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 </a:t>
            </a:r>
            <a:r>
              <a:rPr lang="ru-RU" b="0" i="0" dirty="0" smtClean="0">
                <a:solidFill>
                  <a:srgbClr val="002060"/>
                </a:solidFill>
                <a:effectLst/>
                <a:latin typeface="Circe"/>
              </a:rPr>
              <a:t>головы</a:t>
            </a: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 </a:t>
            </a:r>
          </a:p>
          <a:p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в свою очередь делятся на: – </a:t>
            </a:r>
            <a:r>
              <a:rPr lang="ru-RU" b="0" i="0" dirty="0" smtClean="0">
                <a:solidFill>
                  <a:srgbClr val="002060"/>
                </a:solidFill>
                <a:effectLst/>
                <a:latin typeface="Circe"/>
              </a:rPr>
              <a:t>мимические</a:t>
            </a:r>
          </a:p>
          <a:p>
            <a:r>
              <a:rPr lang="ru-RU" b="0" i="0" dirty="0" smtClean="0">
                <a:solidFill>
                  <a:srgbClr val="002060"/>
                </a:solidFill>
                <a:effectLst/>
                <a:latin typeface="Circe"/>
              </a:rPr>
              <a:t> </a:t>
            </a: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– жевательные</a:t>
            </a:r>
          </a:p>
          <a:p>
            <a:endParaRPr lang="ru-RU" dirty="0">
              <a:solidFill>
                <a:srgbClr val="002060"/>
              </a:solidFill>
              <a:latin typeface="Circe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Circe"/>
              </a:rPr>
              <a:t>ш</a:t>
            </a: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еи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Circe"/>
              </a:rPr>
              <a:t>т</a:t>
            </a: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уловища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Circe"/>
              </a:rPr>
              <a:t>ж</a:t>
            </a: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ивота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конечностей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9EB1A9C-9C7F-473B-B37C-3D782DA9AD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471" r="64100" b="23960"/>
          <a:stretch/>
        </p:blipFill>
        <p:spPr>
          <a:xfrm>
            <a:off x="1945535" y="1550416"/>
            <a:ext cx="2235095" cy="15121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50B559C-AC81-4A58-A652-18CC9651D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959" y="614314"/>
            <a:ext cx="1774831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87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10257"/>
            <a:ext cx="5192078" cy="396792"/>
          </a:xfrm>
        </p:spPr>
        <p:txBody>
          <a:bodyPr>
            <a:noAutofit/>
          </a:bodyPr>
          <a:lstStyle/>
          <a:p>
            <a:r>
              <a:rPr lang="ru-RU" sz="2400" dirty="0"/>
              <a:t>ПО НАПРАВЛЕНИЮ ВОЛОКОН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3C7872D-A32A-477D-9126-379436454726}"/>
              </a:ext>
            </a:extLst>
          </p:cNvPr>
          <p:cNvSpPr txBox="1"/>
          <p:nvPr/>
        </p:nvSpPr>
        <p:spPr>
          <a:xfrm>
            <a:off x="148183" y="542305"/>
            <a:ext cx="259228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прямые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поперечные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круговые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косые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одноперистые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двуперистые</a:t>
            </a:r>
            <a:endParaRPr lang="ru-RU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многоперистые</a:t>
            </a:r>
            <a:endParaRPr lang="ru-RU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олусухожильные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полуперепонча</a:t>
            </a: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тые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960C950-62EE-4DCA-BCF1-07471DCA5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02" t="10056" r="134" b="6962"/>
          <a:stretch/>
        </p:blipFill>
        <p:spPr>
          <a:xfrm>
            <a:off x="2878417" y="582081"/>
            <a:ext cx="2620403" cy="255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41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3ADFE8-5379-4CE0-A86D-070A5834B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Autofit/>
          </a:bodyPr>
          <a:lstStyle/>
          <a:p>
            <a:r>
              <a:rPr lang="ru-RU" sz="2000" dirty="0"/>
              <a:t>Первая помощь при повреждениях  </a:t>
            </a:r>
            <a:r>
              <a:rPr lang="ru-RU" sz="2000" dirty="0" smtClean="0"/>
              <a:t>О.Д.С</a:t>
            </a:r>
            <a:r>
              <a:rPr lang="ru-RU" sz="1800" dirty="0"/>
              <a:t>.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2B141A65-F9A9-475F-AA0D-56EE66D75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789697"/>
              </p:ext>
            </p:extLst>
          </p:nvPr>
        </p:nvGraphicFramePr>
        <p:xfrm>
          <a:off x="76175" y="514879"/>
          <a:ext cx="5620792" cy="2691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282">
                  <a:extLst>
                    <a:ext uri="{9D8B030D-6E8A-4147-A177-3AD203B41FA5}">
                      <a16:colId xmlns:a16="http://schemas.microsoft.com/office/drawing/2014/main" xmlns="" val="1036657384"/>
                    </a:ext>
                  </a:extLst>
                </a:gridCol>
                <a:gridCol w="1987246">
                  <a:extLst>
                    <a:ext uri="{9D8B030D-6E8A-4147-A177-3AD203B41FA5}">
                      <a16:colId xmlns:a16="http://schemas.microsoft.com/office/drawing/2014/main" xmlns="" val="216034467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xmlns="" val="2724755193"/>
                    </a:ext>
                  </a:extLst>
                </a:gridCol>
              </a:tblGrid>
              <a:tr h="4746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ПОВРЕЖ-</a:t>
                      </a:r>
                    </a:p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ПРИЗНАКИ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ПЕРВАЯ ПОМОЩЬ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5622537"/>
                  </a:ext>
                </a:extLst>
              </a:tr>
              <a:tr h="753869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УШИБ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Повреждение мягких тканей часто с кровоизлиянием под кожу.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Охлаждение поврежденного участка и фиксация </a:t>
                      </a:r>
                    </a:p>
                    <a:p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 помощью бинта.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53607954"/>
                  </a:ext>
                </a:extLst>
              </a:tr>
              <a:tr h="586342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РАСТЯЖЕНИЕ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Сильная боль в области растяжения мышц или связок.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66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Охлаждение поврежденного участка и фиксация </a:t>
                      </a:r>
                    </a:p>
                    <a:p>
                      <a:pPr marL="0" marR="0" lvl="0" indent="0" algn="l" defTabSz="5766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 помощью бинта.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7399572"/>
                  </a:ext>
                </a:extLst>
              </a:tr>
              <a:tr h="710522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ВЫВИХ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Сильная боль в области сустава.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66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Охлаждение поврежденного участка и фиксация </a:t>
                      </a:r>
                    </a:p>
                    <a:p>
                      <a:pPr marL="0" marR="0" lvl="0" indent="0" algn="l" defTabSz="5766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 помощью шин.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4825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6744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96792"/>
          </a:xfrm>
        </p:spPr>
        <p:txBody>
          <a:bodyPr>
            <a:noAutofit/>
          </a:bodyPr>
          <a:lstStyle/>
          <a:p>
            <a:r>
              <a:rPr lang="ru-RU" sz="2000" dirty="0"/>
              <a:t>ПО ТИПУ ВЫПОЛНЯЕМОГО ДВИЖЕНИЯ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5AA259C-F67A-4925-8328-0C0944EE877A}"/>
              </a:ext>
            </a:extLst>
          </p:cNvPr>
          <p:cNvSpPr txBox="1"/>
          <p:nvPr/>
        </p:nvSpPr>
        <p:spPr>
          <a:xfrm>
            <a:off x="148183" y="804203"/>
            <a:ext cx="28083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 smtClean="0">
                <a:solidFill>
                  <a:srgbClr val="002060"/>
                </a:solidFill>
                <a:effectLst/>
                <a:latin typeface="Circe"/>
              </a:rPr>
              <a:t>сгибание-разгибание</a:t>
            </a:r>
            <a:endParaRPr lang="ru-RU" b="0" i="0" dirty="0">
              <a:solidFill>
                <a:srgbClr val="002060"/>
              </a:solidFill>
              <a:effectLst/>
              <a:latin typeface="Circe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отведение, приведение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супинация, пронация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сжатие, расслабление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поднятие, опускание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Circe"/>
              </a:rPr>
              <a:t>выпрямление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DC9127C-D9EC-4146-9770-9179DFB622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94" t="10056" r="13453" b="5617"/>
          <a:stretch/>
        </p:blipFill>
        <p:spPr>
          <a:xfrm>
            <a:off x="3100511" y="614313"/>
            <a:ext cx="2088232" cy="244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75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996B9C-9861-41AE-80E8-1AD1DEFCE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62520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ПО ТИПУ ВЫПОЛНЯЕМОГО ДВИЖЕНИЯ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8B7E825-C25A-45D8-8798-4E30149242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80" b="71151"/>
          <a:stretch/>
        </p:blipFill>
        <p:spPr>
          <a:xfrm>
            <a:off x="693366" y="686321"/>
            <a:ext cx="4382242" cy="239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592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996B9C-9861-41AE-80E8-1AD1DEFCE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62520"/>
            <a:ext cx="5167164" cy="307777"/>
          </a:xfrm>
        </p:spPr>
        <p:txBody>
          <a:bodyPr/>
          <a:lstStyle/>
          <a:p>
            <a:pPr algn="ctr"/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ПО ТИПУ ВЫПОЛНЯЕМОГО ДВИЖЕНИЯ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8B7E825-C25A-45D8-8798-4E30149242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25" t="29639" r="7525" b="38905"/>
          <a:stretch/>
        </p:blipFill>
        <p:spPr>
          <a:xfrm>
            <a:off x="1012279" y="614313"/>
            <a:ext cx="3923735" cy="25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851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8B7E825-C25A-45D8-8798-4E30149242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8" t="62972" r="5553" b="3375"/>
          <a:stretch/>
        </p:blipFill>
        <p:spPr>
          <a:xfrm>
            <a:off x="1372319" y="631146"/>
            <a:ext cx="3888432" cy="25112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9E5C3DA-1419-4B61-A9D2-AC4C24736A48}"/>
              </a:ext>
            </a:extLst>
          </p:cNvPr>
          <p:cNvSpPr txBox="1"/>
          <p:nvPr/>
        </p:nvSpPr>
        <p:spPr>
          <a:xfrm>
            <a:off x="148183" y="902345"/>
            <a:ext cx="1728192" cy="1584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Circe"/>
              </a:rPr>
              <a:t>   С</a:t>
            </a:r>
            <a:r>
              <a:rPr lang="ru-RU" sz="1600" b="0" i="0" dirty="0" smtClean="0">
                <a:solidFill>
                  <a:srgbClr val="002060"/>
                </a:solidFill>
                <a:effectLst/>
                <a:latin typeface="Circe"/>
              </a:rPr>
              <a:t>упинация 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Circe"/>
              </a:rPr>
              <a:t>– вращение </a:t>
            </a:r>
            <a:r>
              <a:rPr lang="ru-RU" sz="1600" b="0" i="0" dirty="0" smtClean="0">
                <a:solidFill>
                  <a:srgbClr val="002060"/>
                </a:solidFill>
                <a:effectLst/>
                <a:latin typeface="Circe"/>
              </a:rPr>
              <a:t>наружу</a:t>
            </a:r>
            <a:endParaRPr lang="ru-RU" sz="1600" b="0" i="0" dirty="0">
              <a:solidFill>
                <a:srgbClr val="002060"/>
              </a:solidFill>
              <a:effectLst/>
              <a:latin typeface="Circe"/>
            </a:endParaRPr>
          </a:p>
          <a:p>
            <a:r>
              <a:rPr lang="ru-RU" sz="1600" b="0" i="0" dirty="0" smtClean="0">
                <a:solidFill>
                  <a:srgbClr val="002060"/>
                </a:solidFill>
                <a:effectLst/>
                <a:latin typeface="Circe"/>
              </a:rPr>
              <a:t>   Пронация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Circe"/>
              </a:rPr>
              <a:t> –</a:t>
            </a:r>
            <a:r>
              <a:rPr lang="ru-RU" sz="1600" b="0" i="0">
                <a:solidFill>
                  <a:srgbClr val="002060"/>
                </a:solidFill>
                <a:effectLst/>
                <a:latin typeface="Circe"/>
              </a:rPr>
              <a:t>вращение </a:t>
            </a:r>
            <a:r>
              <a:rPr lang="ru-RU" sz="1600" smtClean="0">
                <a:solidFill>
                  <a:srgbClr val="002060"/>
                </a:solidFill>
                <a:latin typeface="Circe"/>
              </a:rPr>
              <a:t>в</a:t>
            </a:r>
            <a:r>
              <a:rPr lang="ru-RU" sz="1600" b="0" i="0" smtClean="0">
                <a:solidFill>
                  <a:srgbClr val="002060"/>
                </a:solidFill>
                <a:effectLst/>
                <a:latin typeface="Circe"/>
              </a:rPr>
              <a:t>нутрь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4FBE2D2E-E52F-4545-9C4A-6A9EDC8325A0}"/>
              </a:ext>
            </a:extLst>
          </p:cNvPr>
          <p:cNvSpPr txBox="1">
            <a:spLocks/>
          </p:cNvSpPr>
          <p:nvPr/>
        </p:nvSpPr>
        <p:spPr>
          <a:xfrm>
            <a:off x="300904" y="182265"/>
            <a:ext cx="516716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000" kern="0" dirty="0">
                <a:solidFill>
                  <a:prstClr val="white"/>
                </a:solidFill>
              </a:rPr>
              <a:t>ПО ТИПУ ВЫПОЛНЯЕМОГО ДВИЖЕНИЯ 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1185784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96792"/>
          </a:xfrm>
        </p:spPr>
        <p:txBody>
          <a:bodyPr>
            <a:noAutofit/>
          </a:bodyPr>
          <a:lstStyle/>
          <a:p>
            <a:r>
              <a:rPr lang="ru-RU" sz="2000" dirty="0"/>
              <a:t>ПО СВОЕЙ РАБОТЕ МЫШЦЫ ДЕЛЯТСЯ НА: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92B3EE9-3D0D-4E4E-9258-6E51D71D53B7}"/>
              </a:ext>
            </a:extLst>
          </p:cNvPr>
          <p:cNvSpPr txBox="1"/>
          <p:nvPr/>
        </p:nvSpPr>
        <p:spPr>
          <a:xfrm>
            <a:off x="4167" y="593402"/>
            <a:ext cx="38884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агонисты – берут на себя основную нагрузку при выполнении определенного действия (например, бицепс при сгибании руки в локте)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антагонисты – работают в разных направления (трехглавая мышца, участвующая в разгибании конечности в локтевом суставе, будет антагонистом трицепсу</a:t>
            </a:r>
            <a:r>
              <a:rPr lang="ru-RU" sz="16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99C5722-07E8-4937-874E-C613416B5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004" y="1089885"/>
            <a:ext cx="2059997" cy="152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54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4834F3-08EA-4E3C-989C-EFDD862B1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РАБОТА МЫШЦ АНТАГОНИСТОВ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5AD47F7-5C7D-41CD-B7A8-7BDF2E81F7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35" t="20040" r="17803" b="7056"/>
          <a:stretch/>
        </p:blipFill>
        <p:spPr>
          <a:xfrm>
            <a:off x="940271" y="590715"/>
            <a:ext cx="3600400" cy="253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19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96792"/>
          </a:xfrm>
        </p:spPr>
        <p:txBody>
          <a:bodyPr>
            <a:noAutofit/>
          </a:bodyPr>
          <a:lstStyle/>
          <a:p>
            <a:r>
              <a:rPr lang="ru-RU" sz="2000" dirty="0"/>
              <a:t>ПО СВОЕЙ РАБОТЕ МЫШЦЫ ДЕЛЯТСЯ НА: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92B3EE9-3D0D-4E4E-9258-6E51D71D53B7}"/>
              </a:ext>
            </a:extLst>
          </p:cNvPr>
          <p:cNvSpPr txBox="1"/>
          <p:nvPr/>
        </p:nvSpPr>
        <p:spPr>
          <a:xfrm>
            <a:off x="76175" y="614313"/>
            <a:ext cx="3600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агонисты и антагонисты в зависимости от того действия, что мы хотим совершить, могут меняться местами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синергисты – помощники при выполнении действия, либо стабилизаторы(сокращаются в одном направлении)</a:t>
            </a:r>
            <a:endParaRPr lang="ru-RU" dirty="0"/>
          </a:p>
        </p:txBody>
      </p:sp>
      <p:pic>
        <p:nvPicPr>
          <p:cNvPr id="1026" name="Picture 2" descr="Строение мышцы как органа презентация, доклад">
            <a:extLst>
              <a:ext uri="{FF2B5EF4-FFF2-40B4-BE49-F238E27FC236}">
                <a16:creationId xmlns:a16="http://schemas.microsoft.com/office/drawing/2014/main" xmlns="" id="{186CB6A2-31AF-4C5E-ADBC-2B70D1204E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" t="32247" r="63298" b="7835"/>
          <a:stretch/>
        </p:blipFill>
        <p:spPr bwMode="auto">
          <a:xfrm>
            <a:off x="3820591" y="561939"/>
            <a:ext cx="1872208" cy="258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986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83" y="110257"/>
            <a:ext cx="5472608" cy="396792"/>
          </a:xfrm>
        </p:spPr>
        <p:txBody>
          <a:bodyPr>
            <a:noAutofit/>
          </a:bodyPr>
          <a:lstStyle/>
          <a:p>
            <a:r>
              <a:rPr lang="ru-RU" sz="2000" dirty="0"/>
              <a:t>СОГЛАСОВАННАЯ РАБОТА МЫШЦ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A7CE7FE-E91B-4CAA-AB27-2C983818C1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59" r="2502"/>
          <a:stretch/>
        </p:blipFill>
        <p:spPr>
          <a:xfrm>
            <a:off x="364207" y="635108"/>
            <a:ext cx="5130643" cy="249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86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10257"/>
            <a:ext cx="5192078" cy="396792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МЫШЕЧНОЕ УТОМЛЕНИЕ</a:t>
            </a:r>
            <a:r>
              <a:rPr lang="ru-RU" sz="28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644C899-F5EB-494E-9E0F-17B3D82CCECE}"/>
              </a:ext>
            </a:extLst>
          </p:cNvPr>
          <p:cNvSpPr txBox="1"/>
          <p:nvPr/>
        </p:nvSpPr>
        <p:spPr>
          <a:xfrm>
            <a:off x="76175" y="542305"/>
            <a:ext cx="338437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15900" algn="just">
              <a:spcBef>
                <a:spcPts val="3600"/>
              </a:spcBef>
              <a:spcAft>
                <a:spcPts val="9900"/>
              </a:spcAft>
            </a:pPr>
            <a:r>
              <a:rPr lang="ru-RU" sz="18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длительной работе без отдыха работоспособ­ность мышц постепенно снижается. Временное снижение работоспособности называется </a:t>
            </a:r>
            <a:r>
              <a:rPr lang="ru-RU" sz="1800" b="1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утомлением мышц.</a:t>
            </a:r>
            <a:r>
              <a:rPr lang="ru-RU" sz="18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После отдыха работоспособность мышц вновь восстанавливается. </a:t>
            </a:r>
            <a:endParaRPr lang="ru-RU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35572F9-B242-4823-A103-0D45CA7949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40" t="5963" r="24494" b="1"/>
          <a:stretch/>
        </p:blipFill>
        <p:spPr>
          <a:xfrm>
            <a:off x="3445741" y="1046361"/>
            <a:ext cx="2160241" cy="144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6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10257"/>
            <a:ext cx="5192078" cy="396792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МЫШЕЧНОЕ УТОМЛЕНИЕ</a:t>
            </a:r>
            <a:r>
              <a:rPr lang="ru-RU" sz="28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644C899-F5EB-494E-9E0F-17B3D82CCECE}"/>
              </a:ext>
            </a:extLst>
          </p:cNvPr>
          <p:cNvSpPr txBox="1"/>
          <p:nvPr/>
        </p:nvSpPr>
        <p:spPr>
          <a:xfrm>
            <a:off x="77514" y="528364"/>
            <a:ext cx="2374926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15900" algn="just">
              <a:spcBef>
                <a:spcPts val="3600"/>
              </a:spcBef>
              <a:spcAft>
                <a:spcPts val="9900"/>
              </a:spcAft>
            </a:pPr>
            <a:r>
              <a:rPr lang="ru-RU" sz="14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Чем больше частота сокращений мышц и вес груза, тем быстрее на­ступает утомление. При выполнении ритмичных физических работ утомление развивается медленнее. Это связано с восстановлением работоспособности мышц между сокращениями</a:t>
            </a:r>
            <a:r>
              <a:rPr lang="ru-RU" sz="1400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8D161B9-19B3-428C-BA20-5B1CB1F8FD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13" t="5617" r="11556"/>
          <a:stretch/>
        </p:blipFill>
        <p:spPr>
          <a:xfrm>
            <a:off x="2654186" y="614313"/>
            <a:ext cx="2894597" cy="246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34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3ADFE8-5379-4CE0-A86D-070A5834B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Autofit/>
          </a:bodyPr>
          <a:lstStyle/>
          <a:p>
            <a:r>
              <a:rPr lang="ru-RU" sz="2000" dirty="0"/>
              <a:t>Первая помощь при повреждениях  </a:t>
            </a:r>
            <a:r>
              <a:rPr lang="ru-RU" sz="2000" dirty="0" smtClean="0"/>
              <a:t>О.Д.С</a:t>
            </a:r>
            <a:r>
              <a:rPr lang="ru-RU" sz="1800" dirty="0"/>
              <a:t>.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2B141A65-F9A9-475F-AA0D-56EE66D75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315269"/>
              </p:ext>
            </p:extLst>
          </p:nvPr>
        </p:nvGraphicFramePr>
        <p:xfrm>
          <a:off x="76175" y="542305"/>
          <a:ext cx="5688632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xmlns="" val="1036657384"/>
                    </a:ext>
                  </a:extLst>
                </a:gridCol>
                <a:gridCol w="2134167">
                  <a:extLst>
                    <a:ext uri="{9D8B030D-6E8A-4147-A177-3AD203B41FA5}">
                      <a16:colId xmlns:a16="http://schemas.microsoft.com/office/drawing/2014/main" xmlns="" val="2160344671"/>
                    </a:ext>
                  </a:extLst>
                </a:gridCol>
                <a:gridCol w="2186313">
                  <a:extLst>
                    <a:ext uri="{9D8B030D-6E8A-4147-A177-3AD203B41FA5}">
                      <a16:colId xmlns:a16="http://schemas.microsoft.com/office/drawing/2014/main" xmlns="" val="27247551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ПОВРЕЖ-</a:t>
                      </a:r>
                    </a:p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ПРИЗНАКИ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ПЕРВАЯ ПОМОЩЬ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5622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ЗАКРЫТЫЙ ПЕРЕЛОМ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Сильная боль, кость приобретает неестественную форму. Целостность покровов не нарушена.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Обездвиживание поврежденной кости</a:t>
                      </a:r>
                    </a:p>
                    <a:p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 помощью шины или  подручными материалами.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518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ОТКРЫТЫЙ ПЕРЕЛОМ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66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Сильная боль, кость приобретает неестественную форму. Целостность покровов нарушена </a:t>
                      </a:r>
                    </a:p>
                    <a:p>
                      <a:pPr marL="0" marR="0" lvl="0" indent="0" algn="l" defTabSz="5766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 кровотечением.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Остановка кровотечения,</a:t>
                      </a:r>
                    </a:p>
                    <a:p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закрытие раны повязкой, обездвиживание, срочная госпитализация.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90066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830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401525-C2BF-4326-AA66-9EE4F3C5D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38249"/>
            <a:ext cx="5616624" cy="540808"/>
          </a:xfrm>
        </p:spPr>
        <p:txBody>
          <a:bodyPr>
            <a:noAutofit/>
          </a:bodyPr>
          <a:lstStyle/>
          <a:p>
            <a:r>
              <a:rPr lang="ru-RU" sz="1800" dirty="0"/>
              <a:t>ЛУЧШИЙ ОТДЫХ - ЭТО СМЕНА ДЕЯТЕЛЬНОСТИ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C697775-A8AB-4B2C-AD99-66C09DCD8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271" y="565467"/>
            <a:ext cx="3546453" cy="259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953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2B8A7E-10C8-45EF-98C6-8A7F4AB92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38249"/>
            <a:ext cx="5192078" cy="540808"/>
          </a:xfrm>
        </p:spPr>
        <p:txBody>
          <a:bodyPr/>
          <a:lstStyle/>
          <a:p>
            <a:r>
              <a:rPr lang="ru-RU" dirty="0"/>
              <a:t>РЕГУЛЯЦИЯ РАБОТЫ МЫШЦ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77C70B6-4848-4E9F-BFB5-66FD2C96EFC9}"/>
              </a:ext>
            </a:extLst>
          </p:cNvPr>
          <p:cNvSpPr txBox="1"/>
          <p:nvPr/>
        </p:nvSpPr>
        <p:spPr>
          <a:xfrm>
            <a:off x="76175" y="615761"/>
            <a:ext cx="2952328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7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 Мышцы сокращаются под воздействием нерв­ных импульсов, поступающих от головного и спинного мозга. На коже, в мыш­цах и суставах находятся нервные окончания – рецепторы чувствительных не­рвов. </a:t>
            </a:r>
            <a:endParaRPr lang="ru-RU" sz="17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1D9D293-C69A-41AF-8784-441EB9966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924" y="579057"/>
            <a:ext cx="2597868" cy="256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32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2B8A7E-10C8-45EF-98C6-8A7F4AB92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38249"/>
            <a:ext cx="5192078" cy="540808"/>
          </a:xfrm>
        </p:spPr>
        <p:txBody>
          <a:bodyPr/>
          <a:lstStyle/>
          <a:p>
            <a:r>
              <a:rPr lang="ru-RU" dirty="0"/>
              <a:t>РЕГУЛЯЦИЯ РАБОТЫ МЫШЦ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77C70B6-4848-4E9F-BFB5-66FD2C96EFC9}"/>
              </a:ext>
            </a:extLst>
          </p:cNvPr>
          <p:cNvSpPr txBox="1"/>
          <p:nvPr/>
        </p:nvSpPr>
        <p:spPr>
          <a:xfrm>
            <a:off x="149629" y="519073"/>
            <a:ext cx="2662849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7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 Нервные импульсы, возникающие в рецепторах под воздействием внеш­них факторов, по чувствительным нервам передаются спинному мозгу, а отту­да по двигательным нервам - к мышцам</a:t>
            </a:r>
            <a:r>
              <a:rPr lang="ru-RU" sz="1700" b="0" i="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lang="ru-RU" sz="17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1D9D293-C69A-41AF-8784-441EB9966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924" y="579057"/>
            <a:ext cx="2597868" cy="256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14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2B8A7E-10C8-45EF-98C6-8A7F4AB92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38249"/>
            <a:ext cx="5192078" cy="540808"/>
          </a:xfrm>
        </p:spPr>
        <p:txBody>
          <a:bodyPr/>
          <a:lstStyle/>
          <a:p>
            <a:r>
              <a:rPr lang="ru-RU" dirty="0"/>
              <a:t>РЕГУЛЯЦИЯ РАБОТЫ МЫШЦ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2B0F465-ADB0-4EFF-866E-F986882C695E}"/>
              </a:ext>
            </a:extLst>
          </p:cNvPr>
          <p:cNvSpPr txBox="1"/>
          <p:nvPr/>
        </p:nvSpPr>
        <p:spPr>
          <a:xfrm>
            <a:off x="76175" y="542305"/>
            <a:ext cx="25202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15900">
              <a:spcBef>
                <a:spcPts val="3600"/>
              </a:spcBef>
              <a:spcAft>
                <a:spcPts val="1190"/>
              </a:spcAft>
            </a:pPr>
            <a:r>
              <a:rPr lang="ru-RU" sz="14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результате происходит сокращение мышц и совершается движение. Одновременно к спинному мозгу поступают импульсы от </a:t>
            </a:r>
            <a:r>
              <a:rPr lang="ru-RU" sz="1400" spc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коры</a:t>
            </a:r>
            <a:r>
              <a:rPr lang="ru-RU" sz="14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больших полушарий. Благодаря функции </a:t>
            </a:r>
            <a:r>
              <a:rPr lang="ru-RU" sz="1400" spc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коры</a:t>
            </a:r>
            <a:r>
              <a:rPr lang="ru-RU" sz="14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больших полушарий сокращение мышц и движение органов подчиняется воле человека</a:t>
            </a:r>
            <a:r>
              <a:rPr lang="ru-RU" sz="115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83D9A5-1F8C-4C1B-AF9B-E2E2C8EE0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307" y="686321"/>
            <a:ext cx="3122896" cy="217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92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ABE8EF-451B-41F7-8D92-C4B337465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412360"/>
          </a:xfrm>
        </p:spPr>
        <p:txBody>
          <a:bodyPr/>
          <a:lstStyle/>
          <a:p>
            <a:r>
              <a:rPr lang="ru-RU" dirty="0"/>
              <a:t>ИНТЕРЕСНЫЕ ФАКТЫ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83BA4FB-80D9-4B6C-92DC-6467C5381EFC}"/>
              </a:ext>
            </a:extLst>
          </p:cNvPr>
          <p:cNvSpPr txBox="1"/>
          <p:nvPr/>
        </p:nvSpPr>
        <p:spPr>
          <a:xfrm>
            <a:off x="148183" y="542305"/>
            <a:ext cx="5544616" cy="2646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Самой выносливой мышцей в нашем теле является сердце. Оно непрерывно работает ещё с тех пор, когда мы были эмбрионами в материнском чреве, и в течение нашей жизни делает миллиарды сокращений.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Самая сильная мышца — это язык.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Когда мы делаем шаг, наше тело задействует для этой цели почти двести мышц.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855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ABE8EF-451B-41F7-8D92-C4B337465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412360"/>
          </a:xfrm>
        </p:spPr>
        <p:txBody>
          <a:bodyPr/>
          <a:lstStyle/>
          <a:p>
            <a:r>
              <a:rPr lang="ru-RU" dirty="0"/>
              <a:t>ИНТЕРЕСНЫЕ ФАКТЫ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83BA4FB-80D9-4B6C-92DC-6467C5381EFC}"/>
              </a:ext>
            </a:extLst>
          </p:cNvPr>
          <p:cNvSpPr txBox="1"/>
          <p:nvPr/>
        </p:nvSpPr>
        <p:spPr>
          <a:xfrm>
            <a:off x="148183" y="470297"/>
            <a:ext cx="5544616" cy="2669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RU" sz="11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Около 25% всех отдельных мышц человека расположено на шее и лице.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После значительных физических нагрузок медленнее всего восстанавливаются спинные мышцы.</a:t>
            </a: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Примерно половина всей энергии, которую мы потребляем ежедневно, уходит на работу </a:t>
            </a:r>
            <a:r>
              <a:rPr lang="ru-RU" sz="16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мускулатуры.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243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ABE8EF-451B-41F7-8D92-C4B337465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412360"/>
          </a:xfrm>
        </p:spPr>
        <p:txBody>
          <a:bodyPr/>
          <a:lstStyle/>
          <a:p>
            <a:r>
              <a:rPr lang="ru-RU" dirty="0"/>
              <a:t>ИНТЕРЕСНЫЕ ФАКТЫ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83BA4FB-80D9-4B6C-92DC-6467C5381EFC}"/>
              </a:ext>
            </a:extLst>
          </p:cNvPr>
          <p:cNvSpPr txBox="1"/>
          <p:nvPr/>
        </p:nvSpPr>
        <p:spPr>
          <a:xfrm>
            <a:off x="0" y="470297"/>
            <a:ext cx="5768975" cy="2749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5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Длина самой маленькой мышцы в теле человека, стременной, не превышает 1,27 миллиметра. Она регулирует натяжение барабанной перепонки.</a:t>
            </a:r>
            <a:endParaRPr lang="ru-RU" sz="15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5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спортсменов процент мышечной массы в теле намного выше, чем у тех, кто спортом не занимается. Так, у профессиональных атлетов до 55-57% массы всего тела может приходиться именно на мускулатуру. У людей, далёких от спорта — около 40%.</a:t>
            </a:r>
            <a:endParaRPr lang="ru-RU" sz="15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5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Самая быстрая мышца в теле человека — та, что отвечает за моргание.</a:t>
            </a:r>
            <a:endParaRPr lang="ru-RU" sz="15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165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775C4-CBC0-4B88-B231-6E93A3A3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/>
          </a:bodyPr>
          <a:lstStyle/>
          <a:p>
            <a:r>
              <a:rPr lang="ru-RU" sz="2800" dirty="0"/>
              <a:t>ОБОБЩЕНИЕ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EBAE29B-4D9D-4B3E-914B-3B9043954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98" y="1473293"/>
            <a:ext cx="2349958" cy="15841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FCA05A4-EBA0-44F6-90E0-8D692D9D4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1121" y="614314"/>
            <a:ext cx="2071055" cy="11521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50EAFC4-406D-4E10-AE1D-A1DD6ECACA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54" t="10629" r="1404" b="27502"/>
          <a:stretch/>
        </p:blipFill>
        <p:spPr>
          <a:xfrm>
            <a:off x="364207" y="618884"/>
            <a:ext cx="1996584" cy="7200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0056C36-FF54-4360-9906-80835A8EA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7285" y="1794555"/>
            <a:ext cx="1872208" cy="131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2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 А Д А Н И 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xmlns="" id="{F7EBA848-D2E5-42B8-B14C-CB78773D3FF1}"/>
              </a:ext>
            </a:extLst>
          </p:cNvPr>
          <p:cNvSpPr/>
          <p:nvPr/>
        </p:nvSpPr>
        <p:spPr>
          <a:xfrm>
            <a:off x="410368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xmlns="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8958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xmlns="" id="{91FEE48D-34B7-449A-8E52-48BCC4AF59B2}"/>
              </a:ext>
            </a:extLst>
          </p:cNvPr>
          <p:cNvSpPr/>
          <p:nvPr/>
        </p:nvSpPr>
        <p:spPr>
          <a:xfrm>
            <a:off x="2658810" y="82956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xmlns="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1001714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xmlns="" id="{43462388-AD3B-4DC0-87D1-58BBFAB7ABAE}"/>
              </a:ext>
            </a:extLst>
          </p:cNvPr>
          <p:cNvSpPr/>
          <p:nvPr/>
        </p:nvSpPr>
        <p:spPr>
          <a:xfrm>
            <a:off x="158220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AF05FC-40D6-49C7-8459-55715E908190}"/>
              </a:ext>
            </a:extLst>
          </p:cNvPr>
          <p:cNvSpPr txBox="1"/>
          <p:nvPr/>
        </p:nvSpPr>
        <p:spPr>
          <a:xfrm>
            <a:off x="1854258" y="1698625"/>
            <a:ext cx="2326373" cy="1077311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стр.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39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xmlns="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937863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xmlns="" id="{83429AA4-D611-4991-B34E-193F6BD7B5E4}"/>
              </a:ext>
            </a:extLst>
          </p:cNvPr>
          <p:cNvSpPr/>
          <p:nvPr/>
        </p:nvSpPr>
        <p:spPr>
          <a:xfrm>
            <a:off x="367240" y="828994"/>
            <a:ext cx="1417877" cy="829307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55999" y="1662042"/>
            <a:ext cx="2036400" cy="1569753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§12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(стр.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- 39)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и выписать основные понятия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xmlns="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1100274"/>
            <a:ext cx="609001" cy="271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94C51EF-6BAF-49DD-8CA2-5246078D2945}"/>
              </a:ext>
            </a:extLst>
          </p:cNvPr>
          <p:cNvSpPr txBox="1"/>
          <p:nvPr/>
        </p:nvSpPr>
        <p:spPr>
          <a:xfrm>
            <a:off x="4197483" y="1694433"/>
            <a:ext cx="1423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Нарисовать рисунки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№24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27.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223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ОПОРНО-ДВИГАТЕЛЬНАЯ СИСТЕМА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xmlns="" id="{025E8BBD-2BE8-4201-9E4E-7F5C64C3E2B8}"/>
              </a:ext>
            </a:extLst>
          </p:cNvPr>
          <p:cNvSpPr/>
          <p:nvPr/>
        </p:nvSpPr>
        <p:spPr>
          <a:xfrm rot="19796216">
            <a:off x="1346711" y="760907"/>
            <a:ext cx="1009865" cy="1773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440EBB21-EC01-4CE7-B6A8-0835EB8FE9A2}"/>
              </a:ext>
            </a:extLst>
          </p:cNvPr>
          <p:cNvSpPr/>
          <p:nvPr/>
        </p:nvSpPr>
        <p:spPr>
          <a:xfrm rot="1763595">
            <a:off x="3010479" y="773670"/>
            <a:ext cx="988499" cy="1742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9C15085-3F21-4F99-9564-123B99748C61}"/>
              </a:ext>
            </a:extLst>
          </p:cNvPr>
          <p:cNvSpPr txBox="1"/>
          <p:nvPr/>
        </p:nvSpPr>
        <p:spPr>
          <a:xfrm>
            <a:off x="0" y="1190377"/>
            <a:ext cx="1804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АКТИВНАЯ ЧАСТЬ: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МЫШЦЫ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B6E0D700-656E-4D40-B195-73736D9E8844}"/>
              </a:ext>
            </a:extLst>
          </p:cNvPr>
          <p:cNvSpPr/>
          <p:nvPr/>
        </p:nvSpPr>
        <p:spPr>
          <a:xfrm>
            <a:off x="2524447" y="542305"/>
            <a:ext cx="144016" cy="659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FDC00FD-8B33-4441-B685-B9A3563A1BDC}"/>
              </a:ext>
            </a:extLst>
          </p:cNvPr>
          <p:cNvSpPr txBox="1"/>
          <p:nvPr/>
        </p:nvSpPr>
        <p:spPr>
          <a:xfrm>
            <a:off x="1732359" y="1190377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ПАССИВНАЯ ЧАСТЬ: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СКЕЛЕТ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904138C-4043-4155-AA64-B68B0CF53EBF}"/>
              </a:ext>
            </a:extLst>
          </p:cNvPr>
          <p:cNvSpPr txBox="1"/>
          <p:nvPr/>
        </p:nvSpPr>
        <p:spPr>
          <a:xfrm>
            <a:off x="3532559" y="1119758"/>
            <a:ext cx="2024994" cy="1222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СВЯЗОЧНЫЙ АППАРАТ: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СУХОЖИЛИЯ,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СВЯЗКИ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C783861-7E7D-406B-B2FA-1490F0A7A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12" y="2108815"/>
            <a:ext cx="933584" cy="1033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196448C-7F73-4E3C-9F31-D4BA6846A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653" y="2103632"/>
            <a:ext cx="1033612" cy="1033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15AF0EE-0D0C-46A3-8D15-A5EAAC26A1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20" t="11555" r="19626"/>
          <a:stretch/>
        </p:blipFill>
        <p:spPr>
          <a:xfrm>
            <a:off x="4019682" y="2372401"/>
            <a:ext cx="1033612" cy="744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86967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АКТУАЛИЗАЦИЯ ЗНАНИЙ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02B60D2-E9C6-44D6-A755-67BC8996A02A}"/>
              </a:ext>
            </a:extLst>
          </p:cNvPr>
          <p:cNvSpPr txBox="1"/>
          <p:nvPr/>
        </p:nvSpPr>
        <p:spPr>
          <a:xfrm>
            <a:off x="148183" y="542305"/>
            <a:ext cx="1296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Гладкие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Поперечно-полосатые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9D080E-426E-4AC4-9D5D-3E2F11852005}"/>
              </a:ext>
            </a:extLst>
          </p:cNvPr>
          <p:cNvSpPr txBox="1"/>
          <p:nvPr/>
        </p:nvSpPr>
        <p:spPr>
          <a:xfrm>
            <a:off x="3748583" y="542305"/>
            <a:ext cx="187220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Двуглавые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Трехглавые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Четырехглавые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Квадратные 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Камбаловидные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Треугольные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Пирамидальные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CB8FC0-8BD5-4E33-8734-EC7167B11DF2}"/>
              </a:ext>
            </a:extLst>
          </p:cNvPr>
          <p:cNvSpPr txBox="1"/>
          <p:nvPr/>
        </p:nvSpPr>
        <p:spPr>
          <a:xfrm>
            <a:off x="2092399" y="542305"/>
            <a:ext cx="17281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Сгибатели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Разгибатели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Приводящие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Отводящие 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Вращающие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Мимические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Жевательные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Дыхательные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8F5C4A-B8F5-4505-99A9-623B15C4A4CD}"/>
              </a:ext>
            </a:extLst>
          </p:cNvPr>
          <p:cNvSpPr txBox="1"/>
          <p:nvPr/>
        </p:nvSpPr>
        <p:spPr>
          <a:xfrm>
            <a:off x="868264" y="1480731"/>
            <a:ext cx="12961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B050"/>
                </a:solidFill>
              </a:rPr>
              <a:t>Прямые </a:t>
            </a:r>
          </a:p>
          <a:p>
            <a:pPr algn="ctr"/>
            <a:r>
              <a:rPr lang="ru-RU" sz="1600" dirty="0">
                <a:solidFill>
                  <a:srgbClr val="00B050"/>
                </a:solidFill>
              </a:rPr>
              <a:t>Косые</a:t>
            </a:r>
          </a:p>
          <a:p>
            <a:pPr algn="ctr"/>
            <a:r>
              <a:rPr lang="ru-RU" sz="1600" dirty="0">
                <a:solidFill>
                  <a:srgbClr val="00B050"/>
                </a:solidFill>
              </a:rPr>
              <a:t>Круговые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834F28A-21A3-4661-8009-57602A945D35}"/>
              </a:ext>
            </a:extLst>
          </p:cNvPr>
          <p:cNvSpPr txBox="1"/>
          <p:nvPr/>
        </p:nvSpPr>
        <p:spPr>
          <a:xfrm>
            <a:off x="2236415" y="2477810"/>
            <a:ext cx="28845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Непроизвольные движения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Произвольные движения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8524840-A209-4921-8043-D1245AB12AE9}"/>
              </a:ext>
            </a:extLst>
          </p:cNvPr>
          <p:cNvSpPr txBox="1"/>
          <p:nvPr/>
        </p:nvSpPr>
        <p:spPr>
          <a:xfrm>
            <a:off x="76175" y="2486521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Синергисты </a:t>
            </a:r>
          </a:p>
          <a:p>
            <a:pPr algn="ctr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Антагонисты </a:t>
            </a:r>
          </a:p>
        </p:txBody>
      </p:sp>
    </p:spTree>
    <p:extLst>
      <p:ext uri="{BB962C8B-B14F-4D97-AF65-F5344CB8AC3E}">
        <p14:creationId xmlns:p14="http://schemas.microsoft.com/office/powerpoint/2010/main" val="3318861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АКТУАЛИЗАЦИЯ ЗНАНИЙ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02B60D2-E9C6-44D6-A755-67BC8996A02A}"/>
              </a:ext>
            </a:extLst>
          </p:cNvPr>
          <p:cNvSpPr txBox="1"/>
          <p:nvPr/>
        </p:nvSpPr>
        <p:spPr>
          <a:xfrm>
            <a:off x="0" y="470297"/>
            <a:ext cx="15883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Гладкие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Поперечно-полосатые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Разновидности мышц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9D080E-426E-4AC4-9D5D-3E2F11852005}"/>
              </a:ext>
            </a:extLst>
          </p:cNvPr>
          <p:cNvSpPr txBox="1"/>
          <p:nvPr/>
        </p:nvSpPr>
        <p:spPr>
          <a:xfrm>
            <a:off x="3820591" y="470297"/>
            <a:ext cx="18722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Двуглавые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Трехглавые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Четырехглавые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Квадратные 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Камбаловидные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Треугольные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Пирамидальные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мышц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CB8FC0-8BD5-4E33-8734-EC7167B11DF2}"/>
              </a:ext>
            </a:extLst>
          </p:cNvPr>
          <p:cNvSpPr txBox="1"/>
          <p:nvPr/>
        </p:nvSpPr>
        <p:spPr>
          <a:xfrm>
            <a:off x="2308423" y="486554"/>
            <a:ext cx="17281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Сгибатели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Разгибатели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Приводящие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Отводящие 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Вращающие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Мимические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Жевательные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Дыхательные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мышц в зависимости от функции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8F5C4A-B8F5-4505-99A9-623B15C4A4CD}"/>
              </a:ext>
            </a:extLst>
          </p:cNvPr>
          <p:cNvSpPr txBox="1"/>
          <p:nvPr/>
        </p:nvSpPr>
        <p:spPr>
          <a:xfrm>
            <a:off x="152380" y="1552739"/>
            <a:ext cx="251608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Прямые </a:t>
            </a:r>
          </a:p>
          <a:p>
            <a:pPr algn="ctr"/>
            <a:r>
              <a:rPr lang="ru-RU" sz="1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Косые</a:t>
            </a:r>
          </a:p>
          <a:p>
            <a:pPr algn="ctr"/>
            <a:r>
              <a:rPr lang="ru-RU" sz="1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Круговые</a:t>
            </a:r>
          </a:p>
          <a:p>
            <a:pPr algn="ctr"/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мышц по направлению волокон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834F28A-21A3-4661-8009-57602A945D35}"/>
              </a:ext>
            </a:extLst>
          </p:cNvPr>
          <p:cNvSpPr txBox="1"/>
          <p:nvPr/>
        </p:nvSpPr>
        <p:spPr>
          <a:xfrm>
            <a:off x="3100511" y="2467937"/>
            <a:ext cx="266429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Непроизвольные движения</a:t>
            </a:r>
          </a:p>
          <a:p>
            <a:pPr algn="ctr"/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Произвольные движения</a:t>
            </a:r>
          </a:p>
          <a:p>
            <a:pPr algn="ctr"/>
            <a:r>
              <a:rPr lang="ru-RU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движений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8524840-A209-4921-8043-D1245AB12AE9}"/>
              </a:ext>
            </a:extLst>
          </p:cNvPr>
          <p:cNvSpPr txBox="1"/>
          <p:nvPr/>
        </p:nvSpPr>
        <p:spPr>
          <a:xfrm>
            <a:off x="220191" y="2630537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Синергисты </a:t>
            </a:r>
          </a:p>
          <a:p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Антагонисты</a:t>
            </a:r>
          </a:p>
          <a:p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D6391C2-411B-4100-8551-242E25B551AD}"/>
              </a:ext>
            </a:extLst>
          </p:cNvPr>
          <p:cNvSpPr txBox="1"/>
          <p:nvPr/>
        </p:nvSpPr>
        <p:spPr>
          <a:xfrm>
            <a:off x="1444328" y="2683381"/>
            <a:ext cx="20882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согласованности </a:t>
            </a:r>
          </a:p>
          <a:p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их действий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093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94747"/>
            <a:ext cx="5172948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</a:t>
            </a:r>
            <a:endParaRPr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6" y="555625"/>
            <a:ext cx="487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Мышечная ткань и строение мышц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05315" y="1046361"/>
            <a:ext cx="4222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Мышцы тела человека. Функции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62199" y="1766441"/>
            <a:ext cx="3265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Мышечное утомление</a:t>
            </a:r>
            <a:r>
              <a:rPr lang="ru-RU" sz="2000" b="1" kern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8510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8463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8B8C9F9-F8CC-46F7-9B19-9601AAD43A43}"/>
              </a:ext>
            </a:extLst>
          </p:cNvPr>
          <p:cNvSpPr txBox="1"/>
          <p:nvPr/>
        </p:nvSpPr>
        <p:spPr>
          <a:xfrm>
            <a:off x="3100511" y="2426707"/>
            <a:ext cx="2571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Регуляция работы мышц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4C86CCC-B045-4349-AE63-70EF77169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8" y="132463"/>
            <a:ext cx="5624879" cy="386828"/>
          </a:xfrm>
        </p:spPr>
        <p:txBody>
          <a:bodyPr>
            <a:noAutofit/>
          </a:bodyPr>
          <a:lstStyle/>
          <a:p>
            <a:r>
              <a:rPr lang="ru-RU" sz="3005" dirty="0"/>
              <a:t>МЫШЕЧНАЯ ТКАНЬ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9AA4959-6898-498B-9FE1-A25D13F28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87" y="555625"/>
            <a:ext cx="5334000" cy="255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75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Autofit/>
          </a:bodyPr>
          <a:lstStyle/>
          <a:p>
            <a:r>
              <a:rPr lang="ru-RU" sz="2400" dirty="0"/>
              <a:t>СТРОЕНИЕ СКЕЛЕТНОЙ МЫШЦЫ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FED95E3-7268-46DC-A1B1-D3A3243194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5" t="3228" r="-640" b="2766"/>
          <a:stretch/>
        </p:blipFill>
        <p:spPr>
          <a:xfrm>
            <a:off x="2350987" y="700021"/>
            <a:ext cx="3341812" cy="2307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E7B3D05-5D79-4207-A72D-3E24498DBE18}"/>
              </a:ext>
            </a:extLst>
          </p:cNvPr>
          <p:cNvSpPr txBox="1"/>
          <p:nvPr/>
        </p:nvSpPr>
        <p:spPr>
          <a:xfrm>
            <a:off x="72008" y="470297"/>
            <a:ext cx="238043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Когда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говорим о мышцах, то </a:t>
            </a:r>
            <a:r>
              <a:rPr lang="ru-RU" sz="14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представляем именно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скелетные мышцы.</a:t>
            </a:r>
          </a:p>
          <a:p>
            <a:r>
              <a:rPr lang="ru-RU" sz="14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Мышца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(лат. «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400" b="0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uskulus</a:t>
            </a:r>
            <a:r>
              <a:rPr lang="ru-RU" sz="1400" b="0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», что означает мышь, по свойству сокращаться под кожей,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ru-RU" sz="1400" b="0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давая вид передвижения мыши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 — орган тела человека. Снабжены кровеносными сосудами и нервами.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826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5490</TotalTime>
  <Words>822</Words>
  <Application>Microsoft Office PowerPoint</Application>
  <PresentationFormat>Произвольный</PresentationFormat>
  <Paragraphs>215</Paragraphs>
  <Slides>38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38</vt:i4>
      </vt:variant>
    </vt:vector>
  </HeadingPairs>
  <TitlesOfParts>
    <vt:vector size="54" baseType="lpstr">
      <vt:lpstr>Arial</vt:lpstr>
      <vt:lpstr>Arial</vt:lpstr>
      <vt:lpstr>Calibri</vt:lpstr>
      <vt:lpstr>Circe</vt:lpstr>
      <vt:lpstr>Courier New</vt:lpstr>
      <vt:lpstr>Open Sans</vt:lpstr>
      <vt:lpstr>Open Sans Light</vt:lpstr>
      <vt:lpstr>Symbol</vt:lpstr>
      <vt:lpstr>Times New Roman</vt:lpstr>
      <vt:lpstr>Wingdings</vt:lpstr>
      <vt:lpstr>Office Theme</vt:lpstr>
      <vt:lpstr>1_Office Theme</vt:lpstr>
      <vt:lpstr>2_Office Theme</vt:lpstr>
      <vt:lpstr>Тема Office</vt:lpstr>
      <vt:lpstr>3_Office Theme</vt:lpstr>
      <vt:lpstr>4_Office Theme</vt:lpstr>
      <vt:lpstr>Биология  Человек и его здоровье</vt:lpstr>
      <vt:lpstr>Первая помощь при повреждениях  О.Д.С.</vt:lpstr>
      <vt:lpstr>Первая помощь при повреждениях  О.Д.С.</vt:lpstr>
      <vt:lpstr>ОПОРНО-ДВИГАТЕЛЬНАЯ СИСТЕМА</vt:lpstr>
      <vt:lpstr>АКТУАЛИЗАЦИЯ ЗНАНИЙ</vt:lpstr>
      <vt:lpstr>АКТУАЛИЗАЦИЯ ЗНАНИЙ</vt:lpstr>
      <vt:lpstr>СЕГОДНЯ НА УРОКЕ</vt:lpstr>
      <vt:lpstr>МЫШЕЧНАЯ ТКАНЬ </vt:lpstr>
      <vt:lpstr>СТРОЕНИЕ СКЕЛЕТНОЙ МЫШЦЫ</vt:lpstr>
      <vt:lpstr>СТРОЕНИЕ СКЕЛЕТНОЙ МЫШЦЫ</vt:lpstr>
      <vt:lpstr>СТРОЕНИЕ СКЕЛЕТНОЙ МЫШЦЫ </vt:lpstr>
      <vt:lpstr>СКЕЛЕТНАЯ МЫШЕЧНАЯ ТКАНЬ </vt:lpstr>
      <vt:lpstr>МИКРОСКОПИЧЕСКОЕ СТРОЕНИЕ СКЕЛЕТНОЙ МЫШЦЫ </vt:lpstr>
      <vt:lpstr>МЕХАНИЗМ СОКРАЩЕНИЯ МЫШЦ</vt:lpstr>
      <vt:lpstr>МЕХАНИЗМ СОКРАЩЕНИЯ МЫШЦ</vt:lpstr>
      <vt:lpstr>ФУНКЦИИ МЫШЦ </vt:lpstr>
      <vt:lpstr>ФУНКЦИИ МЫШЦ </vt:lpstr>
      <vt:lpstr>ПО РАСПОЛОЖЕНИЮ МЫШЦЫ </vt:lpstr>
      <vt:lpstr>ПО НАПРАВЛЕНИЮ ВОЛОКОН </vt:lpstr>
      <vt:lpstr>ПО ТИПУ ВЫПОЛНЯЕМОГО ДВИЖЕНИЯ </vt:lpstr>
      <vt:lpstr>ПО ТИПУ ВЫПОЛНЯЕМОГО ДВИЖЕНИЯ </vt:lpstr>
      <vt:lpstr>ПО ТИПУ ВЫПОЛНЯЕМОГО ДВИЖЕНИЯ </vt:lpstr>
      <vt:lpstr>Презентация PowerPoint</vt:lpstr>
      <vt:lpstr>ПО СВОЕЙ РАБОТЕ МЫШЦЫ ДЕЛЯТСЯ НА: </vt:lpstr>
      <vt:lpstr>РАБОТА МЫШЦ АНТАГОНИСТОВ</vt:lpstr>
      <vt:lpstr>ПО СВОЕЙ РАБОТЕ МЫШЦЫ ДЕЛЯТСЯ НА: </vt:lpstr>
      <vt:lpstr>СОГЛАСОВАННАЯ РАБОТА МЫШЦ </vt:lpstr>
      <vt:lpstr>МЫШЕЧНОЕ УТОМЛЕНИЕ </vt:lpstr>
      <vt:lpstr>МЫШЕЧНОЕ УТОМЛЕНИЕ </vt:lpstr>
      <vt:lpstr>ЛУЧШИЙ ОТДЫХ - ЭТО СМЕНА ДЕЯТЕЛЬНОСТИ</vt:lpstr>
      <vt:lpstr>РЕГУЛЯЦИЯ РАБОТЫ МЫШЦ</vt:lpstr>
      <vt:lpstr>РЕГУЛЯЦИЯ РАБОТЫ МЫШЦ</vt:lpstr>
      <vt:lpstr>РЕГУЛЯЦИЯ РАБОТЫ МЫШЦ</vt:lpstr>
      <vt:lpstr>ИНТЕРЕСНЫЕ ФАКТЫ</vt:lpstr>
      <vt:lpstr>ИНТЕРЕСНЫЕ ФАКТЫ</vt:lpstr>
      <vt:lpstr>ИНТЕРЕСНЫЕ ФАКТЫ</vt:lpstr>
      <vt:lpstr>ОБОБЩЕНИЕ </vt:lpstr>
      <vt:lpstr>З А Д А Н И 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389</cp:revision>
  <dcterms:created xsi:type="dcterms:W3CDTF">2020-04-13T08:05:42Z</dcterms:created>
  <dcterms:modified xsi:type="dcterms:W3CDTF">2020-10-10T06:48:29Z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