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4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5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868" r:id="rId4"/>
    <p:sldMasterId id="2147483881" r:id="rId5"/>
    <p:sldMasterId id="2147483940" r:id="rId6"/>
  </p:sldMasterIdLst>
  <p:notesMasterIdLst>
    <p:notesMasterId r:id="rId43"/>
  </p:notesMasterIdLst>
  <p:sldIdLst>
    <p:sldId id="1518" r:id="rId7"/>
    <p:sldId id="1767" r:id="rId8"/>
    <p:sldId id="1733" r:id="rId9"/>
    <p:sldId id="1732" r:id="rId10"/>
    <p:sldId id="1730" r:id="rId11"/>
    <p:sldId id="1768" r:id="rId12"/>
    <p:sldId id="1524" r:id="rId13"/>
    <p:sldId id="1746" r:id="rId14"/>
    <p:sldId id="1729" r:id="rId15"/>
    <p:sldId id="1740" r:id="rId16"/>
    <p:sldId id="1760" r:id="rId17"/>
    <p:sldId id="1771" r:id="rId18"/>
    <p:sldId id="1769" r:id="rId19"/>
    <p:sldId id="1772" r:id="rId20"/>
    <p:sldId id="1770" r:id="rId21"/>
    <p:sldId id="1773" r:id="rId22"/>
    <p:sldId id="1774" r:id="rId23"/>
    <p:sldId id="1761" r:id="rId24"/>
    <p:sldId id="1766" r:id="rId25"/>
    <p:sldId id="1775" r:id="rId26"/>
    <p:sldId id="1764" r:id="rId27"/>
    <p:sldId id="1762" r:id="rId28"/>
    <p:sldId id="1776" r:id="rId29"/>
    <p:sldId id="1763" r:id="rId30"/>
    <p:sldId id="1777" r:id="rId31"/>
    <p:sldId id="1778" r:id="rId32"/>
    <p:sldId id="1781" r:id="rId33"/>
    <p:sldId id="1779" r:id="rId34"/>
    <p:sldId id="1780" r:id="rId35"/>
    <p:sldId id="1759" r:id="rId36"/>
    <p:sldId id="1745" r:id="rId37"/>
    <p:sldId id="1758" r:id="rId38"/>
    <p:sldId id="1765" r:id="rId39"/>
    <p:sldId id="1621" r:id="rId40"/>
    <p:sldId id="1648" r:id="rId41"/>
    <p:sldId id="1782" r:id="rId42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716" autoAdjust="0"/>
  </p:normalViewPr>
  <p:slideViewPr>
    <p:cSldViewPr>
      <p:cViewPr varScale="1">
        <p:scale>
          <a:sx n="115" d="100"/>
          <a:sy n="115" d="100"/>
        </p:scale>
        <p:origin x="1314" y="96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1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23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2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15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88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3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26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87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87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09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10/6/2020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5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28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64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05594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5245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6708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37936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6274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318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8305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71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1847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451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6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3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38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2955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7244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384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74538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0357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32084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668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3677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2053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56330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055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76362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44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92289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42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17360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69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709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65755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2302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8616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539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5926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96752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118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0764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22966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66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3706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4107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3824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7949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7378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92262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9308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5238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757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96904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0753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0220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48505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0157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549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0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90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23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74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24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6" y="132464"/>
            <a:ext cx="4903630" cy="407905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4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4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6" y="441663"/>
            <a:ext cx="4903630" cy="192287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483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/" TargetMode="Externa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63" Type="http://schemas.openxmlformats.org/officeDocument/2006/relationships/slideLayout" Target="../slideLayouts/slideLayout125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69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slideLayout" Target="../slideLayouts/slideLayout115.xml"/><Relationship Id="rId58" Type="http://schemas.openxmlformats.org/officeDocument/2006/relationships/slideLayout" Target="../slideLayouts/slideLayout120.xml"/><Relationship Id="rId6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67.xml"/><Relationship Id="rId61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56" Type="http://schemas.openxmlformats.org/officeDocument/2006/relationships/slideLayout" Target="../slideLayouts/slideLayout118.xml"/><Relationship Id="rId64" Type="http://schemas.openxmlformats.org/officeDocument/2006/relationships/slideLayout" Target="../slideLayouts/slideLayout126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59" Type="http://schemas.openxmlformats.org/officeDocument/2006/relationships/slideLayout" Target="../slideLayouts/slideLayout121.xml"/><Relationship Id="rId67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54" Type="http://schemas.openxmlformats.org/officeDocument/2006/relationships/slideLayout" Target="../slideLayouts/slideLayout116.xml"/><Relationship Id="rId62" Type="http://schemas.openxmlformats.org/officeDocument/2006/relationships/slideLayout" Target="../slideLayouts/slideLayout124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Relationship Id="rId57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122.xml"/><Relationship Id="rId6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101.xml"/><Relationship Id="rId34" Type="http://schemas.openxmlformats.org/officeDocument/2006/relationships/slideLayout" Target="../slideLayouts/slideLayout96.xml"/><Relationship Id="rId50" Type="http://schemas.openxmlformats.org/officeDocument/2006/relationships/slideLayout" Target="../slideLayouts/slideLayout112.xml"/><Relationship Id="rId55" Type="http://schemas.openxmlformats.org/officeDocument/2006/relationships/slideLayout" Target="../slideLayouts/slideLayout1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4.xml"/><Relationship Id="rId18" Type="http://schemas.openxmlformats.org/officeDocument/2006/relationships/slideLayout" Target="../slideLayouts/slideLayout159.xml"/><Relationship Id="rId26" Type="http://schemas.openxmlformats.org/officeDocument/2006/relationships/slideLayout" Target="../slideLayouts/slideLayout167.xml"/><Relationship Id="rId39" Type="http://schemas.openxmlformats.org/officeDocument/2006/relationships/slideLayout" Target="../slideLayouts/slideLayout180.xml"/><Relationship Id="rId21" Type="http://schemas.openxmlformats.org/officeDocument/2006/relationships/slideLayout" Target="../slideLayouts/slideLayout162.xml"/><Relationship Id="rId34" Type="http://schemas.openxmlformats.org/officeDocument/2006/relationships/slideLayout" Target="../slideLayouts/slideLayout175.xml"/><Relationship Id="rId42" Type="http://schemas.openxmlformats.org/officeDocument/2006/relationships/slideLayout" Target="../slideLayouts/slideLayout183.xml"/><Relationship Id="rId47" Type="http://schemas.openxmlformats.org/officeDocument/2006/relationships/slideLayout" Target="../slideLayouts/slideLayout188.xml"/><Relationship Id="rId50" Type="http://schemas.openxmlformats.org/officeDocument/2006/relationships/slideLayout" Target="../slideLayouts/slideLayout191.xml"/><Relationship Id="rId55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29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52.xml"/><Relationship Id="rId24" Type="http://schemas.openxmlformats.org/officeDocument/2006/relationships/slideLayout" Target="../slideLayouts/slideLayout165.xml"/><Relationship Id="rId32" Type="http://schemas.openxmlformats.org/officeDocument/2006/relationships/slideLayout" Target="../slideLayouts/slideLayout173.xml"/><Relationship Id="rId37" Type="http://schemas.openxmlformats.org/officeDocument/2006/relationships/slideLayout" Target="../slideLayouts/slideLayout178.xml"/><Relationship Id="rId40" Type="http://schemas.openxmlformats.org/officeDocument/2006/relationships/slideLayout" Target="../slideLayouts/slideLayout181.xml"/><Relationship Id="rId45" Type="http://schemas.openxmlformats.org/officeDocument/2006/relationships/slideLayout" Target="../slideLayouts/slideLayout186.xml"/><Relationship Id="rId53" Type="http://schemas.openxmlformats.org/officeDocument/2006/relationships/slideLayout" Target="../slideLayouts/slideLayout194.xml"/><Relationship Id="rId58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46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55.xml"/><Relationship Id="rId22" Type="http://schemas.openxmlformats.org/officeDocument/2006/relationships/slideLayout" Target="../slideLayouts/slideLayout163.xml"/><Relationship Id="rId27" Type="http://schemas.openxmlformats.org/officeDocument/2006/relationships/slideLayout" Target="../slideLayouts/slideLayout168.xml"/><Relationship Id="rId30" Type="http://schemas.openxmlformats.org/officeDocument/2006/relationships/slideLayout" Target="../slideLayouts/slideLayout171.xml"/><Relationship Id="rId35" Type="http://schemas.openxmlformats.org/officeDocument/2006/relationships/slideLayout" Target="../slideLayouts/slideLayout176.xml"/><Relationship Id="rId43" Type="http://schemas.openxmlformats.org/officeDocument/2006/relationships/slideLayout" Target="../slideLayouts/slideLayout184.xml"/><Relationship Id="rId48" Type="http://schemas.openxmlformats.org/officeDocument/2006/relationships/slideLayout" Target="../slideLayouts/slideLayout189.xml"/><Relationship Id="rId56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49.xml"/><Relationship Id="rId51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5" Type="http://schemas.openxmlformats.org/officeDocument/2006/relationships/slideLayout" Target="../slideLayouts/slideLayout166.xml"/><Relationship Id="rId33" Type="http://schemas.openxmlformats.org/officeDocument/2006/relationships/slideLayout" Target="../slideLayouts/slideLayout174.xml"/><Relationship Id="rId38" Type="http://schemas.openxmlformats.org/officeDocument/2006/relationships/slideLayout" Target="../slideLayouts/slideLayout179.xml"/><Relationship Id="rId46" Type="http://schemas.openxmlformats.org/officeDocument/2006/relationships/slideLayout" Target="../slideLayouts/slideLayout187.xml"/><Relationship Id="rId59" Type="http://schemas.openxmlformats.org/officeDocument/2006/relationships/theme" Target="../theme/theme5.xml"/><Relationship Id="rId2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82.xml"/><Relationship Id="rId54" Type="http://schemas.openxmlformats.org/officeDocument/2006/relationships/slideLayout" Target="../slideLayouts/slideLayout19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6.xml"/><Relationship Id="rId23" Type="http://schemas.openxmlformats.org/officeDocument/2006/relationships/slideLayout" Target="../slideLayouts/slideLayout164.xml"/><Relationship Id="rId28" Type="http://schemas.openxmlformats.org/officeDocument/2006/relationships/slideLayout" Target="../slideLayouts/slideLayout169.xml"/><Relationship Id="rId36" Type="http://schemas.openxmlformats.org/officeDocument/2006/relationships/slideLayout" Target="../slideLayouts/slideLayout177.xml"/><Relationship Id="rId49" Type="http://schemas.openxmlformats.org/officeDocument/2006/relationships/slideLayout" Target="../slideLayouts/slideLayout190.xml"/><Relationship Id="rId57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72.xml"/><Relationship Id="rId44" Type="http://schemas.openxmlformats.org/officeDocument/2006/relationships/slideLayout" Target="../slideLayouts/slideLayout185.xml"/><Relationship Id="rId52" Type="http://schemas.openxmlformats.org/officeDocument/2006/relationships/slideLayout" Target="../slideLayouts/slideLayout193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2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2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7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92689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  <p:sldLayoutId id="2147483906" r:id="rId25"/>
    <p:sldLayoutId id="2147483907" r:id="rId26"/>
    <p:sldLayoutId id="2147483908" r:id="rId27"/>
    <p:sldLayoutId id="2147483909" r:id="rId28"/>
    <p:sldLayoutId id="2147483910" r:id="rId29"/>
    <p:sldLayoutId id="2147483911" r:id="rId30"/>
    <p:sldLayoutId id="2147483912" r:id="rId31"/>
    <p:sldLayoutId id="2147483913" r:id="rId32"/>
    <p:sldLayoutId id="2147483914" r:id="rId33"/>
    <p:sldLayoutId id="2147483915" r:id="rId34"/>
    <p:sldLayoutId id="2147483916" r:id="rId35"/>
    <p:sldLayoutId id="2147483917" r:id="rId36"/>
    <p:sldLayoutId id="2147483918" r:id="rId37"/>
    <p:sldLayoutId id="2147483919" r:id="rId38"/>
    <p:sldLayoutId id="2147483920" r:id="rId39"/>
    <p:sldLayoutId id="2147483921" r:id="rId40"/>
    <p:sldLayoutId id="2147483922" r:id="rId41"/>
    <p:sldLayoutId id="2147483923" r:id="rId42"/>
    <p:sldLayoutId id="2147483924" r:id="rId43"/>
    <p:sldLayoutId id="2147483925" r:id="rId44"/>
    <p:sldLayoutId id="2147483926" r:id="rId45"/>
    <p:sldLayoutId id="2147483927" r:id="rId46"/>
    <p:sldLayoutId id="2147483928" r:id="rId47"/>
    <p:sldLayoutId id="2147483929" r:id="rId48"/>
    <p:sldLayoutId id="2147483930" r:id="rId49"/>
    <p:sldLayoutId id="2147483931" r:id="rId50"/>
    <p:sldLayoutId id="2147483932" r:id="rId51"/>
    <p:sldLayoutId id="2147483933" r:id="rId52"/>
    <p:sldLayoutId id="2147483934" r:id="rId53"/>
    <p:sldLayoutId id="2147483935" r:id="rId54"/>
    <p:sldLayoutId id="2147483936" r:id="rId55"/>
    <p:sldLayoutId id="2147483937" r:id="rId56"/>
    <p:sldLayoutId id="2147483938" r:id="rId57"/>
    <p:sldLayoutId id="2147483939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346" y="982040"/>
            <a:ext cx="489628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9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153070" y="1272983"/>
            <a:ext cx="344170" cy="1573578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72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2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41875" y="541953"/>
            <a:ext cx="571504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:a16="http://schemas.microsoft.com/office/drawing/2014/main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41736-D2F1-4836-B58C-06328E5491D6}"/>
              </a:ext>
            </a:extLst>
          </p:cNvPr>
          <p:cNvSpPr txBox="1"/>
          <p:nvPr/>
        </p:nvSpPr>
        <p:spPr>
          <a:xfrm>
            <a:off x="292199" y="1409303"/>
            <a:ext cx="4411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-20" dirty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lang="ru-RU" sz="2000" b="1" spc="-20" dirty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r>
              <a:rPr lang="ru-RU" sz="2400" b="1" spc="-20" dirty="0">
                <a:solidFill>
                  <a:srgbClr val="2365C7"/>
                </a:solidFill>
                <a:latin typeface="Arial"/>
                <a:cs typeface="Arial"/>
              </a:rPr>
              <a:t> Оказание первой помощи при повреждении костей.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21571F-943A-4ADE-9E33-D4C4251AE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598" y="1563033"/>
            <a:ext cx="1223101" cy="864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424"/>
            <a:ext cx="5768975" cy="292388"/>
          </a:xfrm>
        </p:spPr>
        <p:txBody>
          <a:bodyPr/>
          <a:lstStyle/>
          <a:p>
            <a:pPr algn="ctr"/>
            <a:r>
              <a:rPr lang="ru-RU" sz="1900" dirty="0">
                <a:solidFill>
                  <a:prstClr val="white"/>
                </a:solidFill>
              </a:rPr>
              <a:t>Повреждения опорно-двигательного аппарата</a:t>
            </a:r>
            <a:endParaRPr lang="ru-RU" sz="1900" dirty="0"/>
          </a:p>
        </p:txBody>
      </p:sp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id="{025E8BBD-2BE8-4201-9E4E-7F5C64C3E2B8}"/>
              </a:ext>
            </a:extLst>
          </p:cNvPr>
          <p:cNvSpPr/>
          <p:nvPr/>
        </p:nvSpPr>
        <p:spPr>
          <a:xfrm rot="19796216">
            <a:off x="1149843" y="743906"/>
            <a:ext cx="707109" cy="681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440EBB21-EC01-4CE7-B6A8-0835EB8FE9A2}"/>
              </a:ext>
            </a:extLst>
          </p:cNvPr>
          <p:cNvSpPr/>
          <p:nvPr/>
        </p:nvSpPr>
        <p:spPr>
          <a:xfrm rot="2243690">
            <a:off x="3746961" y="725445"/>
            <a:ext cx="623487" cy="601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15085-3F21-4F99-9564-123B99748C61}"/>
              </a:ext>
            </a:extLst>
          </p:cNvPr>
          <p:cNvSpPr txBox="1"/>
          <p:nvPr/>
        </p:nvSpPr>
        <p:spPr>
          <a:xfrm>
            <a:off x="4167" y="976675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Ушибы  </a:t>
            </a: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B6E0D700-656E-4D40-B195-73736D9E8844}"/>
              </a:ext>
            </a:extLst>
          </p:cNvPr>
          <p:cNvSpPr/>
          <p:nvPr/>
        </p:nvSpPr>
        <p:spPr>
          <a:xfrm rot="19817604">
            <a:off x="3135672" y="594250"/>
            <a:ext cx="45719" cy="5575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DC00FD-8B33-4441-B685-B9A3563A1BDC}"/>
              </a:ext>
            </a:extLst>
          </p:cNvPr>
          <p:cNvSpPr txBox="1"/>
          <p:nvPr/>
        </p:nvSpPr>
        <p:spPr>
          <a:xfrm>
            <a:off x="2596456" y="1253674"/>
            <a:ext cx="158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Вывихи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суставов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4138C-4043-4155-AA64-B68B0CF53EBF}"/>
              </a:ext>
            </a:extLst>
          </p:cNvPr>
          <p:cNvSpPr txBox="1"/>
          <p:nvPr/>
        </p:nvSpPr>
        <p:spPr>
          <a:xfrm>
            <a:off x="3892598" y="1037650"/>
            <a:ext cx="1728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Переломы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костей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2EFF6B-808D-4DE8-A4CB-89D053C0E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26647">
            <a:off x="1914836" y="703263"/>
            <a:ext cx="558074" cy="3546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C401D8-8D1B-494E-86C2-41E4A11FAC88}"/>
              </a:ext>
            </a:extLst>
          </p:cNvPr>
          <p:cNvSpPr txBox="1"/>
          <p:nvPr/>
        </p:nvSpPr>
        <p:spPr>
          <a:xfrm>
            <a:off x="1180337" y="1190377"/>
            <a:ext cx="139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Растяжения связок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13EB91-0B7E-464B-A7FF-A482F73D7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59" y="1262385"/>
            <a:ext cx="1161252" cy="7509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040052E-4074-4B81-ADE6-B95FC0729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894" y="1990060"/>
            <a:ext cx="1343128" cy="113405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52375E-6BAF-4E11-BF08-489EA001C2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1" t="1899" r="4396" b="19063"/>
          <a:stretch/>
        </p:blipFill>
        <p:spPr>
          <a:xfrm>
            <a:off x="2692561" y="2054473"/>
            <a:ext cx="1512168" cy="10485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4F1E028-3D11-4A2C-B506-349149C59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4343" y="1558819"/>
            <a:ext cx="1463900" cy="10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76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10257"/>
            <a:ext cx="5192078" cy="396792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УШИБ</a:t>
            </a:r>
            <a:r>
              <a:rPr lang="ru-RU" sz="2800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73A450-6488-497E-9441-B7F74E676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" r="21428" b="3273"/>
          <a:stretch/>
        </p:blipFill>
        <p:spPr>
          <a:xfrm>
            <a:off x="2935353" y="596310"/>
            <a:ext cx="2687147" cy="20522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08E1A8-EB09-4871-89BE-90FC87592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75" y="596310"/>
            <a:ext cx="2687147" cy="20522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CF92CA-F730-4FD0-B6E0-990ACF8DC0F0}"/>
              </a:ext>
            </a:extLst>
          </p:cNvPr>
          <p:cNvSpPr txBox="1"/>
          <p:nvPr/>
        </p:nvSpPr>
        <p:spPr>
          <a:xfrm>
            <a:off x="148183" y="2774553"/>
            <a:ext cx="254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Ушиб конечностей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36ECD1-444E-413F-8B5D-7D0616D94CEC}"/>
              </a:ext>
            </a:extLst>
          </p:cNvPr>
          <p:cNvSpPr txBox="1"/>
          <p:nvPr/>
        </p:nvSpPr>
        <p:spPr>
          <a:xfrm>
            <a:off x="3369599" y="2774553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Наложить холод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1BF0CE32-7428-40A1-8A86-D805D02843BE}"/>
              </a:ext>
            </a:extLst>
          </p:cNvPr>
          <p:cNvSpPr/>
          <p:nvPr/>
        </p:nvSpPr>
        <p:spPr>
          <a:xfrm>
            <a:off x="2596455" y="2918569"/>
            <a:ext cx="504056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987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10257"/>
            <a:ext cx="5192078" cy="396792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УШИБ</a:t>
            </a:r>
            <a:r>
              <a:rPr lang="ru-RU" sz="28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CF92CA-F730-4FD0-B6E0-990ACF8DC0F0}"/>
              </a:ext>
            </a:extLst>
          </p:cNvPr>
          <p:cNvSpPr txBox="1"/>
          <p:nvPr/>
        </p:nvSpPr>
        <p:spPr>
          <a:xfrm>
            <a:off x="76175" y="2558529"/>
            <a:ext cx="254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Ушиб туловища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36ECD1-444E-413F-8B5D-7D0616D94CEC}"/>
              </a:ext>
            </a:extLst>
          </p:cNvPr>
          <p:cNvSpPr txBox="1"/>
          <p:nvPr/>
        </p:nvSpPr>
        <p:spPr>
          <a:xfrm>
            <a:off x="3172519" y="2488262"/>
            <a:ext cx="2327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Госпитализация в состоянии покоя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1BF0CE32-7428-40A1-8A86-D805D02843BE}"/>
              </a:ext>
            </a:extLst>
          </p:cNvPr>
          <p:cNvSpPr/>
          <p:nvPr/>
        </p:nvSpPr>
        <p:spPr>
          <a:xfrm>
            <a:off x="2524447" y="2702545"/>
            <a:ext cx="504056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3F5792-7671-4379-A9BD-BE6D1DC50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51" y="608871"/>
            <a:ext cx="2538704" cy="18313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72C2A9-8636-4D5A-B8F7-481FE2327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634" y="626940"/>
            <a:ext cx="2851157" cy="183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65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340352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УШИБЫ</a:t>
            </a:r>
            <a:r>
              <a:rPr lang="ru-RU" dirty="0"/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18D46C-DEC3-4EF8-B0A9-B6BC973B9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83" y="592935"/>
            <a:ext cx="3456384" cy="18429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CE6281-BE04-4D0E-889F-A5A8DDF543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16" r="15835" b="65542"/>
          <a:stretch/>
        </p:blipFill>
        <p:spPr>
          <a:xfrm>
            <a:off x="3820591" y="830337"/>
            <a:ext cx="1872208" cy="11176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7D92FE-A540-475C-992B-C96B08CC557B}"/>
              </a:ext>
            </a:extLst>
          </p:cNvPr>
          <p:cNvSpPr txBox="1"/>
          <p:nvPr/>
        </p:nvSpPr>
        <p:spPr>
          <a:xfrm>
            <a:off x="148183" y="255852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Ушибы черепа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F1593608-5DDD-4857-8881-38C1F05E0865}"/>
              </a:ext>
            </a:extLst>
          </p:cNvPr>
          <p:cNvSpPr/>
          <p:nvPr/>
        </p:nvSpPr>
        <p:spPr>
          <a:xfrm>
            <a:off x="2452439" y="2702545"/>
            <a:ext cx="504056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8AA697-2FAB-4FAB-BE07-D80A045F9F86}"/>
              </a:ext>
            </a:extLst>
          </p:cNvPr>
          <p:cNvSpPr txBox="1"/>
          <p:nvPr/>
        </p:nvSpPr>
        <p:spPr>
          <a:xfrm>
            <a:off x="3172519" y="1982465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Госпитализация в состоянии покоя, голову наклонить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сторону</a:t>
            </a:r>
          </a:p>
        </p:txBody>
      </p:sp>
    </p:spTree>
    <p:extLst>
      <p:ext uri="{BB962C8B-B14F-4D97-AF65-F5344CB8AC3E}">
        <p14:creationId xmlns:p14="http://schemas.microsoft.com/office/powerpoint/2010/main" val="478320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412360"/>
          </a:xfrm>
        </p:spPr>
        <p:txBody>
          <a:bodyPr/>
          <a:lstStyle/>
          <a:p>
            <a:r>
              <a:rPr lang="ru-RU" dirty="0"/>
              <a:t>РАСТЯЖЕНИЯ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7F0B4D-8FE4-4EA2-A510-8DD9CF860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287" y="615509"/>
            <a:ext cx="3744416" cy="251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32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412360"/>
          </a:xfrm>
        </p:spPr>
        <p:txBody>
          <a:bodyPr/>
          <a:lstStyle/>
          <a:p>
            <a:r>
              <a:rPr lang="ru-RU" dirty="0"/>
              <a:t>РАСТЯЖЕНИЯ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5EB09C-257B-4EE6-984F-A047D03E1D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38" t="4444" r="1590" b="1943"/>
          <a:stretch/>
        </p:blipFill>
        <p:spPr>
          <a:xfrm>
            <a:off x="724247" y="594625"/>
            <a:ext cx="410445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5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412360"/>
          </a:xfrm>
        </p:spPr>
        <p:txBody>
          <a:bodyPr/>
          <a:lstStyle/>
          <a:p>
            <a:r>
              <a:rPr lang="ru-RU" dirty="0"/>
              <a:t>РАСТЯЖЕНИЯ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58D688-63EE-47B8-8EAE-A03E6C6DB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010" y="614313"/>
            <a:ext cx="2768260" cy="23298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6486E8-4BB3-42C1-9CE9-D41C8F68069C}"/>
              </a:ext>
            </a:extLst>
          </p:cNvPr>
          <p:cNvSpPr txBox="1"/>
          <p:nvPr/>
        </p:nvSpPr>
        <p:spPr>
          <a:xfrm>
            <a:off x="116227" y="498167"/>
            <a:ext cx="2840267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    </a:t>
            </a:r>
            <a:r>
              <a:rPr lang="ru-RU" sz="17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Для облегчения боли </a:t>
            </a:r>
          </a:p>
          <a:p>
            <a:pPr algn="just"/>
            <a:r>
              <a:rPr lang="ru-RU" sz="17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или предупреждения развития отека и уменьшения внутреннего кровотечения к поврежденному месту прикладыва­ется </a:t>
            </a:r>
            <a:r>
              <a:rPr lang="ru-RU" sz="17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пузырь со льдом или полотенце, смоченное холодной водой. </a:t>
            </a:r>
            <a:endParaRPr lang="ru-RU" sz="1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315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412360"/>
          </a:xfrm>
        </p:spPr>
        <p:txBody>
          <a:bodyPr/>
          <a:lstStyle/>
          <a:p>
            <a:r>
              <a:rPr lang="ru-RU" dirty="0"/>
              <a:t>РАСТЯЖЕНИЯ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6486E8-4BB3-42C1-9CE9-D41C8F68069C}"/>
              </a:ext>
            </a:extLst>
          </p:cNvPr>
          <p:cNvSpPr txBox="1"/>
          <p:nvPr/>
        </p:nvSpPr>
        <p:spPr>
          <a:xfrm>
            <a:off x="76175" y="2057375"/>
            <a:ext cx="56166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повреж­денный сустав необходимо наложить тугую повязку (рис. 21). Вытягивать и дергать поврежденную конечность или согревать ее нельзя. После получения первой помощи следует обратиться к врачу.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7E5C87-5DE7-49D7-AF8B-E5F6E1566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56" y="604549"/>
            <a:ext cx="5175953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94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38249"/>
            <a:ext cx="5192078" cy="540808"/>
          </a:xfrm>
        </p:spPr>
        <p:txBody>
          <a:bodyPr>
            <a:normAutofit/>
          </a:bodyPr>
          <a:lstStyle/>
          <a:p>
            <a:r>
              <a:rPr lang="ru-RU" sz="2800" dirty="0"/>
              <a:t>ВЫВИХ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99A4A0-E37D-456E-B45A-AC2B1126E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9" t="3105" b="52219"/>
          <a:stretch/>
        </p:blipFill>
        <p:spPr>
          <a:xfrm>
            <a:off x="656048" y="586341"/>
            <a:ext cx="4456877" cy="2072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3E1F0F-C927-46CC-8908-6A1218CBD192}"/>
              </a:ext>
            </a:extLst>
          </p:cNvPr>
          <p:cNvSpPr txBox="1"/>
          <p:nvPr/>
        </p:nvSpPr>
        <p:spPr>
          <a:xfrm>
            <a:off x="76175" y="2499295"/>
            <a:ext cx="5616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Вывих это выход суставной головки кости из суставной впадины.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256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340352"/>
          </a:xfrm>
        </p:spPr>
        <p:txBody>
          <a:bodyPr>
            <a:no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ВЫВИХ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223B48-AAA5-4F7E-B18F-F9BDB13294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815" r="39372"/>
          <a:stretch/>
        </p:blipFill>
        <p:spPr>
          <a:xfrm>
            <a:off x="3069075" y="758329"/>
            <a:ext cx="2579086" cy="2092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760338-A004-47BA-A976-9BDF1FF0C9FC}"/>
              </a:ext>
            </a:extLst>
          </p:cNvPr>
          <p:cNvSpPr txBox="1"/>
          <p:nvPr/>
        </p:nvSpPr>
        <p:spPr>
          <a:xfrm>
            <a:off x="87052" y="610245"/>
            <a:ext cx="30134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 При вы­вихе происходит растяжение, иногда и отрыв связок от костей. Появляется сильная боль. При вывихе нельзя пытаться вправить сустав без помощи врача, так как неумелые действия могут стать причиной еще большего поврежде­ния тканей сустава.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743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ПРОВЕРЬТЕ СВОИ ЗНАНИЯ!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19EF6-2629-4886-B339-A280B75F6E0F}"/>
              </a:ext>
            </a:extLst>
          </p:cNvPr>
          <p:cNvSpPr txBox="1"/>
          <p:nvPr/>
        </p:nvSpPr>
        <p:spPr>
          <a:xfrm>
            <a:off x="148183" y="614313"/>
            <a:ext cx="56166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	Составьте парные ответы из костных элементов и их свойств: А - клетки, Б - меж-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клеточное вещество, В - костная ткань,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 - надкостница; 1 - каменистый,2 -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just"/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чена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нервами и кровеносными сосудами,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3 - тонкая и плотная, 4 - с длинными отростками.</a:t>
            </a:r>
          </a:p>
        </p:txBody>
      </p:sp>
    </p:spTree>
    <p:extLst>
      <p:ext uri="{BB962C8B-B14F-4D97-AF65-F5344CB8AC3E}">
        <p14:creationId xmlns:p14="http://schemas.microsoft.com/office/powerpoint/2010/main" val="4216080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340352"/>
          </a:xfrm>
        </p:spPr>
        <p:txBody>
          <a:bodyPr>
            <a:normAutofit fontScale="90000"/>
          </a:bodyPr>
          <a:lstStyle/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ВЫВИХ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F71F7E-14EC-4FF6-B82C-88D0F3E83E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0" b="3944"/>
          <a:stretch/>
        </p:blipFill>
        <p:spPr>
          <a:xfrm>
            <a:off x="3820591" y="576875"/>
            <a:ext cx="1799166" cy="2538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71D961-940C-4DF2-BB09-FA3537EEF380}"/>
              </a:ext>
            </a:extLst>
          </p:cNvPr>
          <p:cNvSpPr txBox="1"/>
          <p:nvPr/>
        </p:nvSpPr>
        <p:spPr>
          <a:xfrm>
            <a:off x="149218" y="763553"/>
            <a:ext cx="33833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2700" indent="215900" algn="just">
              <a:spcBef>
                <a:spcPts val="3600"/>
              </a:spcBef>
              <a:spcAft>
                <a:spcPts val="9900"/>
              </a:spcAft>
            </a:pPr>
            <a:r>
              <a:rPr lang="ru-RU" sz="24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Первая помощь при вывихе заключается в обеспечении полного покоя поврежденного сустава. </a:t>
            </a:r>
            <a:endParaRPr lang="ru-RU" sz="2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764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340352"/>
          </a:xfrm>
        </p:spPr>
        <p:txBody>
          <a:bodyPr>
            <a:normAutofit fontScale="90000"/>
          </a:bodyPr>
          <a:lstStyle/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ВЫВИХ</a:t>
            </a:r>
            <a:endParaRPr lang="ru-RU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1D961-940C-4DF2-BB09-FA3537EEF380}"/>
              </a:ext>
            </a:extLst>
          </p:cNvPr>
          <p:cNvSpPr txBox="1"/>
          <p:nvPr/>
        </p:nvSpPr>
        <p:spPr>
          <a:xfrm>
            <a:off x="138060" y="614313"/>
            <a:ext cx="325048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2700" indent="215900" algn="just">
              <a:spcBef>
                <a:spcPts val="3600"/>
              </a:spcBef>
              <a:spcAft>
                <a:spcPts val="9900"/>
              </a:spcAft>
            </a:pPr>
            <a:r>
              <a:rPr lang="ru-RU" sz="14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этого поврежденную руку следует подвесить с помощью бинта или шарфа к шее. При повреждении ноги следует наложить </a:t>
            </a:r>
            <a:r>
              <a:rPr lang="ru-RU" sz="1400" i="1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шину</a:t>
            </a:r>
            <a:r>
              <a:rPr lang="ru-RU" sz="14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из досок или картона, или других подручных средств. Чтобы уменьшить боль, к суставу прикладывается мешок со льдом и холодной водой. После этого пострадавшего доставляют к врачу (рис. 22).</a:t>
            </a:r>
            <a:endParaRPr lang="ru-RU" sz="1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DFA5A3-9DE9-462F-8E45-DFCEB9554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551" y="686321"/>
            <a:ext cx="2170364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68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ПЕРЕЛОМЫ КОСТЕЙ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98897F-862D-444A-9D1C-3C358A02F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277" y="714141"/>
            <a:ext cx="3278095" cy="2308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3404E5-808D-4A6D-87BF-DC22492C9323}"/>
              </a:ext>
            </a:extLst>
          </p:cNvPr>
          <p:cNvSpPr txBox="1"/>
          <p:nvPr/>
        </p:nvSpPr>
        <p:spPr>
          <a:xfrm>
            <a:off x="148183" y="754261"/>
            <a:ext cx="23042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Перело́м</a:t>
            </a:r>
            <a:r>
              <a:rPr lang="ru-RU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ко́сти</a:t>
            </a:r>
            <a:r>
              <a:rPr lang="ru-RU" sz="1600" b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— полное или частичное нарушение целостности </a:t>
            </a:r>
            <a:r>
              <a:rPr lang="ru-RU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кости</a:t>
            </a:r>
            <a:r>
              <a:rPr lang="ru-RU" sz="1600" b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при нагрузке, превышающей прочность травмируемого участка скелета. 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29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ПЕРЕЛОМЫ КОСТЕЙ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98897F-862D-444A-9D1C-3C358A02F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018" y="705580"/>
            <a:ext cx="3411773" cy="2402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3404E5-808D-4A6D-87BF-DC22492C9323}"/>
              </a:ext>
            </a:extLst>
          </p:cNvPr>
          <p:cNvSpPr txBox="1"/>
          <p:nvPr/>
        </p:nvSpPr>
        <p:spPr>
          <a:xfrm>
            <a:off x="148184" y="614313"/>
            <a:ext cx="3024336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Переломы</a:t>
            </a:r>
            <a:r>
              <a:rPr lang="ru-RU" sz="17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могут </a:t>
            </a:r>
          </a:p>
          <a:p>
            <a:r>
              <a:rPr lang="ru-RU" sz="17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возникать как вследствие травмы, так и в результате различных заболеваний, сопровождающихся изменениями в </a:t>
            </a:r>
          </a:p>
          <a:p>
            <a:r>
              <a:rPr lang="ru-RU" sz="17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прочностных характеристиках</a:t>
            </a:r>
          </a:p>
          <a:p>
            <a:r>
              <a:rPr lang="ru-RU" sz="17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костной ткани.</a:t>
            </a:r>
            <a:endParaRPr lang="ru-RU" sz="17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808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410863"/>
          </a:xfrm>
        </p:spPr>
        <p:txBody>
          <a:bodyPr/>
          <a:lstStyle/>
          <a:p>
            <a:r>
              <a:rPr lang="ru-RU" dirty="0"/>
              <a:t>ЗАКРЫТЫЙ ПЕРЕЛОМ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6D9922-861F-4403-B5C9-4E7DE3CE8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6" t="2856" r="5249" b="4847"/>
          <a:stretch/>
        </p:blipFill>
        <p:spPr>
          <a:xfrm>
            <a:off x="1012279" y="593449"/>
            <a:ext cx="3744415" cy="252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56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C16D3-EEBC-40B9-9AFD-1FCF08342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92800" cy="340352"/>
          </a:xfrm>
        </p:spPr>
        <p:txBody>
          <a:bodyPr>
            <a:noAutofit/>
          </a:bodyPr>
          <a:lstStyle/>
          <a:p>
            <a:r>
              <a:rPr lang="ru-RU" sz="2000" dirty="0"/>
              <a:t>ПРИЗНАКИ ОТКРЫТОГО ПЕРЕЛОМА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4BE060-D1E0-41CC-8DD9-CDE1CE682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4" t="15844" r="8657" b="2805"/>
          <a:stretch/>
        </p:blipFill>
        <p:spPr>
          <a:xfrm>
            <a:off x="652239" y="584480"/>
            <a:ext cx="4320480" cy="253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10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C16D3-EEBC-40B9-9AFD-1FCF08342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92800" cy="340352"/>
          </a:xfrm>
        </p:spPr>
        <p:txBody>
          <a:bodyPr>
            <a:noAutofit/>
          </a:bodyPr>
          <a:lstStyle/>
          <a:p>
            <a:r>
              <a:rPr lang="ru-RU" sz="2000" dirty="0"/>
              <a:t> ПЕРЕЛОМ ПОЗВОНОЧНИКА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6EC06D-9592-46F8-AA1B-E2BDEA2B0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407" y="563607"/>
            <a:ext cx="3464223" cy="25512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6288AA-34CD-4353-A744-FF1C871B5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62" r="-308" b="68597"/>
          <a:stretch/>
        </p:blipFill>
        <p:spPr>
          <a:xfrm>
            <a:off x="140345" y="588727"/>
            <a:ext cx="1636410" cy="12181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185E14-8F49-4B64-B59F-0A826413CA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36" r="49907"/>
          <a:stretch/>
        </p:blipFill>
        <p:spPr>
          <a:xfrm>
            <a:off x="527997" y="1897847"/>
            <a:ext cx="1636410" cy="121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588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7BAF9B-9357-4B23-A3DE-1ED4F867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367366"/>
          </a:xfrm>
        </p:spPr>
        <p:txBody>
          <a:bodyPr>
            <a:normAutofit fontScale="90000"/>
          </a:bodyPr>
          <a:lstStyle/>
          <a:p>
            <a:r>
              <a:rPr lang="ru-RU" dirty="0"/>
              <a:t>ПЕРВАЯ ПОМОЩЬ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81687E-BC3C-4571-9EDC-C7E9508A8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193" y="909090"/>
            <a:ext cx="2182945" cy="18384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B3D215-68BF-4C02-B3BA-08672ED2E7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55" t="6049" r="11385" b="19108"/>
          <a:stretch/>
        </p:blipFill>
        <p:spPr>
          <a:xfrm>
            <a:off x="148183" y="557322"/>
            <a:ext cx="3312368" cy="242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86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C16D3-EEBC-40B9-9AFD-1FCF08342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92800" cy="340352"/>
          </a:xfrm>
        </p:spPr>
        <p:txBody>
          <a:bodyPr>
            <a:noAutofit/>
          </a:bodyPr>
          <a:lstStyle/>
          <a:p>
            <a:r>
              <a:rPr lang="ru-RU" sz="2000" dirty="0"/>
              <a:t> ПЕРЕЛОМ ПОЗВОНОЧНИКА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CD369A-40A0-4A6A-9F75-8D2B28CC8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55" t="38903" r="2357" b="10056"/>
          <a:stretch/>
        </p:blipFill>
        <p:spPr>
          <a:xfrm>
            <a:off x="1230460" y="1458720"/>
            <a:ext cx="1800200" cy="16561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B7926C-CD96-4F35-81B8-F7F7688019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899" b="186"/>
          <a:stretch/>
        </p:blipFill>
        <p:spPr>
          <a:xfrm>
            <a:off x="220191" y="686321"/>
            <a:ext cx="1012426" cy="17281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141507-437D-4989-82F2-B65B33A42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503" y="554207"/>
            <a:ext cx="2624084" cy="156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683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1F9A30-FE45-4930-881C-10427A89F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412360"/>
          </a:xfrm>
        </p:spPr>
        <p:txBody>
          <a:bodyPr/>
          <a:lstStyle/>
          <a:p>
            <a:r>
              <a:rPr lang="ru-RU" dirty="0"/>
              <a:t>ПЕРВАЯ ПОМОЩЬ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E5C86E-9585-4971-A2A0-F12657461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38" y="686321"/>
            <a:ext cx="5510697" cy="220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4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</a:t>
            </a: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368667BA-59FA-42F8-8AFF-C46A9CFCC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831783"/>
              </p:ext>
            </p:extLst>
          </p:nvPr>
        </p:nvGraphicFramePr>
        <p:xfrm>
          <a:off x="0" y="38249"/>
          <a:ext cx="5768974" cy="3240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4487">
                  <a:extLst>
                    <a:ext uri="{9D8B030D-6E8A-4147-A177-3AD203B41FA5}">
                      <a16:colId xmlns:a16="http://schemas.microsoft.com/office/drawing/2014/main" val="2482217964"/>
                    </a:ext>
                  </a:extLst>
                </a:gridCol>
                <a:gridCol w="2884487">
                  <a:extLst>
                    <a:ext uri="{9D8B030D-6E8A-4147-A177-3AD203B41FA5}">
                      <a16:colId xmlns:a16="http://schemas.microsoft.com/office/drawing/2014/main" val="3177229565"/>
                    </a:ext>
                  </a:extLst>
                </a:gridCol>
              </a:tblGrid>
              <a:tr h="57207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КОСТНЫЙ </a:t>
                      </a:r>
                    </a:p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ЭЛЕМЕНТ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СООТВЕТСТВУЮЩИЕ СВОЙСТВА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451015"/>
                  </a:ext>
                </a:extLst>
              </a:tr>
              <a:tr h="565217">
                <a:tc>
                  <a:txBody>
                    <a:bodyPr/>
                    <a:lstStyle/>
                    <a:p>
                      <a:pPr algn="l"/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 - клетки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4 - с длинными отростками.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845931"/>
                  </a:ext>
                </a:extLst>
              </a:tr>
              <a:tr h="5732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Б-межклеточное вещество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1 - каменистый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694941"/>
                  </a:ext>
                </a:extLst>
              </a:tr>
              <a:tr h="865894">
                <a:tc>
                  <a:txBody>
                    <a:bodyPr/>
                    <a:lstStyle/>
                    <a:p>
                      <a:pPr algn="l"/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-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костная ткань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2-обеспечена нервами и кровеносными сосудами</a:t>
                      </a: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870713"/>
                  </a:ext>
                </a:extLst>
              </a:tr>
              <a:tr h="466683">
                <a:tc>
                  <a:txBody>
                    <a:bodyPr/>
                    <a:lstStyle/>
                    <a:p>
                      <a:pPr algn="l"/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 -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надкостница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76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3 - тонкая и плотная</a:t>
                      </a: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54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9449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1288D-050C-43BD-8FDD-059C6A8AE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85D7A6-34C0-42D3-83DF-1F762BF79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0852"/>
          <a:stretch/>
        </p:blipFill>
        <p:spPr>
          <a:xfrm>
            <a:off x="81849" y="542304"/>
            <a:ext cx="5605276" cy="260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94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EA4E7-873D-49B7-8BAD-B96FABB3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54826"/>
            <a:ext cx="5167164" cy="315471"/>
          </a:xfrm>
        </p:spPr>
        <p:txBody>
          <a:bodyPr/>
          <a:lstStyle/>
          <a:p>
            <a:pPr algn="ctr"/>
            <a:r>
              <a:rPr lang="ru-RU" dirty="0"/>
              <a:t>ОБОБЩЕНИЕ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E0FA48-693D-4EB5-804D-29536BF8D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77" r="-472" b="18871"/>
          <a:stretch/>
        </p:blipFill>
        <p:spPr>
          <a:xfrm>
            <a:off x="172146" y="658882"/>
            <a:ext cx="5359306" cy="215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15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1288D-050C-43BD-8FDD-059C6A8AE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85D7A6-34C0-42D3-83DF-1F762BF79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877" r="694"/>
          <a:stretch/>
        </p:blipFill>
        <p:spPr>
          <a:xfrm>
            <a:off x="122217" y="908703"/>
            <a:ext cx="5524541" cy="18722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1B1E33-ABAD-4BAF-9D2E-5D0B840E0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602" b="87853"/>
          <a:stretch/>
        </p:blipFill>
        <p:spPr>
          <a:xfrm>
            <a:off x="122217" y="593232"/>
            <a:ext cx="5642590" cy="31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1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ПЕРВАЯ ПОМОЩЬ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C445B6-7B0F-401E-AD35-52858394F0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36" r="1312" b="5617"/>
          <a:stretch/>
        </p:blipFill>
        <p:spPr>
          <a:xfrm>
            <a:off x="796255" y="557195"/>
            <a:ext cx="4018648" cy="257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68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775C4-CBC0-4B88-B231-6E93A3A3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32463"/>
            <a:ext cx="5638800" cy="38682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Ваше здоровье - в ваших руках!!!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A89F12-58B0-42A7-B36D-E76475F8C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287" y="574675"/>
            <a:ext cx="3810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2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287" y="51079"/>
            <a:ext cx="4760643" cy="447551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800" dirty="0"/>
              <a:t>З А Д А Н И Е</a:t>
            </a:r>
            <a:endParaRPr sz="28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4103687" y="82956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989587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8810" y="829561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1001714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82207" y="82956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1566226" y="1698625"/>
            <a:ext cx="1606293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Выполнить задания  и ответить на вопросы письменно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(стр.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35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r>
              <a:rPr kumimoji="0" lang="en-US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ru-RU" sz="151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937863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367240" y="828994"/>
            <a:ext cx="1417877" cy="829307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73035" y="1701974"/>
            <a:ext cx="1587966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Прочитать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§ 11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(стр.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32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- 35)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и выписать основные понятия.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1100274"/>
            <a:ext cx="609001" cy="271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4C51EF-6BAF-49DD-8CA2-5246078D2945}"/>
              </a:ext>
            </a:extLst>
          </p:cNvPr>
          <p:cNvSpPr txBox="1"/>
          <p:nvPr/>
        </p:nvSpPr>
        <p:spPr>
          <a:xfrm>
            <a:off x="3029154" y="1694433"/>
            <a:ext cx="2663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Заполнить таблицу: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«Первая помощь при повреждениях опорно-двигательной системы»</a:t>
            </a:r>
          </a:p>
        </p:txBody>
      </p:sp>
    </p:spTree>
    <p:extLst>
      <p:ext uri="{BB962C8B-B14F-4D97-AF65-F5344CB8AC3E}">
        <p14:creationId xmlns:p14="http://schemas.microsoft.com/office/powerpoint/2010/main" val="1209223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/>
      <p:bldP spid="14" grpId="0" animBg="1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ADFE8-5379-4CE0-A86D-070A5834B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Autofit/>
          </a:bodyPr>
          <a:lstStyle/>
          <a:p>
            <a:r>
              <a:rPr lang="ru-RU" sz="2000" dirty="0"/>
              <a:t>Первая помощь при повреждениях  О. Д. С</a:t>
            </a:r>
            <a:r>
              <a:rPr lang="ru-RU" sz="1800" dirty="0"/>
              <a:t>.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2B141A65-F9A9-475F-AA0D-56EE66D753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371126"/>
              </p:ext>
            </p:extLst>
          </p:nvPr>
        </p:nvGraphicFramePr>
        <p:xfrm>
          <a:off x="148183" y="589513"/>
          <a:ext cx="5472609" cy="2545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203">
                  <a:extLst>
                    <a:ext uri="{9D8B030D-6E8A-4147-A177-3AD203B41FA5}">
                      <a16:colId xmlns:a16="http://schemas.microsoft.com/office/drawing/2014/main" val="1036657384"/>
                    </a:ext>
                  </a:extLst>
                </a:gridCol>
                <a:gridCol w="1824203">
                  <a:extLst>
                    <a:ext uri="{9D8B030D-6E8A-4147-A177-3AD203B41FA5}">
                      <a16:colId xmlns:a16="http://schemas.microsoft.com/office/drawing/2014/main" val="2160344671"/>
                    </a:ext>
                  </a:extLst>
                </a:gridCol>
                <a:gridCol w="1824203">
                  <a:extLst>
                    <a:ext uri="{9D8B030D-6E8A-4147-A177-3AD203B41FA5}">
                      <a16:colId xmlns:a16="http://schemas.microsoft.com/office/drawing/2014/main" val="27247551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ПОВРЕЖДЕНИЯ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ПРИЗНАКИ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ПЕРВАЯ ПОМОЩЬ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622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УШИБ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607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РАСТЯЖЕНИЕ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99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ВЫВИХ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825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ЗАКРЫТЫЙ ПЕРЕЛОМ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518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ЗАКРЫТЫЙ ПЕРЕЛОМ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066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0830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ПРОВЕРЬТЕ СВОИ ЗНАНИЯ!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964F5B-F1FF-4F66-B580-451349652328}"/>
              </a:ext>
            </a:extLst>
          </p:cNvPr>
          <p:cNvSpPr txBox="1"/>
          <p:nvPr/>
        </p:nvSpPr>
        <p:spPr>
          <a:xfrm>
            <a:off x="76175" y="542305"/>
            <a:ext cx="5616624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lvl="0" algn="just">
              <a:spcBef>
                <a:spcPts val="3600"/>
              </a:spcBef>
              <a:spcAft>
                <a:spcPts val="9900"/>
              </a:spcAft>
              <a:buClr>
                <a:srgbClr val="000000"/>
              </a:buClr>
              <a:buSzPts val="1150"/>
              <a:tabLst>
                <a:tab pos="158750" algn="l"/>
              </a:tabLst>
            </a:pPr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	Составьте парные ответы из свойств костей и соответствующих им понятий: А - рост, Б - утолщение, В - регуляция роста, Г - избыток гормона роста, Д - недостаток гормона роста, Е - минеральные вещества, Ж - органические веще-</a:t>
            </a:r>
            <a:r>
              <a:rPr lang="ru-RU" sz="1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ства</a:t>
            </a:r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1 - замедление роста, 2 - быстрый рост, 3 - гормон гипофиза, 4 - за счет хрящей на концах кости, 5 - делает кость эластичной, 6 - влияет на твердость кости, 7 - происходит за счет надкостницы</a:t>
            </a:r>
          </a:p>
        </p:txBody>
      </p:sp>
    </p:spTree>
    <p:extLst>
      <p:ext uri="{BB962C8B-B14F-4D97-AF65-F5344CB8AC3E}">
        <p14:creationId xmlns:p14="http://schemas.microsoft.com/office/powerpoint/2010/main" val="1689010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</a:t>
            </a: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368667BA-59FA-42F8-8AFF-C46A9CFCC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640228"/>
              </p:ext>
            </p:extLst>
          </p:nvPr>
        </p:nvGraphicFramePr>
        <p:xfrm>
          <a:off x="76175" y="147173"/>
          <a:ext cx="5616624" cy="2987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2482217964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3177229565"/>
                    </a:ext>
                  </a:extLst>
                </a:gridCol>
              </a:tblGrid>
              <a:tr h="44215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СВОЙСТВА КОСТЕЙ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ПОНЯТИЕ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451015"/>
                  </a:ext>
                </a:extLst>
              </a:tr>
              <a:tr h="442150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 - рост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4 - за счет хрящей на концах кости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845931"/>
                  </a:ext>
                </a:extLst>
              </a:tr>
              <a:tr h="442150">
                <a:tc>
                  <a:txBody>
                    <a:bodyPr/>
                    <a:lstStyle/>
                    <a:p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 - утолщение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76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7 - происходит за счет надкостницы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694941"/>
                  </a:ext>
                </a:extLst>
              </a:tr>
              <a:tr h="442150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- регуляция роста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3 - гормон гипофиза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870713"/>
                  </a:ext>
                </a:extLst>
              </a:tr>
              <a:tr h="472434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 - избыток гормона роста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76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2 - быстрый рост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54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937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340352"/>
          </a:xfrm>
        </p:spPr>
        <p:txBody>
          <a:bodyPr>
            <a:normAutofit fontScale="90000"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ЗНАНИЯ!</a:t>
            </a: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368667BA-59FA-42F8-8AFF-C46A9CFCC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89860"/>
              </p:ext>
            </p:extLst>
          </p:nvPr>
        </p:nvGraphicFramePr>
        <p:xfrm>
          <a:off x="76175" y="589323"/>
          <a:ext cx="5616624" cy="2545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2482217964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3177229565"/>
                    </a:ext>
                  </a:extLst>
                </a:gridCol>
              </a:tblGrid>
              <a:tr h="44215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СВОЙСТВА КОСТЕЙ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ПОНЯТИЕ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451015"/>
                  </a:ext>
                </a:extLst>
              </a:tr>
              <a:tr h="442150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 - недостаток гормона роста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1 - замедление роста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115844"/>
                  </a:ext>
                </a:extLst>
              </a:tr>
              <a:tr h="442150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 - минеральные вещества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6 - влияет на твердость кости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055933"/>
                  </a:ext>
                </a:extLst>
              </a:tr>
              <a:tr h="442150">
                <a:tc>
                  <a:txBody>
                    <a:bodyPr/>
                    <a:lstStyle/>
                    <a:p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 - органические вещества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5 - делает кость эластичной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949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0430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94747"/>
            <a:ext cx="5172948" cy="447558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СЕГОДНЯ НА УРОКЕ</a:t>
            </a:r>
            <a:endParaRPr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50887" y="555625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Классификация травм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9398" y="974353"/>
            <a:ext cx="3207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000" b="1" kern="0" noProof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ервая</a:t>
            </a:r>
            <a:r>
              <a:rPr lang="ru-RU" sz="2000" b="1" kern="0" noProof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помощь </a:t>
            </a:r>
            <a:r>
              <a:rPr lang="ru-RU" sz="2000" b="1" kern="0" noProof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</a:t>
            </a: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ушибах и растяжениях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62199" y="1798379"/>
            <a:ext cx="297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Переломы костей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9487" y="11652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817687" y="18510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808287" y="2491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3172519" y="2354699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 оказания первой помощи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430887"/>
          </a:xfrm>
        </p:spPr>
        <p:txBody>
          <a:bodyPr/>
          <a:lstStyle/>
          <a:p>
            <a:pPr algn="ctr"/>
            <a:r>
              <a:rPr lang="ru-RU" sz="2800" dirty="0"/>
              <a:t>АКТУАЛИЗАЦИЯ ЗНАНИЙ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D70AA-424C-4614-BE39-649B23EE9A3D}"/>
              </a:ext>
            </a:extLst>
          </p:cNvPr>
          <p:cNvSpPr txBox="1"/>
          <p:nvPr/>
        </p:nvSpPr>
        <p:spPr>
          <a:xfrm>
            <a:off x="220191" y="542305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заботе о ближнем, главное,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перестараться!!!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C25BE7-17B1-48AB-80F0-4577CC261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92" y="1372404"/>
            <a:ext cx="2652252" cy="1766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DB889B-57A6-4025-AE88-5859EED60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131" y="1373302"/>
            <a:ext cx="2530964" cy="176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18861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Autofit/>
          </a:bodyPr>
          <a:lstStyle/>
          <a:p>
            <a:r>
              <a:rPr lang="ru-RU" sz="2800" dirty="0"/>
              <a:t>Классификация травм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D7E17-B025-480B-BE36-09B6F827B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54" b="10080"/>
          <a:stretch/>
        </p:blipFill>
        <p:spPr>
          <a:xfrm>
            <a:off x="364207" y="693149"/>
            <a:ext cx="5226910" cy="243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26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4994</TotalTime>
  <Words>696</Words>
  <Application>Microsoft Office PowerPoint</Application>
  <PresentationFormat>Произвольный</PresentationFormat>
  <Paragraphs>128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36</vt:i4>
      </vt:variant>
    </vt:vector>
  </HeadingPairs>
  <TitlesOfParts>
    <vt:vector size="47" baseType="lpstr">
      <vt:lpstr>Arial</vt:lpstr>
      <vt:lpstr>Arial</vt:lpstr>
      <vt:lpstr>Calibri</vt:lpstr>
      <vt:lpstr>Open Sans</vt:lpstr>
      <vt:lpstr>Open Sans Light</vt:lpstr>
      <vt:lpstr>Office Theme</vt:lpstr>
      <vt:lpstr>1_Office Theme</vt:lpstr>
      <vt:lpstr>2_Office Theme</vt:lpstr>
      <vt:lpstr>Тема Office</vt:lpstr>
      <vt:lpstr>3_Office Theme</vt:lpstr>
      <vt:lpstr>4_Office Theme</vt:lpstr>
      <vt:lpstr>Биология  Человек и его здоровье</vt:lpstr>
      <vt:lpstr>ПРОВЕРЬТЕ СВОИ ЗНАНИЯ!</vt:lpstr>
      <vt:lpstr>ПРОВЕРЬТЕ СВОИ ЗНАНИЯ</vt:lpstr>
      <vt:lpstr>ПРОВЕРЬТЕ СВОИ ЗНАНИЯ!</vt:lpstr>
      <vt:lpstr>ПРОВЕРЬТЕ СВОИ ЗНАНИЯ</vt:lpstr>
      <vt:lpstr>ПРОВЕРЬТЕ СВОИ ЗНАНИЯ!</vt:lpstr>
      <vt:lpstr>СЕГОДНЯ НА УРОКЕ</vt:lpstr>
      <vt:lpstr>АКТУАЛИЗАЦИЯ ЗНАНИЙ</vt:lpstr>
      <vt:lpstr>Классификация травм</vt:lpstr>
      <vt:lpstr>Повреждения опорно-двигательного аппарата</vt:lpstr>
      <vt:lpstr>УШИБ </vt:lpstr>
      <vt:lpstr>УШИБ </vt:lpstr>
      <vt:lpstr>УШИБЫ </vt:lpstr>
      <vt:lpstr>РАСТЯЖЕНИЯ </vt:lpstr>
      <vt:lpstr>РАСТЯЖЕНИЯ </vt:lpstr>
      <vt:lpstr>РАСТЯЖЕНИЯ </vt:lpstr>
      <vt:lpstr>РАСТЯЖЕНИЯ </vt:lpstr>
      <vt:lpstr>ВЫВИХ</vt:lpstr>
      <vt:lpstr>ВЫВИХ</vt:lpstr>
      <vt:lpstr>ВЫВИХ</vt:lpstr>
      <vt:lpstr>ВЫВИХ</vt:lpstr>
      <vt:lpstr>ПЕРЕЛОМЫ КОСТЕЙ </vt:lpstr>
      <vt:lpstr>ПЕРЕЛОМЫ КОСТЕЙ </vt:lpstr>
      <vt:lpstr>ЗАКРЫТЫЙ ПЕРЕЛОМ</vt:lpstr>
      <vt:lpstr>ПРИЗНАКИ ОТКРЫТОГО ПЕРЕЛОМА</vt:lpstr>
      <vt:lpstr> ПЕРЕЛОМ ПОЗВОНОЧНИКА</vt:lpstr>
      <vt:lpstr>ПЕРВАЯ ПОМОЩЬ</vt:lpstr>
      <vt:lpstr> ПЕРЕЛОМ ПОЗВОНОЧНИКА</vt:lpstr>
      <vt:lpstr>ПЕРВАЯ ПОМОЩЬ</vt:lpstr>
      <vt:lpstr>Презентация PowerPoint</vt:lpstr>
      <vt:lpstr>ОБОБЩЕНИЕ </vt:lpstr>
      <vt:lpstr>Презентация PowerPoint</vt:lpstr>
      <vt:lpstr>ПЕРВАЯ ПОМОЩЬ</vt:lpstr>
      <vt:lpstr>Ваше здоровье - в ваших руках!!!</vt:lpstr>
      <vt:lpstr>З А Д А Н И Е</vt:lpstr>
      <vt:lpstr>Первая помощь при повреждениях  О. Д. С.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Acer</cp:lastModifiedBy>
  <cp:revision>344</cp:revision>
  <dcterms:created xsi:type="dcterms:W3CDTF">2020-04-13T08:05:42Z</dcterms:created>
  <dcterms:modified xsi:type="dcterms:W3CDTF">2020-10-06T08:48:50Z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