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881" r:id="rId5"/>
    <p:sldMasterId id="2147483940" r:id="rId6"/>
  </p:sldMasterIdLst>
  <p:notesMasterIdLst>
    <p:notesMasterId r:id="rId35"/>
  </p:notesMasterIdLst>
  <p:sldIdLst>
    <p:sldId id="1518" r:id="rId7"/>
    <p:sldId id="1556" r:id="rId8"/>
    <p:sldId id="1624" r:id="rId9"/>
    <p:sldId id="1524" r:id="rId10"/>
    <p:sldId id="1626" r:id="rId11"/>
    <p:sldId id="1625" r:id="rId12"/>
    <p:sldId id="1607" r:id="rId13"/>
    <p:sldId id="1649" r:id="rId14"/>
    <p:sldId id="1602" r:id="rId15"/>
    <p:sldId id="1511" r:id="rId16"/>
    <p:sldId id="1632" r:id="rId17"/>
    <p:sldId id="1650" r:id="rId18"/>
    <p:sldId id="1656" r:id="rId19"/>
    <p:sldId id="1664" r:id="rId20"/>
    <p:sldId id="1652" r:id="rId21"/>
    <p:sldId id="1653" r:id="rId22"/>
    <p:sldId id="1654" r:id="rId23"/>
    <p:sldId id="1655" r:id="rId24"/>
    <p:sldId id="1657" r:id="rId25"/>
    <p:sldId id="1659" r:id="rId26"/>
    <p:sldId id="1658" r:id="rId27"/>
    <p:sldId id="1660" r:id="rId28"/>
    <p:sldId id="1661" r:id="rId29"/>
    <p:sldId id="1662" r:id="rId30"/>
    <p:sldId id="1651" r:id="rId31"/>
    <p:sldId id="1621" r:id="rId32"/>
    <p:sldId id="1648" r:id="rId33"/>
    <p:sldId id="1665" r:id="rId34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374" autoAdjust="0"/>
  </p:normalViewPr>
  <p:slideViewPr>
    <p:cSldViewPr>
      <p:cViewPr varScale="1">
        <p:scale>
          <a:sx n="118" d="100"/>
          <a:sy n="118" d="100"/>
        </p:scale>
        <p:origin x="1254" y="9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715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212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041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7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9/22/2020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28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64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05594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24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670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3793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6274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1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8305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71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847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4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3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95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7244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384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7453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35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208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668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67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53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56330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055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7636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4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92289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4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7360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70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65755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230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8616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539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9268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75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11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0764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2966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66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3706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410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3824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9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7378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9226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9308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238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75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90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075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220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48505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015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0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90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23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74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24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6" y="132464"/>
            <a:ext cx="4903630" cy="407905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4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90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4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8"/>
            <a:ext cx="1574930" cy="453679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600"/>
            </a:lvl1pPr>
            <a:lvl2pPr marL="72069" indent="-72069">
              <a:buFont typeface="Arial" panose="020B0604020202020204" pitchFamily="34" charset="0"/>
              <a:buChar char="•"/>
              <a:defRPr sz="600"/>
            </a:lvl2pPr>
            <a:lvl3pPr marL="144139" indent="-72069">
              <a:defRPr sz="600"/>
            </a:lvl3pPr>
            <a:lvl4pPr marL="252244" indent="-108104">
              <a:defRPr sz="600"/>
            </a:lvl4pPr>
            <a:lvl5pPr marL="360348" indent="-108104">
              <a:defRPr sz="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6" y="441663"/>
            <a:ext cx="4903630" cy="192287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483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/" TargetMode="Externa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9.xml"/><Relationship Id="rId63" Type="http://schemas.openxmlformats.org/officeDocument/2006/relationships/slideLayout" Target="../slideLayouts/slideLayout125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69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7.xml"/><Relationship Id="rId53" Type="http://schemas.openxmlformats.org/officeDocument/2006/relationships/slideLayout" Target="../slideLayouts/slideLayout115.xml"/><Relationship Id="rId58" Type="http://schemas.openxmlformats.org/officeDocument/2006/relationships/slideLayout" Target="../slideLayouts/slideLayout120.xml"/><Relationship Id="rId6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43" Type="http://schemas.openxmlformats.org/officeDocument/2006/relationships/slideLayout" Target="../slideLayouts/slideLayout105.xml"/><Relationship Id="rId48" Type="http://schemas.openxmlformats.org/officeDocument/2006/relationships/slideLayout" Target="../slideLayouts/slideLayout110.xml"/><Relationship Id="rId56" Type="http://schemas.openxmlformats.org/officeDocument/2006/relationships/slideLayout" Target="../slideLayouts/slideLayout118.xml"/><Relationship Id="rId64" Type="http://schemas.openxmlformats.org/officeDocument/2006/relationships/slideLayout" Target="../slideLayouts/slideLayout126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100.xml"/><Relationship Id="rId46" Type="http://schemas.openxmlformats.org/officeDocument/2006/relationships/slideLayout" Target="../slideLayouts/slideLayout108.xml"/><Relationship Id="rId59" Type="http://schemas.openxmlformats.org/officeDocument/2006/relationships/slideLayout" Target="../slideLayouts/slideLayout121.xml"/><Relationship Id="rId67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103.xml"/><Relationship Id="rId54" Type="http://schemas.openxmlformats.org/officeDocument/2006/relationships/slideLayout" Target="../slideLayouts/slideLayout116.xml"/><Relationship Id="rId62" Type="http://schemas.openxmlformats.org/officeDocument/2006/relationships/slideLayout" Target="../slideLayouts/slideLayout124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49" Type="http://schemas.openxmlformats.org/officeDocument/2006/relationships/slideLayout" Target="../slideLayouts/slideLayout111.xml"/><Relationship Id="rId57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3.xml"/><Relationship Id="rId44" Type="http://schemas.openxmlformats.org/officeDocument/2006/relationships/slideLayout" Target="../slideLayouts/slideLayout106.xml"/><Relationship Id="rId52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122.xml"/><Relationship Id="rId6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101.xml"/><Relationship Id="rId34" Type="http://schemas.openxmlformats.org/officeDocument/2006/relationships/slideLayout" Target="../slideLayouts/slideLayout96.xml"/><Relationship Id="rId50" Type="http://schemas.openxmlformats.org/officeDocument/2006/relationships/slideLayout" Target="../slideLayouts/slideLayout112.xml"/><Relationship Id="rId55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9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62.xml"/><Relationship Id="rId34" Type="http://schemas.openxmlformats.org/officeDocument/2006/relationships/slideLayout" Target="../slideLayouts/slideLayout175.xml"/><Relationship Id="rId42" Type="http://schemas.openxmlformats.org/officeDocument/2006/relationships/slideLayout" Target="../slideLayouts/slideLayout183.xml"/><Relationship Id="rId47" Type="http://schemas.openxmlformats.org/officeDocument/2006/relationships/slideLayout" Target="../slideLayouts/slideLayout188.xml"/><Relationship Id="rId50" Type="http://schemas.openxmlformats.org/officeDocument/2006/relationships/slideLayout" Target="../slideLayouts/slideLayout191.xml"/><Relationship Id="rId55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9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32" Type="http://schemas.openxmlformats.org/officeDocument/2006/relationships/slideLayout" Target="../slideLayouts/slideLayout173.xml"/><Relationship Id="rId37" Type="http://schemas.openxmlformats.org/officeDocument/2006/relationships/slideLayout" Target="../slideLayouts/slideLayout178.xml"/><Relationship Id="rId40" Type="http://schemas.openxmlformats.org/officeDocument/2006/relationships/slideLayout" Target="../slideLayouts/slideLayout181.xml"/><Relationship Id="rId45" Type="http://schemas.openxmlformats.org/officeDocument/2006/relationships/slideLayout" Target="../slideLayouts/slideLayout186.xml"/><Relationship Id="rId53" Type="http://schemas.openxmlformats.org/officeDocument/2006/relationships/slideLayout" Target="../slideLayouts/slideLayout194.xml"/><Relationship Id="rId58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46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slideLayout" Target="../slideLayouts/slideLayout168.xml"/><Relationship Id="rId30" Type="http://schemas.openxmlformats.org/officeDocument/2006/relationships/slideLayout" Target="../slideLayouts/slideLayout171.xml"/><Relationship Id="rId35" Type="http://schemas.openxmlformats.org/officeDocument/2006/relationships/slideLayout" Target="../slideLayouts/slideLayout176.xml"/><Relationship Id="rId43" Type="http://schemas.openxmlformats.org/officeDocument/2006/relationships/slideLayout" Target="../slideLayouts/slideLayout184.xml"/><Relationship Id="rId48" Type="http://schemas.openxmlformats.org/officeDocument/2006/relationships/slideLayout" Target="../slideLayouts/slideLayout189.xml"/><Relationship Id="rId56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49.xml"/><Relationship Id="rId51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33" Type="http://schemas.openxmlformats.org/officeDocument/2006/relationships/slideLayout" Target="../slideLayouts/slideLayout174.xml"/><Relationship Id="rId38" Type="http://schemas.openxmlformats.org/officeDocument/2006/relationships/slideLayout" Target="../slideLayouts/slideLayout179.xml"/><Relationship Id="rId46" Type="http://schemas.openxmlformats.org/officeDocument/2006/relationships/slideLayout" Target="../slideLayouts/slideLayout187.xml"/><Relationship Id="rId59" Type="http://schemas.openxmlformats.org/officeDocument/2006/relationships/theme" Target="../theme/theme5.xml"/><Relationship Id="rId2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82.xml"/><Relationship Id="rId54" Type="http://schemas.openxmlformats.org/officeDocument/2006/relationships/slideLayout" Target="../slideLayouts/slideLayout19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28" Type="http://schemas.openxmlformats.org/officeDocument/2006/relationships/slideLayout" Target="../slideLayouts/slideLayout169.xml"/><Relationship Id="rId36" Type="http://schemas.openxmlformats.org/officeDocument/2006/relationships/slideLayout" Target="../slideLayouts/slideLayout177.xml"/><Relationship Id="rId49" Type="http://schemas.openxmlformats.org/officeDocument/2006/relationships/slideLayout" Target="../slideLayouts/slideLayout190.xml"/><Relationship Id="rId57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72.xml"/><Relationship Id="rId44" Type="http://schemas.openxmlformats.org/officeDocument/2006/relationships/slideLayout" Target="../slideLayouts/slideLayout185.xml"/><Relationship Id="rId52" Type="http://schemas.openxmlformats.org/officeDocument/2006/relationships/slideLayout" Target="../slideLayouts/slideLayout193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2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9268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  <p:sldLayoutId id="2147483914" r:id="rId33"/>
    <p:sldLayoutId id="2147483915" r:id="rId34"/>
    <p:sldLayoutId id="2147483916" r:id="rId35"/>
    <p:sldLayoutId id="2147483917" r:id="rId36"/>
    <p:sldLayoutId id="2147483918" r:id="rId37"/>
    <p:sldLayoutId id="2147483919" r:id="rId38"/>
    <p:sldLayoutId id="2147483920" r:id="rId39"/>
    <p:sldLayoutId id="2147483921" r:id="rId40"/>
    <p:sldLayoutId id="2147483922" r:id="rId41"/>
    <p:sldLayoutId id="2147483923" r:id="rId42"/>
    <p:sldLayoutId id="2147483924" r:id="rId43"/>
    <p:sldLayoutId id="2147483925" r:id="rId44"/>
    <p:sldLayoutId id="2147483926" r:id="rId45"/>
    <p:sldLayoutId id="2147483927" r:id="rId46"/>
    <p:sldLayoutId id="2147483928" r:id="rId47"/>
    <p:sldLayoutId id="2147483929" r:id="rId48"/>
    <p:sldLayoutId id="2147483930" r:id="rId49"/>
    <p:sldLayoutId id="2147483931" r:id="rId50"/>
    <p:sldLayoutId id="2147483932" r:id="rId51"/>
    <p:sldLayoutId id="2147483933" r:id="rId52"/>
    <p:sldLayoutId id="2147483934" r:id="rId53"/>
    <p:sldLayoutId id="2147483935" r:id="rId54"/>
    <p:sldLayoutId id="2147483936" r:id="rId55"/>
    <p:sldLayoutId id="2147483937" r:id="rId56"/>
    <p:sldLayoutId id="2147483938" r:id="rId57"/>
    <p:sldLayoutId id="2147483939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346" y="982040"/>
            <a:ext cx="489628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92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5" name="object 5"/>
          <p:cNvSpPr/>
          <p:nvPr/>
        </p:nvSpPr>
        <p:spPr>
          <a:xfrm>
            <a:off x="148287" y="1271905"/>
            <a:ext cx="344170" cy="871972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070" y="2232025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9883" y="541953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D41736-D2F1-4836-B58C-06328E5491D6}"/>
              </a:ext>
            </a:extLst>
          </p:cNvPr>
          <p:cNvSpPr txBox="1"/>
          <p:nvPr/>
        </p:nvSpPr>
        <p:spPr>
          <a:xfrm>
            <a:off x="293688" y="1271965"/>
            <a:ext cx="4409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Тема: Строение и функции околощитовидных, вилочковой</a:t>
            </a:r>
          </a:p>
          <a:p>
            <a:pPr algn="ctr"/>
            <a:r>
              <a:rPr lang="ru-RU" sz="2400" b="1" spc="-20" dirty="0">
                <a:solidFill>
                  <a:srgbClr val="2365C7"/>
                </a:solidFill>
                <a:latin typeface="Arial"/>
                <a:cs typeface="Arial"/>
              </a:rPr>
              <a:t> и надпочечных желез, </a:t>
            </a:r>
            <a:r>
              <a:rPr kumimoji="0" lang="ru-RU" sz="2400" b="1" i="0" u="none" strike="noStrike" kern="1200" cap="none" spc="-20" normalizeH="0" baseline="0" noProof="0" dirty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гипофиза.</a:t>
            </a:r>
            <a:endParaRPr lang="ru-RU" sz="2400" b="1" spc="-2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E61293-D772-4330-814D-976AE1350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48"/>
          <a:stretch/>
        </p:blipFill>
        <p:spPr>
          <a:xfrm>
            <a:off x="4560887" y="1393825"/>
            <a:ext cx="1055018" cy="895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3780"/>
            <a:ext cx="5703887" cy="386003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Гипоталамо-гипофизарная система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5C604F-ECD1-4355-ABB9-2BF215A75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1" t="4116" r="11936" b="4299"/>
          <a:stretch/>
        </p:blipFill>
        <p:spPr>
          <a:xfrm>
            <a:off x="2351087" y="613811"/>
            <a:ext cx="3200400" cy="25472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A98A34-6AFA-4FBB-82CF-17FDC67535F7}"/>
              </a:ext>
            </a:extLst>
          </p:cNvPr>
          <p:cNvSpPr txBox="1"/>
          <p:nvPr/>
        </p:nvSpPr>
        <p:spPr>
          <a:xfrm>
            <a:off x="293687" y="1165225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Нервно-гуморальная регуляция </a:t>
            </a:r>
          </a:p>
        </p:txBody>
      </p:sp>
    </p:spTree>
    <p:extLst>
      <p:ext uri="{BB962C8B-B14F-4D97-AF65-F5344CB8AC3E}">
        <p14:creationId xmlns:p14="http://schemas.microsoft.com/office/powerpoint/2010/main" val="3652148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Анатомия гипофиза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40828F-FA5B-426D-A14E-AFD9EEDD8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8" t="10078" r="1468" b="5983"/>
          <a:stretch/>
        </p:blipFill>
        <p:spPr>
          <a:xfrm>
            <a:off x="598488" y="583904"/>
            <a:ext cx="4464868" cy="25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3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703887" cy="369332"/>
          </a:xfrm>
        </p:spPr>
        <p:txBody>
          <a:bodyPr/>
          <a:lstStyle/>
          <a:p>
            <a:pPr algn="ctr"/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Гипоталамо-гипофизарная система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EA4BA-8E3E-4C1E-B0B3-9856EA19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" t="14539" r="685" b="3156"/>
          <a:stretch/>
        </p:blipFill>
        <p:spPr>
          <a:xfrm>
            <a:off x="65087" y="0"/>
            <a:ext cx="5680258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18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369332"/>
          </a:xfrm>
        </p:spPr>
        <p:txBody>
          <a:bodyPr/>
          <a:lstStyle/>
          <a:p>
            <a:pPr algn="ctr"/>
            <a:r>
              <a:rPr lang="ru-RU" sz="2400" dirty="0"/>
              <a:t>Гигантизм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376FF1-BCA8-4EC1-952B-3491644D7799}"/>
              </a:ext>
            </a:extLst>
          </p:cNvPr>
          <p:cNvSpPr txBox="1"/>
          <p:nvPr/>
        </p:nvSpPr>
        <p:spPr>
          <a:xfrm>
            <a:off x="65087" y="555625"/>
            <a:ext cx="3124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Гигантизм и акромегалия – это синдромы, обусловленные избыточной секрецией гормона роста (</a:t>
            </a:r>
            <a:r>
              <a:rPr lang="ru-RU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гиперсоматотропизмом</a:t>
            </a:r>
            <a:r>
              <a:rPr lang="ru-RU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причиной которой почти всегда является аденома гипофиза.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833C79-982D-4AE6-A660-53B7B5CCD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6666" r="2857" b="6666"/>
          <a:stretch/>
        </p:blipFill>
        <p:spPr>
          <a:xfrm>
            <a:off x="3113084" y="705286"/>
            <a:ext cx="251460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8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1ADDB-E447-42E6-A8E4-1D48E80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Акромегалия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372BC6-5E4A-46C7-8F6D-799B7F420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8" t="17125" r="45554" b="8081"/>
          <a:stretch/>
        </p:blipFill>
        <p:spPr>
          <a:xfrm>
            <a:off x="141287" y="567734"/>
            <a:ext cx="2351911" cy="25746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CB800F-03B6-48F1-ADB2-FAF595BD7F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24" t="6302" r="1238" b="22086"/>
          <a:stretch/>
        </p:blipFill>
        <p:spPr>
          <a:xfrm>
            <a:off x="3036887" y="567734"/>
            <a:ext cx="2449739" cy="25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Акромегалия</a:t>
            </a:r>
            <a:r>
              <a:rPr lang="ru-RU" sz="24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6192FE-0336-456F-8B7D-0FC910B3A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1" y="583739"/>
            <a:ext cx="5400676" cy="25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9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Гигантизм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6A62D1-CD99-4A80-A00B-488263883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9" t="5382" r="9421"/>
          <a:stretch/>
        </p:blipFill>
        <p:spPr>
          <a:xfrm>
            <a:off x="141287" y="614005"/>
            <a:ext cx="3200400" cy="25284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D4279E-564A-4E5F-B552-333930A97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887" y="584337"/>
            <a:ext cx="2209801" cy="25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76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Гипофизарный нанизм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28AB6E-C231-4F85-802E-1F3431ABF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4" t="10042" r="6101" b="8510"/>
          <a:stretch/>
        </p:blipFill>
        <p:spPr>
          <a:xfrm>
            <a:off x="760430" y="568030"/>
            <a:ext cx="4257657" cy="25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8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Эпифиз</a:t>
            </a:r>
            <a:r>
              <a:rPr lang="ru-RU" sz="2400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53C0DF-18E6-4D41-ACB3-EF0FB3FBA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0" t="704" r="6851" b="52780"/>
          <a:stretch/>
        </p:blipFill>
        <p:spPr>
          <a:xfrm>
            <a:off x="141287" y="582645"/>
            <a:ext cx="5524500" cy="2182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B163E6-F184-435B-AD1E-48A74BC25BEF}"/>
              </a:ext>
            </a:extLst>
          </p:cNvPr>
          <p:cNvSpPr txBox="1"/>
          <p:nvPr/>
        </p:nvSpPr>
        <p:spPr>
          <a:xfrm>
            <a:off x="369888" y="268922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эпифиз</a:t>
            </a:r>
          </a:p>
        </p:txBody>
      </p:sp>
    </p:spTree>
    <p:extLst>
      <p:ext uri="{BB962C8B-B14F-4D97-AF65-F5344CB8AC3E}">
        <p14:creationId xmlns:p14="http://schemas.microsoft.com/office/powerpoint/2010/main" val="110470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Эпифиз</a:t>
            </a:r>
            <a:r>
              <a:rPr lang="ru-RU" sz="2400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53C0DF-18E6-4D41-ACB3-EF0FB3FBA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" t="51786" r="5610" b="3571"/>
          <a:stretch/>
        </p:blipFill>
        <p:spPr>
          <a:xfrm>
            <a:off x="95229" y="708025"/>
            <a:ext cx="5578514" cy="219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68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FEE33D9-85C8-491B-B06D-6F2D7710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Проверим ваши знания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2DFCA-5757-486B-9512-81BD1D2CD5FC}"/>
              </a:ext>
            </a:extLst>
          </p:cNvPr>
          <p:cNvSpPr txBox="1"/>
          <p:nvPr/>
        </p:nvSpPr>
        <p:spPr>
          <a:xfrm>
            <a:off x="1442405" y="2259826"/>
            <a:ext cx="28848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1. А - 2, Б - 3, В - 1. </a:t>
            </a:r>
            <a:endParaRPr lang="ru-RU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787A6-ED84-43B7-AEE4-CFB0C31E49FD}"/>
              </a:ext>
            </a:extLst>
          </p:cNvPr>
          <p:cNvSpPr txBox="1"/>
          <p:nvPr/>
        </p:nvSpPr>
        <p:spPr>
          <a:xfrm>
            <a:off x="141288" y="832079"/>
            <a:ext cx="5410200" cy="117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5400" lvl="0" indent="-342900" algn="l">
              <a:lnSpc>
                <a:spcPts val="1390"/>
              </a:lnSpc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buFont typeface="+mj-lt"/>
              <a:buAutoNum type="arabicPeriod"/>
              <a:tabLst>
                <a:tab pos="165735" algn="l"/>
              </a:tabLst>
            </a:pPr>
            <a:r>
              <a:rPr lang="ru-RU" sz="1600" u="none" strike="noStrike" spc="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Составьте парные ответы из названий желез секреции и их свойств: А - внутренние, Б - внешние, В - смешан­ные; 1 - секреты выделяются в полость органов и в кровь, 2 - секреты поступа­ют в кровь, 3 - секреты поступают в полость органов или на поверхность кожи.</a:t>
            </a:r>
          </a:p>
        </p:txBody>
      </p:sp>
    </p:spTree>
    <p:extLst>
      <p:ext uri="{BB962C8B-B14F-4D97-AF65-F5344CB8AC3E}">
        <p14:creationId xmlns:p14="http://schemas.microsoft.com/office/powerpoint/2010/main" val="157440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22225"/>
            <a:ext cx="5167164" cy="457200"/>
          </a:xfrm>
        </p:spPr>
        <p:txBody>
          <a:bodyPr/>
          <a:lstStyle/>
          <a:p>
            <a:pPr algn="ctr"/>
            <a:r>
              <a:rPr lang="ru-RU" sz="3200" dirty="0"/>
              <a:t>Вилочковая железа</a:t>
            </a:r>
            <a:r>
              <a:rPr lang="ru-RU" sz="28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C2B1B5-09AF-448E-B7E8-CF627C55C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" t="14775" r="3033" b="14775"/>
          <a:stretch/>
        </p:blipFill>
        <p:spPr>
          <a:xfrm>
            <a:off x="1942148" y="586455"/>
            <a:ext cx="3498624" cy="2559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6534-2B0F-48EA-B2D9-90F9FB6D415A}"/>
              </a:ext>
            </a:extLst>
          </p:cNvPr>
          <p:cNvSpPr txBox="1"/>
          <p:nvPr/>
        </p:nvSpPr>
        <p:spPr>
          <a:xfrm>
            <a:off x="141286" y="886500"/>
            <a:ext cx="18008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новорожден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весит всего 12 г.,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возрасте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14-15 лет достигает 30-40 г.</a:t>
            </a:r>
          </a:p>
        </p:txBody>
      </p:sp>
    </p:spTree>
    <p:extLst>
      <p:ext uri="{BB962C8B-B14F-4D97-AF65-F5344CB8AC3E}">
        <p14:creationId xmlns:p14="http://schemas.microsoft.com/office/powerpoint/2010/main" val="226831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22225"/>
            <a:ext cx="5167164" cy="457200"/>
          </a:xfrm>
        </p:spPr>
        <p:txBody>
          <a:bodyPr/>
          <a:lstStyle/>
          <a:p>
            <a:pPr algn="ctr"/>
            <a:r>
              <a:rPr lang="ru-RU" sz="3200" dirty="0"/>
              <a:t>Вилочковая железа</a:t>
            </a:r>
            <a:r>
              <a:rPr lang="ru-RU" sz="28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C6F4B4-B52C-4947-BFFA-F72B72730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0" t="23482" r="5104" b="1371"/>
          <a:stretch/>
        </p:blipFill>
        <p:spPr>
          <a:xfrm>
            <a:off x="979487" y="631825"/>
            <a:ext cx="3886199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1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443FD-8E78-4FBC-AE7C-14BA64DA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Надпочечники</a:t>
            </a:r>
          </a:p>
        </p:txBody>
      </p:sp>
      <p:pic>
        <p:nvPicPr>
          <p:cNvPr id="1026" name="Picture 2" descr="Надпочечники, их работа и функции. Гормоны коры надпочечников">
            <a:extLst>
              <a:ext uri="{FF2B5EF4-FFF2-40B4-BE49-F238E27FC236}">
                <a16:creationId xmlns:a16="http://schemas.microsoft.com/office/drawing/2014/main" id="{7C0B0795-E242-43CC-AD5F-53D604E4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7" y="613540"/>
            <a:ext cx="3428999" cy="252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E3EE7-A78C-4544-9508-7044CB80CF76}"/>
              </a:ext>
            </a:extLst>
          </p:cNvPr>
          <p:cNvSpPr txBox="1"/>
          <p:nvPr/>
        </p:nvSpPr>
        <p:spPr>
          <a:xfrm>
            <a:off x="65087" y="685701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парный орган, который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располага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уровне 11-12 грудного и 1 пояс-</a:t>
            </a:r>
          </a:p>
          <a:p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ничного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позвонков. Находятся над верх-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ними полюсами почек, отсюда и название надпочечники.</a:t>
            </a:r>
          </a:p>
        </p:txBody>
      </p:sp>
    </p:spTree>
    <p:extLst>
      <p:ext uri="{BB962C8B-B14F-4D97-AF65-F5344CB8AC3E}">
        <p14:creationId xmlns:p14="http://schemas.microsoft.com/office/powerpoint/2010/main" val="4174834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31CA6-F7A5-4BEA-88BA-AD5EB6FD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02424"/>
            <a:ext cx="5638800" cy="430887"/>
          </a:xfrm>
        </p:spPr>
        <p:txBody>
          <a:bodyPr/>
          <a:lstStyle/>
          <a:p>
            <a:pPr algn="ctr"/>
            <a:r>
              <a:rPr lang="ru-RU" sz="2800" dirty="0"/>
              <a:t>Анатомия и гормоны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6EEA04-268E-44EB-8569-42628A22A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8" t="23581" r="4428" b="16830"/>
          <a:stretch/>
        </p:blipFill>
        <p:spPr>
          <a:xfrm>
            <a:off x="229041" y="602635"/>
            <a:ext cx="5167164" cy="25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6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0F4FE-A6F3-4B13-98A0-57150A90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D4CEA8-1BE2-4D06-93A6-F15FA2B94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24169" r="-282"/>
          <a:stretch/>
        </p:blipFill>
        <p:spPr>
          <a:xfrm>
            <a:off x="0" y="0"/>
            <a:ext cx="5768975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07FDA-4B27-4E0F-B2A9-198D35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04" y="102424"/>
            <a:ext cx="5167164" cy="430887"/>
          </a:xfrm>
        </p:spPr>
        <p:txBody>
          <a:bodyPr/>
          <a:lstStyle/>
          <a:p>
            <a:pPr algn="ctr"/>
            <a:r>
              <a:rPr lang="ru-RU" sz="2800" dirty="0"/>
              <a:t>Соматотропин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DE64C2-823D-4ACC-A4E0-D365A9D39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35" r="-1010" b="3156"/>
          <a:stretch/>
        </p:blipFill>
        <p:spPr>
          <a:xfrm>
            <a:off x="65087" y="70227"/>
            <a:ext cx="5703888" cy="31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2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775C4-CBC0-4B88-B231-6E93A3A3B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32463"/>
            <a:ext cx="5638800" cy="3868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Ваше здоровье - в ваших руках!!!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A89F12-58B0-42A7-B36D-E76475F8C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7" y="574675"/>
            <a:ext cx="3810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7" y="1698625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Нарисовать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рис. № 13.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12887" y="1698625"/>
            <a:ext cx="148978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24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)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828994"/>
            <a:ext cx="1417877" cy="829307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marL="0" marR="0" lvl="0" indent="0" algn="ctr" defTabSz="100897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3034" y="1701974"/>
            <a:ext cx="158917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 7 </a:t>
            </a:r>
          </a:p>
          <a:p>
            <a:pPr marL="0" marR="0" lvl="0" indent="0" algn="ctr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- 24) 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179887" y="1698625"/>
            <a:ext cx="1449014" cy="557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Составить </a:t>
            </a:r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таблицу</a:t>
            </a:r>
            <a:r>
              <a:rPr kumimoji="0" lang="ru-RU" sz="15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055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C1C5C-D7D4-41D7-B99E-3D49FECBF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" y="129945"/>
            <a:ext cx="5703888" cy="349480"/>
          </a:xfrm>
        </p:spPr>
        <p:txBody>
          <a:bodyPr>
            <a:noAutofit/>
          </a:bodyPr>
          <a:lstStyle/>
          <a:p>
            <a:r>
              <a:rPr lang="ru-RU" sz="1900" dirty="0"/>
              <a:t>Характеристика желез эндокринной системы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2E29769C-CE59-4ACC-AFCE-1A2618920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32808"/>
              </p:ext>
            </p:extLst>
          </p:nvPr>
        </p:nvGraphicFramePr>
        <p:xfrm>
          <a:off x="141287" y="555625"/>
          <a:ext cx="5486400" cy="2559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415843155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67979549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43807741"/>
                    </a:ext>
                  </a:extLst>
                </a:gridCol>
              </a:tblGrid>
              <a:tr h="4421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Железа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Гормон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Действие гормона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621788"/>
                  </a:ext>
                </a:extLst>
              </a:tr>
              <a:tr h="33499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Щитовидная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432768"/>
                  </a:ext>
                </a:extLst>
              </a:tr>
              <a:tr h="33499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Околощитовидная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989781"/>
                  </a:ext>
                </a:extLst>
              </a:tr>
              <a:tr h="33499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Гипофиз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953991"/>
                  </a:ext>
                </a:extLst>
              </a:tr>
              <a:tr h="33499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Эпифиз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70633"/>
                  </a:ext>
                </a:extLst>
              </a:tr>
              <a:tr h="334999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Вилочковая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924715"/>
                  </a:ext>
                </a:extLst>
              </a:tr>
              <a:tr h="442143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Надпочечники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428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531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87" y="22224"/>
            <a:ext cx="5638800" cy="509114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ru-RU" sz="2800" dirty="0">
                <a:solidFill>
                  <a:prstClr val="white"/>
                </a:solidFill>
              </a:rPr>
              <a:t>Щитовидная железа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 с</a:t>
            </a:r>
            <a:r>
              <a:rPr lang="ru-RU" sz="2800" dirty="0" err="1"/>
              <a:t>инквейн</a:t>
            </a:r>
            <a:endParaRPr lang="ru-RU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57B26-CEBA-4DE4-BDD2-2111C344B8AF}"/>
              </a:ext>
            </a:extLst>
          </p:cNvPr>
          <p:cNvSpPr txBox="1"/>
          <p:nvPr/>
        </p:nvSpPr>
        <p:spPr>
          <a:xfrm>
            <a:off x="184304" y="555625"/>
            <a:ext cx="5443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1.Щитовидная железа.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2.Самая большая из желез внутренней секреции.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Состоит из правой и левой доли, в</a:t>
            </a:r>
            <a:r>
              <a:rPr lang="ru-R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ыделяет</a:t>
            </a: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гормоны тироксин, трийодтиронин, регулирует обмен веществ.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4.Щитовидная железа относится к железам внутренней секреции.</a:t>
            </a:r>
          </a:p>
          <a:p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5.Дирижер всех желез!</a:t>
            </a:r>
          </a:p>
        </p:txBody>
      </p:sp>
    </p:spTree>
    <p:extLst>
      <p:ext uri="{BB962C8B-B14F-4D97-AF65-F5344CB8AC3E}">
        <p14:creationId xmlns:p14="http://schemas.microsoft.com/office/powerpoint/2010/main" val="79538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19635"/>
            <a:ext cx="5172948" cy="509114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3200" b="1" i="0" u="none" strike="noStrike" kern="800" cap="none" spc="-25" normalizeH="0" baseline="0" noProof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 </a:t>
            </a:r>
            <a:endParaRPr sz="205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7" y="55562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Околощитовидная железа.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4287" y="1165225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Гипофиз, эпифиз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1087" y="1831915"/>
            <a:ext cx="341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Вилочковая железа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2001459" y="18061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960687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285042" y="2500439"/>
            <a:ext cx="2418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Надпочечники.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EF433-F21C-4247-A37E-83371C38A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/>
              <a:t>Железы</a:t>
            </a:r>
            <a:r>
              <a:rPr lang="ru-RU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3A11D-B6BC-499A-A642-D8E65C720C66}"/>
              </a:ext>
            </a:extLst>
          </p:cNvPr>
          <p:cNvSpPr txBox="1"/>
          <p:nvPr/>
        </p:nvSpPr>
        <p:spPr>
          <a:xfrm>
            <a:off x="65087" y="598811"/>
            <a:ext cx="2038842" cy="239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Внешней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протоки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выделяют большое количество секрета.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слезные, пищеварительные,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молочные, жировые.</a:t>
            </a:r>
            <a:endParaRPr lang="ru-RU" sz="15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0F54E-93F5-4444-8262-CE9AF267DEE6}"/>
              </a:ext>
            </a:extLst>
          </p:cNvPr>
          <p:cNvSpPr txBox="1"/>
          <p:nvPr/>
        </p:nvSpPr>
        <p:spPr>
          <a:xfrm>
            <a:off x="1817687" y="593368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Внутренней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имеют протоки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гормонов выделяют немного. 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щитовидная,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паращитовидная, надпочечники, 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гипофиз, эпифиз, вилочковая железа.</a:t>
            </a:r>
            <a:endParaRPr lang="ru-RU" sz="15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E9CD0-CAEB-45FB-89B6-101DE5336C25}"/>
              </a:ext>
            </a:extLst>
          </p:cNvPr>
          <p:cNvSpPr txBox="1"/>
          <p:nvPr/>
        </p:nvSpPr>
        <p:spPr>
          <a:xfrm>
            <a:off x="3893645" y="593368"/>
            <a:ext cx="181024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Смешанной </a:t>
            </a:r>
          </a:p>
          <a:p>
            <a:pPr algn="ctr"/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секреции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признаки желез внутренней и внешней секреции.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Например, поджелудочная,</a:t>
            </a: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половые железы.</a:t>
            </a:r>
            <a:endParaRPr lang="ru-RU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5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1286" y="53003"/>
            <a:ext cx="5562601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800" dirty="0"/>
              <a:t>Железы внутренней секреции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A3ADAA-CABB-45C5-B3D2-FDC558F189D5}"/>
              </a:ext>
            </a:extLst>
          </p:cNvPr>
          <p:cNvSpPr txBox="1"/>
          <p:nvPr/>
        </p:nvSpPr>
        <p:spPr>
          <a:xfrm>
            <a:off x="184304" y="905609"/>
            <a:ext cx="2166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Эндокри́нные</a:t>
            </a:r>
            <a:r>
              <a:rPr lang="ru-RU" sz="20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000" b="1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же́лезы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 </a:t>
            </a:r>
          </a:p>
          <a:p>
            <a:pPr algn="ctr"/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вырабатывают свои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гормоны</a:t>
            </a:r>
            <a:r>
              <a:rPr lang="ru-RU" sz="2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в кровь и лимфу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352C78-5F9E-4C76-81EE-87E9EBF540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8" r="4327" b="5382"/>
          <a:stretch/>
        </p:blipFill>
        <p:spPr>
          <a:xfrm>
            <a:off x="2427287" y="555625"/>
            <a:ext cx="3218760" cy="259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DB7DD-D45B-49D3-95C0-517BE18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/>
          </a:bodyPr>
          <a:lstStyle/>
          <a:p>
            <a:r>
              <a:rPr lang="ru-RU" dirty="0"/>
              <a:t>Околощитовидные железы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98D36B-619D-4AEC-B908-3A44490A4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0" t="1247" r="2819" b="4082"/>
          <a:stretch/>
        </p:blipFill>
        <p:spPr>
          <a:xfrm>
            <a:off x="2503488" y="589663"/>
            <a:ext cx="3124200" cy="25227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A2778F-27B5-4651-90DD-2681C80B94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966" r="779"/>
          <a:stretch/>
        </p:blipFill>
        <p:spPr>
          <a:xfrm>
            <a:off x="141287" y="579576"/>
            <a:ext cx="2362200" cy="25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23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2DB7DD-D45B-49D3-95C0-517BE184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/>
          </a:bodyPr>
          <a:lstStyle/>
          <a:p>
            <a:r>
              <a:rPr lang="ru-RU" dirty="0"/>
              <a:t>Околощитовидные железы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A83E66-90DF-4890-91C5-F648E6332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2" t="15696" r="7732" b="2089"/>
          <a:stretch/>
        </p:blipFill>
        <p:spPr>
          <a:xfrm>
            <a:off x="369887" y="589662"/>
            <a:ext cx="4953000" cy="25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7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E31D7-86D2-444B-895D-AFE0C412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4" y="132463"/>
            <a:ext cx="5480653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Паратгормон </a:t>
            </a:r>
            <a:endParaRPr lang="ru-RU" sz="320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4C0D0-65EE-4CF2-B482-06B2FEDEE469}"/>
              </a:ext>
            </a:extLst>
          </p:cNvPr>
          <p:cNvSpPr txBox="1"/>
          <p:nvPr/>
        </p:nvSpPr>
        <p:spPr>
          <a:xfrm>
            <a:off x="141287" y="498802"/>
            <a:ext cx="551958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Паратгормон - белок.</a:t>
            </a:r>
          </a:p>
          <a:p>
            <a:r>
              <a:rPr lang="ru-RU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Гиперфункция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размягчение костей и разрушение скелета.</a:t>
            </a:r>
          </a:p>
          <a:p>
            <a:r>
              <a:rPr lang="ru-RU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Гипофункция</a:t>
            </a:r>
            <a:r>
              <a:rPr lang="ru-RU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кальций излишне накапливается в костях, хрящах и связках, нарушая их функции. В крови количество кальция уменьшается ,что приводит к возбудимости нервной системы и мышц, у человека возникают судороги.</a:t>
            </a:r>
          </a:p>
        </p:txBody>
      </p:sp>
    </p:spTree>
    <p:extLst>
      <p:ext uri="{BB962C8B-B14F-4D97-AF65-F5344CB8AC3E}">
        <p14:creationId xmlns:p14="http://schemas.microsoft.com/office/powerpoint/2010/main" val="358095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3328</TotalTime>
  <Words>463</Words>
  <Application>Microsoft Office PowerPoint</Application>
  <PresentationFormat>Произвольный</PresentationFormat>
  <Paragraphs>106</Paragraphs>
  <Slides>28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28</vt:i4>
      </vt:variant>
    </vt:vector>
  </HeadingPairs>
  <TitlesOfParts>
    <vt:vector size="40" baseType="lpstr">
      <vt:lpstr>Arial</vt:lpstr>
      <vt:lpstr>Arial</vt:lpstr>
      <vt:lpstr>Calibri</vt:lpstr>
      <vt:lpstr>Open Sans</vt:lpstr>
      <vt:lpstr>Open Sans Light</vt:lpstr>
      <vt:lpstr>Wingdings</vt:lpstr>
      <vt:lpstr>Office Theme</vt:lpstr>
      <vt:lpstr>1_Office Theme</vt:lpstr>
      <vt:lpstr>2_Office Theme</vt:lpstr>
      <vt:lpstr>Тема Office</vt:lpstr>
      <vt:lpstr>3_Office Theme</vt:lpstr>
      <vt:lpstr>4_Office Theme</vt:lpstr>
      <vt:lpstr>Биология  Человек и его здоровье</vt:lpstr>
      <vt:lpstr>Проверим ваши знания !</vt:lpstr>
      <vt:lpstr> Щитовидная железа- синквейн</vt:lpstr>
      <vt:lpstr>СЕГОДНЯ НА УРОКЕ </vt:lpstr>
      <vt:lpstr>Железы </vt:lpstr>
      <vt:lpstr>Железы внутренней секреции</vt:lpstr>
      <vt:lpstr>Околощитовидные железы</vt:lpstr>
      <vt:lpstr>Околощитовидные железы</vt:lpstr>
      <vt:lpstr>Паратгормон </vt:lpstr>
      <vt:lpstr>Гипоталамо-гипофизарная система </vt:lpstr>
      <vt:lpstr>Анатомия гипофиза</vt:lpstr>
      <vt:lpstr>Гипоталамо-гипофизарная система</vt:lpstr>
      <vt:lpstr>Гигантизм</vt:lpstr>
      <vt:lpstr>Акромегалия </vt:lpstr>
      <vt:lpstr>Акромегалия </vt:lpstr>
      <vt:lpstr>Гигантизм</vt:lpstr>
      <vt:lpstr>Гипофизарный нанизм</vt:lpstr>
      <vt:lpstr>Эпифиз </vt:lpstr>
      <vt:lpstr>Эпифиз </vt:lpstr>
      <vt:lpstr>Вилочковая железа </vt:lpstr>
      <vt:lpstr>Вилочковая железа </vt:lpstr>
      <vt:lpstr>Надпочечники</vt:lpstr>
      <vt:lpstr>Анатомия и гормоны </vt:lpstr>
      <vt:lpstr>Презентация PowerPoint</vt:lpstr>
      <vt:lpstr>Соматотропин</vt:lpstr>
      <vt:lpstr>Ваше здоровье - в ваших руках!!!</vt:lpstr>
      <vt:lpstr>З А Д А Н И Е</vt:lpstr>
      <vt:lpstr>Характеристика желез эндокринной системы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214</cp:revision>
  <dcterms:created xsi:type="dcterms:W3CDTF">2020-04-13T08:05:42Z</dcterms:created>
  <dcterms:modified xsi:type="dcterms:W3CDTF">2020-09-22T10:20:20Z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