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793" r:id="rId3"/>
    <p:sldMasterId id="2147483868" r:id="rId4"/>
    <p:sldMasterId id="2147483881" r:id="rId5"/>
  </p:sldMasterIdLst>
  <p:notesMasterIdLst>
    <p:notesMasterId r:id="rId41"/>
  </p:notesMasterIdLst>
  <p:sldIdLst>
    <p:sldId id="256" r:id="rId6"/>
    <p:sldId id="259" r:id="rId7"/>
    <p:sldId id="1523" r:id="rId8"/>
    <p:sldId id="1402" r:id="rId9"/>
    <p:sldId id="1522" r:id="rId10"/>
    <p:sldId id="1510" r:id="rId11"/>
    <p:sldId id="1513" r:id="rId12"/>
    <p:sldId id="360" r:id="rId13"/>
    <p:sldId id="1511" r:id="rId14"/>
    <p:sldId id="1509" r:id="rId15"/>
    <p:sldId id="1483" r:id="rId16"/>
    <p:sldId id="1486" r:id="rId17"/>
    <p:sldId id="1487" r:id="rId18"/>
    <p:sldId id="1518" r:id="rId19"/>
    <p:sldId id="1480" r:id="rId20"/>
    <p:sldId id="1482" r:id="rId21"/>
    <p:sldId id="1484" r:id="rId22"/>
    <p:sldId id="1485" r:id="rId23"/>
    <p:sldId id="1481" r:id="rId24"/>
    <p:sldId id="1488" r:id="rId25"/>
    <p:sldId id="1516" r:id="rId26"/>
    <p:sldId id="1489" r:id="rId27"/>
    <p:sldId id="1493" r:id="rId28"/>
    <p:sldId id="1492" r:id="rId29"/>
    <p:sldId id="1512" r:id="rId30"/>
    <p:sldId id="1491" r:id="rId31"/>
    <p:sldId id="1495" r:id="rId32"/>
    <p:sldId id="1494" r:id="rId33"/>
    <p:sldId id="1519" r:id="rId34"/>
    <p:sldId id="1506" r:id="rId35"/>
    <p:sldId id="1520" r:id="rId36"/>
    <p:sldId id="1517" r:id="rId37"/>
    <p:sldId id="354" r:id="rId38"/>
    <p:sldId id="1507" r:id="rId39"/>
    <p:sldId id="1514" r:id="rId40"/>
  </p:sldIdLst>
  <p:sldSz cx="5768975" cy="3244850"/>
  <p:notesSz cx="5765800" cy="3244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cer" initials="A" lastIdx="2" clrIdx="0">
    <p:extLst>
      <p:ext uri="{19B8F6BF-5375-455C-9EA6-DF929625EA0E}">
        <p15:presenceInfo xmlns:p15="http://schemas.microsoft.com/office/powerpoint/2012/main" userId="Ac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74" autoAdjust="0"/>
  </p:normalViewPr>
  <p:slideViewPr>
    <p:cSldViewPr>
      <p:cViewPr varScale="1">
        <p:scale>
          <a:sx n="118" d="100"/>
          <a:sy n="118" d="100"/>
        </p:scale>
        <p:origin x="1254" y="90"/>
      </p:cViewPr>
      <p:guideLst>
        <p:guide orient="horz" pos="2880"/>
        <p:guide pos="216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22T16:57:49.745" idx="1">
    <p:pos x="10" y="10"/>
    <p:text/>
    <p:extLst>
      <p:ext uri="{C676402C-5697-4E1C-873F-D02D1690AC5C}">
        <p15:threadingInfo xmlns:p15="http://schemas.microsoft.com/office/powerpoint/2012/main" timeZoneBias="-300"/>
      </p:ext>
    </p:extLst>
  </p:cm>
  <p:cm authorId="1" dt="2020-08-24T00:07:35.944" idx="2">
    <p:pos x="106" y="106"/>
    <p:text>видео на 3 мин</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22T16:57:49.745"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C2EAFF15-B181-49A8-B0C2-D6B1B3E334C0}" type="datetimeFigureOut">
              <a:rPr lang="ru-RU" smtClean="0"/>
              <a:t>24.08.2020</a:t>
            </a:fld>
            <a:endParaRPr lang="ru-RU"/>
          </a:p>
        </p:txBody>
      </p:sp>
      <p:sp>
        <p:nvSpPr>
          <p:cNvPr id="4" name="Образ слайда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6DCD7A1A-F683-4EBE-9521-2F1A3DA05B22}" type="slidenum">
              <a:rPr lang="ru-RU" smtClean="0"/>
              <a:t>‹#›</a:t>
            </a:fld>
            <a:endParaRPr lang="ru-RU"/>
          </a:p>
        </p:txBody>
      </p:sp>
    </p:spTree>
    <p:extLst>
      <p:ext uri="{BB962C8B-B14F-4D97-AF65-F5344CB8AC3E}">
        <p14:creationId xmlns:p14="http://schemas.microsoft.com/office/powerpoint/2010/main" val="146763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ienceland.info/biology10/endoplasmic-reticulu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scienceland.info/biology10/cell-wall" TargetMode="External"/><Relationship Id="rId4" Type="http://schemas.openxmlformats.org/officeDocument/2006/relationships/hyperlink" Target="https://scienceland.info/biology10/cell-membran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ology.su/molecular/process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cienceland.info/biology10/ribosom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scienceland.info/biology10/pinocytosis-phagocytosis" TargetMode="External"/><Relationship Id="rId5" Type="http://schemas.openxmlformats.org/officeDocument/2006/relationships/hyperlink" Target="https://scienceland.info/biology10/golgi-complex" TargetMode="External"/><Relationship Id="rId4" Type="http://schemas.openxmlformats.org/officeDocument/2006/relationships/hyperlink" Target="https://scienceland.info/biology10/endoplasmic-reticulu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ology.su/evolution/symbiogenesi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biology.su/molecular/glycolysis" TargetMode="External"/><Relationship Id="rId5" Type="http://schemas.openxmlformats.org/officeDocument/2006/relationships/hyperlink" Target="https://biology.su/molecular/oxidative-phosphorylation" TargetMode="External"/><Relationship Id="rId4" Type="http://schemas.openxmlformats.org/officeDocument/2006/relationships/hyperlink" Target="https://biology.su/molecular/citric-acid-cycl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ru.wikipedia.org/wiki/%D0%93%D0%BB%D0%B8%D0%BA%D0%BE%D0%BB%D0%B8%D0%B7" TargetMode="External"/><Relationship Id="rId3" Type="http://schemas.openxmlformats.org/officeDocument/2006/relationships/hyperlink" Target="https://ru.wikipedia.org/wiki/%D0%9E%D1%80%D0%B3%D0%B0%D0%BD%D0%B8%D0%B7%D0%BC" TargetMode="External"/><Relationship Id="rId7" Type="http://schemas.openxmlformats.org/officeDocument/2006/relationships/hyperlink" Target="https://ru.wikipedia.org/wiki/%D0%A3%D0%B3%D0%BB%D0%B5%D0%B2%D0%BE%D0%B4%D0%BD%D1%8B%D0%B9_%D0%BE%D0%B1%D0%BC%D0%B5%D0%BD"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ru.wikipedia.org/wiki/%D0%AD%D0%BD%D0%B5%D1%80%D0%B3%D0%B8%D1%8F" TargetMode="External"/><Relationship Id="rId5" Type="http://schemas.openxmlformats.org/officeDocument/2006/relationships/hyperlink" Target="https://ru.wikipedia.org/wiki/%D0%96%D0%B8%D0%B2%D0%BE%D1%82%D0%BD%D1%8B%D0%B5" TargetMode="External"/><Relationship Id="rId4" Type="http://schemas.openxmlformats.org/officeDocument/2006/relationships/hyperlink" Target="https://ru.wikipedia.org/wiki/%D0%A7%D0%B5%D0%BB%D0%BE%D0%B2%D0%B5%D0%BA" TargetMode="External"/><Relationship Id="rId9" Type="http://schemas.openxmlformats.org/officeDocument/2006/relationships/hyperlink" Target="https://ru.wikipedia.org/wiki/%D0%A6%D0%B8%D0%BA%D0%BB_%D1%82%D1%80%D0%B8%D0%BA%D0%B0%D1%80%D0%B1%D0%BE%D0%BD%D0%BE%D0%B2%D1%8B%D1%85_%D0%BA%D0%B8%D1%81%D0%BB%D0%BE%D1%82"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biorxiv.org/content/early/2016/01/06/03610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ru.wikipedia.org/wiki/%D0%A1%D0%BF%D0%B8%D1%81%D0%BE%D0%BA_%D0%BA%D0%BB%D0%B5%D1%82%D0%BE%D0%BA_%D1%82%D0%B5%D0%BB%D0%B0_%D1%87%D0%B5%D0%BB%D0%BE%D0%B2%D0%B5%D0%BA%D0%B0#%D0%9E%D1%80%D0%BE%D0%B3%D0%BE%D0%B2%D0%B5%D0%B2%D0%B0%D1%8E%D1%89%D0%B8%D0%B9_%D1%8D%D0%BF%D0%B8%D1%82%D0%B5%D0%BB%D0%B8%D0%B9" TargetMode="External"/><Relationship Id="rId13" Type="http://schemas.openxmlformats.org/officeDocument/2006/relationships/hyperlink" Target="https://ru.wikipedia.org/wiki/%D0%A1%D0%BF%D0%B8%D1%81%D0%BE%D0%BA_%D0%BA%D0%BB%D0%B5%D1%82%D0%BE%D0%BA_%D1%82%D0%B5%D0%BB%D0%B0_%D1%87%D0%B5%D0%BB%D0%BE%D0%B2%D0%B5%D0%BA%D0%B0#%D0%A1%D0%BE%D0%B5%D0%B4%D0%B8%D0%BD%D0%B8%D1%82%D0%B5%D0%BB%D1%8C%D0%BD%D1%8B%D0%B5_%D1%82%D0%BA%D0%B0%D0%BD%D0%B8_%D0%B8_%D1%80%D0%B5%D1%82%D0%B8%D0%BA%D1%83%D0%BB%D0%BE-%D1%8D%D0%BD%D0%B4%D0%BE%D1%82%D0%B5%D0%BB%D0%B8%D0%B0%D0%BB%D1%8C%D0%BD%D1%8B%D0%B5_%D1%82%D0%BA%D0%B0%D0%BD%D0%B8" TargetMode="External"/><Relationship Id="rId18" Type="http://schemas.openxmlformats.org/officeDocument/2006/relationships/hyperlink" Target="https://ru.wikipedia.org/wiki/%D0%A1%D0%BF%D0%B8%D1%81%D0%BE%D0%BA_%D0%BA%D0%BB%D0%B5%D1%82%D0%BE%D0%BA_%D1%82%D0%B5%D0%BB%D0%B0_%D1%87%D0%B5%D0%BB%D0%BE%D0%B2%D0%B5%D0%BA%D0%B0#%D0%9D%D0%B5%D0%B9%D1%80%D0%BE%D0%B3%D0%BB%D0%B8%D1%8F" TargetMode="External"/><Relationship Id="rId3" Type="http://schemas.openxmlformats.org/officeDocument/2006/relationships/hyperlink" Target="https://ru.wikipedia.org/wiki/%D0%A1%D0%BF%D0%B8%D1%81%D0%BE%D0%BA_%D0%BA%D0%BB%D0%B5%D1%82%D0%BE%D0%BA_%D1%82%D0%B5%D0%BB%D0%B0_%D1%87%D0%B5%D0%BB%D0%BE%D0%B2%D0%B5%D0%BA%D0%B0#cite_note-1" TargetMode="External"/><Relationship Id="rId21" Type="http://schemas.openxmlformats.org/officeDocument/2006/relationships/hyperlink" Target="https://ru.wikipedia.org/wiki/%D0%A1%D0%BF%D0%B8%D1%81%D0%BE%D0%BA_%D0%BA%D0%BB%D0%B5%D1%82%D0%BE%D0%BA_%D1%82%D0%B5%D0%BB%D0%B0_%D1%87%D0%B5%D0%BB%D0%BE%D0%B2%D0%B5%D0%BA%D0%B0#%D0%9A%D0%BB%D0%B5%D1%82%D0%BA%D0%B8_%D0%B7%D0%B0%D1%80%D0%BE%D0%B4%D1%8B%D1%88%D0%B5%D0%B2%D0%BE%D0%B3%D0%BE_%D0%BF%D1%83%D1%82%D0%B8" TargetMode="External"/><Relationship Id="rId7" Type="http://schemas.openxmlformats.org/officeDocument/2006/relationships/hyperlink" Target="https://ru.wikipedia.org/wiki/%D0%A1%D0%BF%D0%B8%D1%81%D0%BE%D0%BA_%D0%BA%D0%BB%D0%B5%D1%82%D0%BE%D0%BA_%D1%82%D0%B5%D0%BB%D0%B0_%D1%87%D0%B5%D0%BB%D0%BE%D0%B2%D0%B5%D0%BA%D0%B0#%D0%AD%D0%BF%D0%B8%D1%82%D0%B5%D0%BB%D0%B8%D0%B0%D0%BB%D1%8C%D0%BD%D1%8B%D0%B5_%D1%82%D0%BA%D0%B0%D0%BD%D0%B8" TargetMode="External"/><Relationship Id="rId12" Type="http://schemas.openxmlformats.org/officeDocument/2006/relationships/hyperlink" Target="https://ru.wikipedia.org/wiki/%D0%A1%D0%BF%D0%B8%D1%81%D0%BE%D0%BA_%D0%BA%D0%BB%D0%B5%D1%82%D0%BE%D0%BA_%D1%82%D0%B5%D0%BB%D0%B0_%D1%87%D0%B5%D0%BB%D0%BE%D0%B2%D0%B5%D0%BA%D0%B0#%D0%9A%D0%BB%D0%B5%D1%82%D0%BA%D0%B8_%D1%8D%D0%BD%D0%B4%D0%BE%D0%BA%D1%80%D0%B8%D0%BD%D0%BD%D0%BE%D0%B9_%D1%81%D0%B8%D1%81%D1%82%D0%B5%D0%BC%D1%8B" TargetMode="External"/><Relationship Id="rId17" Type="http://schemas.openxmlformats.org/officeDocument/2006/relationships/hyperlink" Target="https://ru.wikipedia.org/wiki/%D0%A1%D0%BF%D0%B8%D1%81%D0%BE%D0%BA_%D0%BA%D0%BB%D0%B5%D1%82%D0%BE%D0%BA_%D1%82%D0%B5%D0%BB%D0%B0_%D1%87%D0%B5%D0%BB%D0%BE%D0%B2%D0%B5%D0%BA%D0%B0#%D0%9D%D0%B5%D0%B9%D1%80%D0%BE%D0%BD%D1%8B_%D0%A6%D0%9D%D0%A1" TargetMode="External"/><Relationship Id="rId2" Type="http://schemas.openxmlformats.org/officeDocument/2006/relationships/slide" Target="../slides/slide8.xml"/><Relationship Id="rId16" Type="http://schemas.openxmlformats.org/officeDocument/2006/relationships/hyperlink" Target="https://ru.wikipedia.org/wiki/%D0%A1%D0%BF%D0%B8%D1%81%D0%BE%D0%BA_%D0%BA%D0%BB%D0%B5%D1%82%D0%BE%D0%BA_%D1%82%D0%B5%D0%BB%D0%B0_%D1%87%D0%B5%D0%BB%D0%BE%D0%B2%D0%B5%D0%BA%D0%B0#%D0%9D%D0%B5%D1%80%D0%B2%D0%BD%D0%B0%D1%8F_%D1%82%D0%BA%D0%B0%D0%BD%D1%8C_%D0%B8_%D0%BA%D0%BB%D0%B5%D1%82%D0%BA%D0%B8-%D1%80%D0%B5%D1%86%D0%B5%D0%BF%D1%82%D0%BE%D1%80%D1%8B_%D0%BE%D1%80%D0%B3%D0%B0%D0%BD%D0%BE%D0%B2_%D1%87%D1%83%D0%B2%D1%81%D1%82%D0%B2" TargetMode="External"/><Relationship Id="rId20" Type="http://schemas.openxmlformats.org/officeDocument/2006/relationships/hyperlink" Target="https://ru.wikipedia.org/wiki/%D0%A1%D0%BF%D0%B8%D1%81%D0%BE%D0%BA_%D0%BA%D0%BB%D0%B5%D1%82%D0%BE%D0%BA_%D1%82%D0%B5%D0%BB%D0%B0_%D1%87%D0%B5%D0%BB%D0%BE%D0%B2%D0%B5%D0%BA%D0%B0#%D0%9F%D0%B8%D0%B3%D0%BC%D0%B5%D0%BD%D1%82%D0%BD%D1%8B%D0%B5_%D0%BA%D0%BB%D0%B5%D1%82%D0%BA%D0%B8" TargetMode="External"/><Relationship Id="rId1" Type="http://schemas.openxmlformats.org/officeDocument/2006/relationships/notesMaster" Target="../notesMasters/notesMaster1.xml"/><Relationship Id="rId6" Type="http://schemas.openxmlformats.org/officeDocument/2006/relationships/hyperlink" Target="https://ru.wikipedia.org/wiki/%D0%9F%D0%B0%D1%82%D0%BE%D0%BB%D0%BE%D0%B3%D0%B8%D1%8F" TargetMode="External"/><Relationship Id="rId11" Type="http://schemas.openxmlformats.org/officeDocument/2006/relationships/hyperlink" Target="https://ru.wikipedia.org/wiki/%D0%A1%D0%BF%D0%B8%D1%81%D0%BE%D0%BA_%D0%BA%D0%BB%D0%B5%D1%82%D0%BE%D0%BA_%D1%82%D0%B5%D0%BB%D0%B0_%D1%87%D0%B5%D0%BB%D0%BE%D0%B2%D0%B5%D0%BA%D0%B0#%D0%9A%D0%BB%D0%B5%D1%82%D0%BA%D0%B8_%D1%8D%D0%BA%D0%B7%D0%BE%D0%BA%D1%80%D0%B8%D0%BD%D0%BD%D1%8B%D1%85_%D0%B6%D0%B5%D0%BB%D1%91%D0%B7" TargetMode="External"/><Relationship Id="rId24" Type="http://schemas.openxmlformats.org/officeDocument/2006/relationships/hyperlink" Target="https://ru.wikipedia.org/wiki/%D0%A1%D0%BF%D0%B8%D1%81%D0%BE%D0%BA_%D0%BA%D0%BB%D0%B5%D1%82%D0%BE%D0%BA_%D1%82%D0%B5%D0%BB%D0%B0_%D1%87%D0%B5%D0%BB%D0%BE%D0%B2%D0%B5%D0%BA%D0%B0#%D0%9F%D1%80%D0%B8%D0%BC%D0%B5%D1%87%D0%B0%D0%BD%D0%B8%D1%8F" TargetMode="External"/><Relationship Id="rId5" Type="http://schemas.openxmlformats.org/officeDocument/2006/relationships/hyperlink" Target="https://ru.wikipedia.org/wiki/%D0%9E%D0%BF%D1%83%D1%85%D0%BE%D0%BB%D1%8C" TargetMode="External"/><Relationship Id="rId15" Type="http://schemas.openxmlformats.org/officeDocument/2006/relationships/hyperlink" Target="https://ru.wikipedia.org/wiki/%D0%A1%D0%BF%D0%B8%D1%81%D0%BE%D0%BA_%D0%BA%D0%BB%D0%B5%D1%82%D0%BE%D0%BA_%D1%82%D0%B5%D0%BB%D0%B0_%D1%87%D0%B5%D0%BB%D0%BE%D0%B2%D0%B5%D0%BA%D0%B0#%D0%9C%D1%8B%D1%88%D0%B5%D1%87%D0%BD%D1%8B%D0%B5_%D1%82%D0%BA%D0%B0%D0%BD%D0%B8" TargetMode="External"/><Relationship Id="rId23" Type="http://schemas.openxmlformats.org/officeDocument/2006/relationships/hyperlink" Target="https://ru.wikipedia.org/wiki/%D0%A1%D0%BF%D0%B8%D1%81%D0%BE%D0%BA_%D0%BA%D0%BB%D0%B5%D1%82%D0%BE%D0%BA_%D1%82%D0%B5%D0%BB%D0%B0_%D1%87%D0%B5%D0%BB%D0%BE%D0%B2%D0%B5%D0%BA%D0%B0#%D0%9F%D0%BE%D0%BB%D0%BE%D0%B2%D1%8B%D0%B5_%D0%BA%D0%BB%D0%B5%D1%82%D0%BA%D0%B8" TargetMode="External"/><Relationship Id="rId10" Type="http://schemas.openxmlformats.org/officeDocument/2006/relationships/hyperlink" Target="https://ru.wikipedia.org/wiki/%D0%A1%D0%BF%D0%B8%D1%81%D0%BE%D0%BA_%D0%BA%D0%BB%D0%B5%D1%82%D0%BE%D0%BA_%D1%82%D0%B5%D0%BB%D0%B0_%D1%87%D0%B5%D0%BB%D0%BE%D0%B2%D0%B5%D0%BA%D0%B0#%D0%A1%D0%B5%D0%BA%D1%80%D0%B5%D1%82%D0%BE%D1%80%D0%BD%D1%8B%D0%B5_%D0%BA%D0%BB%D0%B5%D1%82%D0%BA%D0%B8" TargetMode="External"/><Relationship Id="rId19" Type="http://schemas.openxmlformats.org/officeDocument/2006/relationships/hyperlink" Target="https://ru.wikipedia.org/wiki/%D0%A1%D0%BF%D0%B8%D1%81%D0%BE%D0%BA_%D0%BA%D0%BB%D0%B5%D1%82%D0%BE%D0%BA_%D1%82%D0%B5%D0%BB%D0%B0_%D1%87%D0%B5%D0%BB%D0%BE%D0%B2%D0%B5%D0%BA%D0%B0#%D0%9A%D0%BB%D0%B5%D1%82%D0%BA%D0%B8_%D0%BE%D1%80%D0%B3%D0%B0%D0%BD%D0%BE%D0%B2_%D1%87%D1%83%D0%B2%D1%81%D1%82%D0%B2_%D0%B8_%D0%BA%D0%BB%D0%B5%D1%82%D0%BA%D0%B8-%D1%80%D0%B5%D1%86%D0%B5%D0%BF%D1%82%D0%BE%D1%80%D1%8B" TargetMode="External"/><Relationship Id="rId4" Type="http://schemas.openxmlformats.org/officeDocument/2006/relationships/hyperlink" Target="https://ru.wikipedia.org/wiki/%D0%AD%D0%BC%D0%B1%D1%80%D0%B8%D0%BE%D0%BD" TargetMode="External"/><Relationship Id="rId9" Type="http://schemas.openxmlformats.org/officeDocument/2006/relationships/hyperlink" Target="https://ru.wikipedia.org/wiki/%D0%A1%D0%BF%D0%B8%D1%81%D0%BE%D0%BA_%D0%BA%D0%BB%D0%B5%D1%82%D0%BE%D0%BA_%D1%82%D0%B5%D0%BB%D0%B0_%D1%87%D0%B5%D0%BB%D0%BE%D0%B2%D0%B5%D0%BA%D0%B0#%D0%9D%D0%B5%D0%BE%D1%80%D0%BE%D0%B3%D0%BE%D0%B2%D0%B5%D0%B2%D0%B0%D1%8E%D1%89%D0%B8%D0%B5_%D1%8D%D0%BF%D0%B8%D1%82%D0%B5%D0%BB%D0%B8%D0%B8" TargetMode="External"/><Relationship Id="rId14" Type="http://schemas.openxmlformats.org/officeDocument/2006/relationships/hyperlink" Target="https://ru.wikipedia.org/wiki/%D0%A1%D0%BF%D0%B8%D1%81%D0%BE%D0%BA_%D0%BA%D0%BB%D0%B5%D1%82%D0%BE%D0%BA_%D1%82%D0%B5%D0%BB%D0%B0_%D1%87%D0%B5%D0%BB%D0%BE%D0%B2%D0%B5%D0%BA%D0%B0#%D0%9A%D0%BB%D0%B5%D1%82%D0%BA%D0%B8_%D0%BA%D1%80%D0%BE%D0%B2%D0%B8_%D0%B8_%D0%B8%D0%BC%D0%BC%D1%83%D0%BD%D0%BD%D0%BE%D0%B9_%D1%81%D0%B8%D1%81%D1%82%D0%B5%D0%BC%D1%8B" TargetMode="External"/><Relationship Id="rId22" Type="http://schemas.openxmlformats.org/officeDocument/2006/relationships/hyperlink" Target="https://ru.wikipedia.org/wiki/%D0%A1%D0%BF%D0%B8%D1%81%D0%BE%D0%BA_%D0%BA%D0%BB%D0%B5%D1%82%D0%BE%D0%BA_%D1%82%D0%B5%D0%BB%D0%B0_%D1%87%D0%B5%D0%BB%D0%BE%D0%B2%D0%B5%D0%BA%D0%B0#%D0%9A%D0%BB%D0%B5%D1%82%D0%BA%D0%B8-%D0%BF%D1%80%D0%B5%D0%B4%D1%88%D0%B5%D1%81%D1%82%D0%B2%D0%B5%D0%BD%D0%BD%D0%B8%D0%BA%D0%B8_%D0%BF%D0%BE%D0%BB%D0%BE%D0%B2%D1%8B%D1%85_%D0%BA%D0%BB%D0%B5%D1%82%D0%BE%D0%B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ru.wikipedia.org/wiki/%D0%A1%D0%BF%D0%B8%D1%81%D0%BE%D0%BA_%D0%BA%D0%BB%D0%B5%D1%82%D0%BE%D0%BA_%D1%82%D0%B5%D0%BB%D0%B0_%D1%87%D0%B5%D0%BB%D0%BE%D0%B2%D0%B5%D0%BA%D0%B0#%D0%9E%D1%80%D0%BE%D0%B3%D0%BE%D0%B2%D0%B5%D0%B2%D0%B0%D1%8E%D1%89%D0%B8%D0%B9_%D1%8D%D0%BF%D0%B8%D1%82%D0%B5%D0%BB%D0%B8%D0%B9" TargetMode="External"/><Relationship Id="rId13" Type="http://schemas.openxmlformats.org/officeDocument/2006/relationships/hyperlink" Target="https://ru.wikipedia.org/wiki/%D0%A1%D0%BF%D0%B8%D1%81%D0%BE%D0%BA_%D0%BA%D0%BB%D0%B5%D1%82%D0%BE%D0%BA_%D1%82%D0%B5%D0%BB%D0%B0_%D1%87%D0%B5%D0%BB%D0%BE%D0%B2%D0%B5%D0%BA%D0%B0#%D0%A1%D0%BE%D0%B5%D0%B4%D0%B8%D0%BD%D0%B8%D1%82%D0%B5%D0%BB%D1%8C%D0%BD%D1%8B%D0%B5_%D1%82%D0%BA%D0%B0%D0%BD%D0%B8_%D0%B8_%D1%80%D0%B5%D1%82%D0%B8%D0%BA%D1%83%D0%BB%D0%BE-%D1%8D%D0%BD%D0%B4%D0%BE%D1%82%D0%B5%D0%BB%D0%B8%D0%B0%D0%BB%D1%8C%D0%BD%D1%8B%D0%B5_%D1%82%D0%BA%D0%B0%D0%BD%D0%B8" TargetMode="External"/><Relationship Id="rId18" Type="http://schemas.openxmlformats.org/officeDocument/2006/relationships/hyperlink" Target="https://ru.wikipedia.org/wiki/%D0%A1%D0%BF%D0%B8%D1%81%D0%BE%D0%BA_%D0%BA%D0%BB%D0%B5%D1%82%D0%BE%D0%BA_%D1%82%D0%B5%D0%BB%D0%B0_%D1%87%D0%B5%D0%BB%D0%BE%D0%B2%D0%B5%D0%BA%D0%B0#%D0%9D%D0%B5%D0%B9%D1%80%D0%BE%D0%B3%D0%BB%D0%B8%D1%8F" TargetMode="External"/><Relationship Id="rId3" Type="http://schemas.openxmlformats.org/officeDocument/2006/relationships/hyperlink" Target="https://ru.wikipedia.org/wiki/%D0%A1%D0%BF%D0%B8%D1%81%D0%BE%D0%BA_%D0%BA%D0%BB%D0%B5%D1%82%D0%BE%D0%BA_%D1%82%D0%B5%D0%BB%D0%B0_%D1%87%D0%B5%D0%BB%D0%BE%D0%B2%D0%B5%D0%BA%D0%B0#cite_note-1" TargetMode="External"/><Relationship Id="rId21" Type="http://schemas.openxmlformats.org/officeDocument/2006/relationships/hyperlink" Target="https://ru.wikipedia.org/wiki/%D0%A1%D0%BF%D0%B8%D1%81%D0%BE%D0%BA_%D0%BA%D0%BB%D0%B5%D1%82%D0%BE%D0%BA_%D1%82%D0%B5%D0%BB%D0%B0_%D1%87%D0%B5%D0%BB%D0%BE%D0%B2%D0%B5%D0%BA%D0%B0#%D0%9A%D0%BB%D0%B5%D1%82%D0%BA%D0%B8_%D0%B7%D0%B0%D1%80%D0%BE%D0%B4%D1%8B%D1%88%D0%B5%D0%B2%D0%BE%D0%B3%D0%BE_%D0%BF%D1%83%D1%82%D0%B8" TargetMode="External"/><Relationship Id="rId7" Type="http://schemas.openxmlformats.org/officeDocument/2006/relationships/hyperlink" Target="https://ru.wikipedia.org/wiki/%D0%A1%D0%BF%D0%B8%D1%81%D0%BE%D0%BA_%D0%BA%D0%BB%D0%B5%D1%82%D0%BE%D0%BA_%D1%82%D0%B5%D0%BB%D0%B0_%D1%87%D0%B5%D0%BB%D0%BE%D0%B2%D0%B5%D0%BA%D0%B0#%D0%AD%D0%BF%D0%B8%D1%82%D0%B5%D0%BB%D0%B8%D0%B0%D0%BB%D1%8C%D0%BD%D1%8B%D0%B5_%D1%82%D0%BA%D0%B0%D0%BD%D0%B8" TargetMode="External"/><Relationship Id="rId12" Type="http://schemas.openxmlformats.org/officeDocument/2006/relationships/hyperlink" Target="https://ru.wikipedia.org/wiki/%D0%A1%D0%BF%D0%B8%D1%81%D0%BE%D0%BA_%D0%BA%D0%BB%D0%B5%D1%82%D0%BE%D0%BA_%D1%82%D0%B5%D0%BB%D0%B0_%D1%87%D0%B5%D0%BB%D0%BE%D0%B2%D0%B5%D0%BA%D0%B0#%D0%9A%D0%BB%D0%B5%D1%82%D0%BA%D0%B8_%D1%8D%D0%BD%D0%B4%D0%BE%D0%BA%D1%80%D0%B8%D0%BD%D0%BD%D0%BE%D0%B9_%D1%81%D0%B8%D1%81%D1%82%D0%B5%D0%BC%D1%8B" TargetMode="External"/><Relationship Id="rId17" Type="http://schemas.openxmlformats.org/officeDocument/2006/relationships/hyperlink" Target="https://ru.wikipedia.org/wiki/%D0%A1%D0%BF%D0%B8%D1%81%D0%BE%D0%BA_%D0%BA%D0%BB%D0%B5%D1%82%D0%BE%D0%BA_%D1%82%D0%B5%D0%BB%D0%B0_%D1%87%D0%B5%D0%BB%D0%BE%D0%B2%D0%B5%D0%BA%D0%B0#%D0%9D%D0%B5%D0%B9%D1%80%D0%BE%D0%BD%D1%8B_%D0%A6%D0%9D%D0%A1" TargetMode="External"/><Relationship Id="rId2" Type="http://schemas.openxmlformats.org/officeDocument/2006/relationships/slide" Target="../slides/slide10.xml"/><Relationship Id="rId16" Type="http://schemas.openxmlformats.org/officeDocument/2006/relationships/hyperlink" Target="https://ru.wikipedia.org/wiki/%D0%A1%D0%BF%D0%B8%D1%81%D0%BE%D0%BA_%D0%BA%D0%BB%D0%B5%D1%82%D0%BE%D0%BA_%D1%82%D0%B5%D0%BB%D0%B0_%D1%87%D0%B5%D0%BB%D0%BE%D0%B2%D0%B5%D0%BA%D0%B0#%D0%9D%D0%B5%D1%80%D0%B2%D0%BD%D0%B0%D1%8F_%D1%82%D0%BA%D0%B0%D0%BD%D1%8C_%D0%B8_%D0%BA%D0%BB%D0%B5%D1%82%D0%BA%D0%B8-%D1%80%D0%B5%D1%86%D0%B5%D0%BF%D1%82%D0%BE%D1%80%D1%8B_%D0%BE%D1%80%D0%B3%D0%B0%D0%BD%D0%BE%D0%B2_%D1%87%D1%83%D0%B2%D1%81%D1%82%D0%B2" TargetMode="External"/><Relationship Id="rId20" Type="http://schemas.openxmlformats.org/officeDocument/2006/relationships/hyperlink" Target="https://ru.wikipedia.org/wiki/%D0%A1%D0%BF%D0%B8%D1%81%D0%BE%D0%BA_%D0%BA%D0%BB%D0%B5%D1%82%D0%BE%D0%BA_%D1%82%D0%B5%D0%BB%D0%B0_%D1%87%D0%B5%D0%BB%D0%BE%D0%B2%D0%B5%D0%BA%D0%B0#%D0%9F%D0%B8%D0%B3%D0%BC%D0%B5%D0%BD%D1%82%D0%BD%D1%8B%D0%B5_%D0%BA%D0%BB%D0%B5%D1%82%D0%BA%D0%B8" TargetMode="External"/><Relationship Id="rId1" Type="http://schemas.openxmlformats.org/officeDocument/2006/relationships/notesMaster" Target="../notesMasters/notesMaster1.xml"/><Relationship Id="rId6" Type="http://schemas.openxmlformats.org/officeDocument/2006/relationships/hyperlink" Target="https://ru.wikipedia.org/wiki/%D0%9F%D0%B0%D1%82%D0%BE%D0%BB%D0%BE%D0%B3%D0%B8%D1%8F" TargetMode="External"/><Relationship Id="rId11" Type="http://schemas.openxmlformats.org/officeDocument/2006/relationships/hyperlink" Target="https://ru.wikipedia.org/wiki/%D0%A1%D0%BF%D0%B8%D1%81%D0%BE%D0%BA_%D0%BA%D0%BB%D0%B5%D1%82%D0%BE%D0%BA_%D1%82%D0%B5%D0%BB%D0%B0_%D1%87%D0%B5%D0%BB%D0%BE%D0%B2%D0%B5%D0%BA%D0%B0#%D0%9A%D0%BB%D0%B5%D1%82%D0%BA%D0%B8_%D1%8D%D0%BA%D0%B7%D0%BE%D0%BA%D1%80%D0%B8%D0%BD%D0%BD%D1%8B%D1%85_%D0%B6%D0%B5%D0%BB%D1%91%D0%B7" TargetMode="External"/><Relationship Id="rId24" Type="http://schemas.openxmlformats.org/officeDocument/2006/relationships/hyperlink" Target="https://ru.wikipedia.org/wiki/%D0%A1%D0%BF%D0%B8%D1%81%D0%BE%D0%BA_%D0%BA%D0%BB%D0%B5%D1%82%D0%BE%D0%BA_%D1%82%D0%B5%D0%BB%D0%B0_%D1%87%D0%B5%D0%BB%D0%BE%D0%B2%D0%B5%D0%BA%D0%B0#%D0%9F%D1%80%D0%B8%D0%BC%D0%B5%D1%87%D0%B0%D0%BD%D0%B8%D1%8F" TargetMode="External"/><Relationship Id="rId5" Type="http://schemas.openxmlformats.org/officeDocument/2006/relationships/hyperlink" Target="https://ru.wikipedia.org/wiki/%D0%9E%D0%BF%D1%83%D1%85%D0%BE%D0%BB%D1%8C" TargetMode="External"/><Relationship Id="rId15" Type="http://schemas.openxmlformats.org/officeDocument/2006/relationships/hyperlink" Target="https://ru.wikipedia.org/wiki/%D0%A1%D0%BF%D0%B8%D1%81%D0%BE%D0%BA_%D0%BA%D0%BB%D0%B5%D1%82%D0%BE%D0%BA_%D1%82%D0%B5%D0%BB%D0%B0_%D1%87%D0%B5%D0%BB%D0%BE%D0%B2%D0%B5%D0%BA%D0%B0#%D0%9C%D1%8B%D1%88%D0%B5%D1%87%D0%BD%D1%8B%D0%B5_%D1%82%D0%BA%D0%B0%D0%BD%D0%B8" TargetMode="External"/><Relationship Id="rId23" Type="http://schemas.openxmlformats.org/officeDocument/2006/relationships/hyperlink" Target="https://ru.wikipedia.org/wiki/%D0%A1%D0%BF%D0%B8%D1%81%D0%BE%D0%BA_%D0%BA%D0%BB%D0%B5%D1%82%D0%BE%D0%BA_%D1%82%D0%B5%D0%BB%D0%B0_%D1%87%D0%B5%D0%BB%D0%BE%D0%B2%D0%B5%D0%BA%D0%B0#%D0%9F%D0%BE%D0%BB%D0%BE%D0%B2%D1%8B%D0%B5_%D0%BA%D0%BB%D0%B5%D1%82%D0%BA%D0%B8" TargetMode="External"/><Relationship Id="rId10" Type="http://schemas.openxmlformats.org/officeDocument/2006/relationships/hyperlink" Target="https://ru.wikipedia.org/wiki/%D0%A1%D0%BF%D0%B8%D1%81%D0%BE%D0%BA_%D0%BA%D0%BB%D0%B5%D1%82%D0%BE%D0%BA_%D1%82%D0%B5%D0%BB%D0%B0_%D1%87%D0%B5%D0%BB%D0%BE%D0%B2%D0%B5%D0%BA%D0%B0#%D0%A1%D0%B5%D0%BA%D1%80%D0%B5%D1%82%D0%BE%D1%80%D0%BD%D1%8B%D0%B5_%D0%BA%D0%BB%D0%B5%D1%82%D0%BA%D0%B8" TargetMode="External"/><Relationship Id="rId19" Type="http://schemas.openxmlformats.org/officeDocument/2006/relationships/hyperlink" Target="https://ru.wikipedia.org/wiki/%D0%A1%D0%BF%D0%B8%D1%81%D0%BE%D0%BA_%D0%BA%D0%BB%D0%B5%D1%82%D0%BE%D0%BA_%D1%82%D0%B5%D0%BB%D0%B0_%D1%87%D0%B5%D0%BB%D0%BE%D0%B2%D0%B5%D0%BA%D0%B0#%D0%9A%D0%BB%D0%B5%D1%82%D0%BA%D0%B8_%D0%BE%D1%80%D0%B3%D0%B0%D0%BD%D0%BE%D0%B2_%D1%87%D1%83%D0%B2%D1%81%D1%82%D0%B2_%D0%B8_%D0%BA%D0%BB%D0%B5%D1%82%D0%BA%D0%B8-%D1%80%D0%B5%D1%86%D0%B5%D0%BF%D1%82%D0%BE%D1%80%D1%8B" TargetMode="External"/><Relationship Id="rId4" Type="http://schemas.openxmlformats.org/officeDocument/2006/relationships/hyperlink" Target="https://ru.wikipedia.org/wiki/%D0%AD%D0%BC%D0%B1%D1%80%D0%B8%D0%BE%D0%BD" TargetMode="External"/><Relationship Id="rId9" Type="http://schemas.openxmlformats.org/officeDocument/2006/relationships/hyperlink" Target="https://ru.wikipedia.org/wiki/%D0%A1%D0%BF%D0%B8%D1%81%D0%BE%D0%BA_%D0%BA%D0%BB%D0%B5%D1%82%D0%BE%D0%BA_%D1%82%D0%B5%D0%BB%D0%B0_%D1%87%D0%B5%D0%BB%D0%BE%D0%B2%D0%B5%D0%BA%D0%B0#%D0%9D%D0%B5%D0%BE%D1%80%D0%BE%D0%B3%D0%BE%D0%B2%D0%B5%D0%B2%D0%B0%D1%8E%D1%89%D0%B8%D0%B5_%D1%8D%D0%BF%D0%B8%D1%82%D0%B5%D0%BB%D0%B8%D0%B8" TargetMode="External"/><Relationship Id="rId14" Type="http://schemas.openxmlformats.org/officeDocument/2006/relationships/hyperlink" Target="https://ru.wikipedia.org/wiki/%D0%A1%D0%BF%D0%B8%D1%81%D0%BE%D0%BA_%D0%BA%D0%BB%D0%B5%D1%82%D0%BE%D0%BA_%D1%82%D0%B5%D0%BB%D0%B0_%D1%87%D0%B5%D0%BB%D0%BE%D0%B2%D0%B5%D0%BA%D0%B0#%D0%9A%D0%BB%D0%B5%D1%82%D0%BA%D0%B8_%D0%BA%D1%80%D0%BE%D0%B2%D0%B8_%D0%B8_%D0%B8%D0%BC%D0%BC%D1%83%D0%BD%D0%BD%D0%BE%D0%B9_%D1%81%D0%B8%D1%81%D1%82%D0%B5%D0%BC%D1%8B" TargetMode="External"/><Relationship Id="rId22" Type="http://schemas.openxmlformats.org/officeDocument/2006/relationships/hyperlink" Target="https://ru.wikipedia.org/wiki/%D0%A1%D0%BF%D0%B8%D1%81%D0%BE%D0%BA_%D0%BA%D0%BB%D0%B5%D1%82%D0%BE%D0%BA_%D1%82%D0%B5%D0%BB%D0%B0_%D1%87%D0%B5%D0%BB%D0%BE%D0%B2%D0%B5%D0%BA%D0%B0#%D0%9A%D0%BB%D0%B5%D1%82%D0%BA%D0%B8-%D0%BF%D1%80%D0%B5%D0%B4%D1%88%D0%B5%D1%81%D1%82%D0%B2%D0%B5%D0%BD%D0%BD%D0%B8%D0%BA%D0%B8_%D0%BF%D0%BE%D0%BB%D0%BE%D0%B2%D1%8B%D1%85_%D0%BA%D0%BB%D0%B5%D1%82%D0%BE%D0%B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a:t>
            </a:fld>
            <a:endParaRPr lang="ru-RU"/>
          </a:p>
        </p:txBody>
      </p:sp>
    </p:spTree>
    <p:extLst>
      <p:ext uri="{BB962C8B-B14F-4D97-AF65-F5344CB8AC3E}">
        <p14:creationId xmlns:p14="http://schemas.microsoft.com/office/powerpoint/2010/main" val="200623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err="1">
                <a:solidFill>
                  <a:srgbClr val="222222"/>
                </a:solidFill>
                <a:effectLst/>
                <a:latin typeface="arial" panose="020B0604020202020204" pitchFamily="34" charset="0"/>
              </a:rPr>
              <a:t>Кле́точное</a:t>
            </a:r>
            <a:r>
              <a:rPr lang="ru-RU" b="0" i="0" dirty="0">
                <a:solidFill>
                  <a:srgbClr val="222222"/>
                </a:solidFill>
                <a:effectLst/>
                <a:latin typeface="arial" panose="020B0604020202020204" pitchFamily="34" charset="0"/>
              </a:rPr>
              <a:t> </a:t>
            </a:r>
            <a:r>
              <a:rPr lang="ru-RU" b="1" i="0" dirty="0">
                <a:solidFill>
                  <a:srgbClr val="222222"/>
                </a:solidFill>
                <a:effectLst/>
                <a:latin typeface="arial" panose="020B0604020202020204" pitchFamily="34" charset="0"/>
              </a:rPr>
              <a:t>ядро́</a:t>
            </a:r>
            <a:r>
              <a:rPr lang="ru-RU" b="0" i="0" dirty="0">
                <a:solidFill>
                  <a:srgbClr val="222222"/>
                </a:solidFill>
                <a:effectLst/>
                <a:latin typeface="arial" panose="020B0604020202020204" pitchFamily="34" charset="0"/>
              </a:rPr>
              <a:t> (лат. </a:t>
            </a:r>
            <a:r>
              <a:rPr lang="ru-RU" b="0" i="0" dirty="0" err="1">
                <a:solidFill>
                  <a:srgbClr val="222222"/>
                </a:solidFill>
                <a:effectLst/>
                <a:latin typeface="arial" panose="020B0604020202020204" pitchFamily="34" charset="0"/>
              </a:rPr>
              <a:t>nucleus</a:t>
            </a:r>
            <a:r>
              <a:rPr lang="ru-RU" b="0" i="0" dirty="0">
                <a:solidFill>
                  <a:srgbClr val="222222"/>
                </a:solidFill>
                <a:effectLst/>
                <a:latin typeface="arial" panose="020B0604020202020204" pitchFamily="34" charset="0"/>
              </a:rPr>
              <a:t>) — окружённый двумя мембранами компартмент эукариотической </a:t>
            </a:r>
            <a:r>
              <a:rPr lang="ru-RU" b="1" i="0" dirty="0">
                <a:solidFill>
                  <a:srgbClr val="222222"/>
                </a:solidFill>
                <a:effectLst/>
                <a:latin typeface="arial" panose="020B0604020202020204" pitchFamily="34" charset="0"/>
              </a:rPr>
              <a:t>клетки</a:t>
            </a:r>
            <a:r>
              <a:rPr lang="ru-RU" b="0" i="0" dirty="0">
                <a:solidFill>
                  <a:srgbClr val="222222"/>
                </a:solidFill>
                <a:effectLst/>
                <a:latin typeface="arial" panose="020B0604020202020204" pitchFamily="34" charset="0"/>
              </a:rPr>
              <a:t> (в </a:t>
            </a:r>
            <a:r>
              <a:rPr lang="ru-RU" b="1" i="0" dirty="0">
                <a:solidFill>
                  <a:srgbClr val="222222"/>
                </a:solidFill>
                <a:effectLst/>
                <a:latin typeface="arial" panose="020B0604020202020204" pitchFamily="34" charset="0"/>
              </a:rPr>
              <a:t>клетках</a:t>
            </a:r>
            <a:r>
              <a:rPr lang="ru-RU" b="0" i="0" dirty="0">
                <a:solidFill>
                  <a:srgbClr val="222222"/>
                </a:solidFill>
                <a:effectLst/>
                <a:latin typeface="arial" panose="020B0604020202020204" pitchFamily="34" charset="0"/>
              </a:rPr>
              <a:t> прокариот </a:t>
            </a:r>
            <a:r>
              <a:rPr lang="ru-RU" b="1" i="0" dirty="0">
                <a:solidFill>
                  <a:srgbClr val="222222"/>
                </a:solidFill>
                <a:effectLst/>
                <a:latin typeface="arial" panose="020B0604020202020204" pitchFamily="34" charset="0"/>
              </a:rPr>
              <a:t>ядро</a:t>
            </a:r>
            <a:r>
              <a:rPr lang="ru-RU" b="0" i="0" dirty="0">
                <a:solidFill>
                  <a:srgbClr val="222222"/>
                </a:solidFill>
                <a:effectLst/>
                <a:latin typeface="arial" panose="020B0604020202020204" pitchFamily="34" charset="0"/>
              </a:rPr>
              <a:t> отсутствует). Обычно в </a:t>
            </a:r>
            <a:r>
              <a:rPr lang="ru-RU" b="1" i="0" dirty="0">
                <a:solidFill>
                  <a:srgbClr val="222222"/>
                </a:solidFill>
                <a:effectLst/>
                <a:latin typeface="arial" panose="020B0604020202020204" pitchFamily="34" charset="0"/>
              </a:rPr>
              <a:t>клетках</a:t>
            </a:r>
            <a:r>
              <a:rPr lang="ru-RU" b="0" i="0" dirty="0">
                <a:solidFill>
                  <a:srgbClr val="222222"/>
                </a:solidFill>
                <a:effectLst/>
                <a:latin typeface="arial" panose="020B0604020202020204" pitchFamily="34" charset="0"/>
              </a:rPr>
              <a:t> эукариот имеется одно </a:t>
            </a:r>
            <a:r>
              <a:rPr lang="ru-RU" b="1" i="0" dirty="0">
                <a:solidFill>
                  <a:srgbClr val="222222"/>
                </a:solidFill>
                <a:effectLst/>
                <a:latin typeface="arial" panose="020B0604020202020204" pitchFamily="34" charset="0"/>
              </a:rPr>
              <a:t>ядро</a:t>
            </a:r>
            <a:r>
              <a:rPr lang="ru-RU" b="0" i="0" dirty="0">
                <a:solidFill>
                  <a:srgbClr val="222222"/>
                </a:solidFill>
                <a:effectLst/>
                <a:latin typeface="arial" panose="020B0604020202020204" pitchFamily="34" charset="0"/>
              </a:rPr>
              <a:t>, однако некоторые типы </a:t>
            </a:r>
            <a:r>
              <a:rPr lang="ru-RU" b="1" i="0" dirty="0">
                <a:solidFill>
                  <a:srgbClr val="222222"/>
                </a:solidFill>
                <a:effectLst/>
                <a:latin typeface="arial" panose="020B0604020202020204" pitchFamily="34" charset="0"/>
              </a:rPr>
              <a:t>клеток</a:t>
            </a:r>
            <a:r>
              <a:rPr lang="ru-RU" b="0" i="0" dirty="0">
                <a:solidFill>
                  <a:srgbClr val="222222"/>
                </a:solidFill>
                <a:effectLst/>
                <a:latin typeface="arial" panose="020B0604020202020204" pitchFamily="34" charset="0"/>
              </a:rPr>
              <a:t>, например, эритроциты млекопитающих, не имеют </a:t>
            </a:r>
            <a:r>
              <a:rPr lang="ru-RU" b="1" i="0" dirty="0">
                <a:solidFill>
                  <a:srgbClr val="222222"/>
                </a:solidFill>
                <a:effectLst/>
                <a:latin typeface="arial" panose="020B0604020202020204" pitchFamily="34" charset="0"/>
              </a:rPr>
              <a:t>ядра</a:t>
            </a:r>
            <a:r>
              <a:rPr lang="ru-RU" b="0" i="0" dirty="0">
                <a:solidFill>
                  <a:srgbClr val="222222"/>
                </a:solidFill>
                <a:effectLst/>
                <a:latin typeface="arial" panose="020B0604020202020204" pitchFamily="34" charset="0"/>
              </a:rPr>
              <a:t>, а другие содержат несколько ядер.</a:t>
            </a:r>
            <a:r>
              <a:rPr lang="ru-RU" b="0" i="0" dirty="0">
                <a:solidFill>
                  <a:srgbClr val="222222"/>
                </a:solidFill>
                <a:effectLst/>
                <a:latin typeface="Roboto"/>
              </a:rPr>
              <a:t> Ядро клетки является самым крупным ее органоидом (если не считать центральные вакуоли клеток растений). Оно самое первое из клеточных структур, которое было описано учеными. Клеточные ядра обычно имеют шаровидную или яйцевидную форму.</a:t>
            </a:r>
          </a:p>
          <a:p>
            <a:pPr algn="l"/>
            <a:r>
              <a:rPr lang="ru-RU" b="0" i="0" dirty="0">
                <a:solidFill>
                  <a:srgbClr val="222222"/>
                </a:solidFill>
                <a:effectLst/>
                <a:latin typeface="Roboto"/>
              </a:rPr>
              <a:t>Ядро регулирует всю активность клетки. В нем находятся </a:t>
            </a:r>
            <a:r>
              <a:rPr lang="ru-RU" b="1" i="0" dirty="0">
                <a:solidFill>
                  <a:srgbClr val="222222"/>
                </a:solidFill>
                <a:effectLst/>
                <a:latin typeface="Roboto"/>
              </a:rPr>
              <a:t>хроматиды</a:t>
            </a:r>
            <a:r>
              <a:rPr lang="ru-RU" b="0" i="0" dirty="0">
                <a:solidFill>
                  <a:srgbClr val="222222"/>
                </a:solidFill>
                <a:effectLst/>
                <a:latin typeface="Roboto"/>
              </a:rPr>
              <a:t> — нитевидные комплексы молекул ДНК с белками-гистонами (особенностью которых является содержание в них большого количества аминокислот лизина и аргинина). ДНК ядра хранит информацию о почти всех наследственных признаках и свойствах клетки и организма. В период клеточного деления хроматиды </a:t>
            </a:r>
            <a:r>
              <a:rPr lang="ru-RU" b="0" i="0" dirty="0" err="1">
                <a:solidFill>
                  <a:srgbClr val="222222"/>
                </a:solidFill>
                <a:effectLst/>
                <a:latin typeface="Roboto"/>
              </a:rPr>
              <a:t>спирализуются</a:t>
            </a:r>
            <a:r>
              <a:rPr lang="ru-RU" b="0" i="0" dirty="0">
                <a:solidFill>
                  <a:srgbClr val="222222"/>
                </a:solidFill>
                <a:effectLst/>
                <a:latin typeface="Roboto"/>
              </a:rPr>
              <a:t>, в таком состоянии они видны в световой микроскоп и называются </a:t>
            </a:r>
            <a:r>
              <a:rPr lang="ru-RU" b="1" i="0" dirty="0">
                <a:solidFill>
                  <a:srgbClr val="222222"/>
                </a:solidFill>
                <a:effectLst/>
                <a:latin typeface="Roboto"/>
              </a:rPr>
              <a:t>хромосомами</a:t>
            </a:r>
            <a:r>
              <a:rPr lang="ru-RU" b="0" i="0" dirty="0">
                <a:solidFill>
                  <a:srgbClr val="222222"/>
                </a:solidFill>
                <a:effectLst/>
                <a:latin typeface="Roboto"/>
              </a:rPr>
              <a:t>.</a:t>
            </a:r>
          </a:p>
          <a:p>
            <a:pPr algn="l"/>
            <a:r>
              <a:rPr lang="ru-RU" b="0" i="0" dirty="0">
                <a:solidFill>
                  <a:srgbClr val="222222"/>
                </a:solidFill>
                <a:effectLst/>
                <a:latin typeface="Roboto"/>
              </a:rPr>
              <a:t>Хроматиды в неделящейся клетке (в период интерфазы) не полностью </a:t>
            </a:r>
            <a:r>
              <a:rPr lang="ru-RU" b="0" i="0" dirty="0" err="1">
                <a:solidFill>
                  <a:srgbClr val="222222"/>
                </a:solidFill>
                <a:effectLst/>
                <a:latin typeface="Roboto"/>
              </a:rPr>
              <a:t>деспирализованы</a:t>
            </a:r>
            <a:r>
              <a:rPr lang="ru-RU" b="0" i="0" dirty="0">
                <a:solidFill>
                  <a:srgbClr val="222222"/>
                </a:solidFill>
                <a:effectLst/>
                <a:latin typeface="Roboto"/>
              </a:rPr>
              <a:t>. Плотно </a:t>
            </a:r>
            <a:r>
              <a:rPr lang="ru-RU" b="0" i="0" dirty="0" err="1">
                <a:solidFill>
                  <a:srgbClr val="222222"/>
                </a:solidFill>
                <a:effectLst/>
                <a:latin typeface="Roboto"/>
              </a:rPr>
              <a:t>спирализованные</a:t>
            </a:r>
            <a:r>
              <a:rPr lang="ru-RU" b="0" i="0" dirty="0">
                <a:solidFill>
                  <a:srgbClr val="222222"/>
                </a:solidFill>
                <a:effectLst/>
                <a:latin typeface="Roboto"/>
              </a:rPr>
              <a:t> части хромосом называются </a:t>
            </a:r>
            <a:r>
              <a:rPr lang="ru-RU" b="0" i="1" dirty="0">
                <a:solidFill>
                  <a:srgbClr val="222222"/>
                </a:solidFill>
                <a:effectLst/>
                <a:latin typeface="Roboto"/>
              </a:rPr>
              <a:t>гетерохроматином</a:t>
            </a:r>
            <a:r>
              <a:rPr lang="ru-RU" b="0" i="0" dirty="0">
                <a:solidFill>
                  <a:srgbClr val="222222"/>
                </a:solidFill>
                <a:effectLst/>
                <a:latin typeface="Roboto"/>
              </a:rPr>
              <a:t>. Он располагается ближе к оболочке ядра. К центру ядра располагается </a:t>
            </a:r>
            <a:r>
              <a:rPr lang="ru-RU" b="0" i="1" dirty="0" err="1">
                <a:solidFill>
                  <a:srgbClr val="222222"/>
                </a:solidFill>
                <a:effectLst/>
                <a:latin typeface="Roboto"/>
              </a:rPr>
              <a:t>эухроматин</a:t>
            </a:r>
            <a:r>
              <a:rPr lang="ru-RU" b="0" i="0" dirty="0">
                <a:solidFill>
                  <a:srgbClr val="222222"/>
                </a:solidFill>
                <a:effectLst/>
                <a:latin typeface="Roboto"/>
              </a:rPr>
              <a:t> — более </a:t>
            </a:r>
            <a:r>
              <a:rPr lang="ru-RU" b="0" i="0" dirty="0" err="1">
                <a:solidFill>
                  <a:srgbClr val="222222"/>
                </a:solidFill>
                <a:effectLst/>
                <a:latin typeface="Roboto"/>
              </a:rPr>
              <a:t>деспирализованная</a:t>
            </a:r>
            <a:r>
              <a:rPr lang="ru-RU" b="0" i="0" dirty="0">
                <a:solidFill>
                  <a:srgbClr val="222222"/>
                </a:solidFill>
                <a:effectLst/>
                <a:latin typeface="Roboto"/>
              </a:rPr>
              <a:t> часть хромосом. На нем происходит синтез РНК, т. е. идет считывание генетической информации, экспрессия генов.</a:t>
            </a:r>
          </a:p>
          <a:p>
            <a:pPr algn="l"/>
            <a:r>
              <a:rPr lang="ru-RU" b="0" i="0" dirty="0">
                <a:solidFill>
                  <a:srgbClr val="222222"/>
                </a:solidFill>
                <a:effectLst/>
                <a:latin typeface="Roboto"/>
              </a:rPr>
              <a:t>Репликация ДНК предшествует делению ядра, которое, в свою очередь, предшествует делению клетки. Таким образом, дочерние ядра получают уже готовую ДНК, а дочерние клетки — готовые ядра.</a:t>
            </a:r>
          </a:p>
          <a:p>
            <a:pPr algn="l"/>
            <a:r>
              <a:rPr lang="ru-RU" b="0" i="0" dirty="0">
                <a:solidFill>
                  <a:srgbClr val="222222"/>
                </a:solidFill>
                <a:effectLst/>
                <a:latin typeface="Roboto"/>
              </a:rPr>
              <a:t>Внутреннее содержимое ядра отделяется от цитоплазмы </a:t>
            </a:r>
            <a:r>
              <a:rPr lang="ru-RU" b="1" i="0" dirty="0">
                <a:solidFill>
                  <a:srgbClr val="222222"/>
                </a:solidFill>
                <a:effectLst/>
                <a:latin typeface="Roboto"/>
              </a:rPr>
              <a:t>ядерной оболочкой</a:t>
            </a:r>
            <a:r>
              <a:rPr lang="ru-RU" b="0" i="0" dirty="0">
                <a:solidFill>
                  <a:srgbClr val="222222"/>
                </a:solidFill>
                <a:effectLst/>
                <a:latin typeface="Roboto"/>
              </a:rPr>
              <a:t>, состоящей из двух мембран (внешней и внутренней). Таким образом, ядро клетки относится к </a:t>
            </a:r>
            <a:r>
              <a:rPr lang="ru-RU" b="0" i="0" dirty="0" err="1">
                <a:solidFill>
                  <a:srgbClr val="222222"/>
                </a:solidFill>
                <a:effectLst/>
                <a:latin typeface="Roboto"/>
              </a:rPr>
              <a:t>двумембранным</a:t>
            </a:r>
            <a:r>
              <a:rPr lang="ru-RU" b="0" i="0" dirty="0">
                <a:solidFill>
                  <a:srgbClr val="222222"/>
                </a:solidFill>
                <a:effectLst/>
                <a:latin typeface="Roboto"/>
              </a:rPr>
              <a:t> органоидам. Пространство между мембранами называется </a:t>
            </a:r>
            <a:r>
              <a:rPr lang="ru-RU" b="0" i="1" dirty="0" err="1">
                <a:solidFill>
                  <a:srgbClr val="222222"/>
                </a:solidFill>
                <a:effectLst/>
                <a:latin typeface="Roboto"/>
              </a:rPr>
              <a:t>перинуклеарным</a:t>
            </a:r>
            <a:r>
              <a:rPr lang="ru-RU" b="0" i="0" dirty="0">
                <a:solidFill>
                  <a:srgbClr val="222222"/>
                </a:solidFill>
                <a:effectLst/>
                <a:latin typeface="Roboto"/>
              </a:rPr>
              <a:t>.</a:t>
            </a:r>
          </a:p>
          <a:p>
            <a:pPr algn="l"/>
            <a:r>
              <a:rPr lang="ru-RU" b="0" i="0" dirty="0">
                <a:solidFill>
                  <a:srgbClr val="222222"/>
                </a:solidFill>
                <a:effectLst/>
                <a:latin typeface="Roboto"/>
              </a:rPr>
              <a:t>Внешняя мембрана в определенных местах переходит в </a:t>
            </a:r>
            <a:r>
              <a:rPr lang="ru-RU" b="0" i="0" dirty="0" err="1">
                <a:solidFill>
                  <a:srgbClr val="222222"/>
                </a:solidFill>
                <a:effectLst/>
                <a:latin typeface="Roboto"/>
              </a:rPr>
              <a:t>эндоплазматическу</a:t>
            </a:r>
            <a:r>
              <a:rPr lang="ru-RU" b="0" i="0" dirty="0">
                <a:solidFill>
                  <a:srgbClr val="222222"/>
                </a:solidFill>
                <a:effectLst/>
                <a:latin typeface="Roboto"/>
              </a:rPr>
              <a:t> сеть (ЭПС). Если на ЭПС располагаются рибосомы, то она называется шероховатой. Рибосомы могут размешаться и на </a:t>
            </a:r>
            <a:r>
              <a:rPr lang="ru-RU" b="0" i="0" dirty="0" err="1">
                <a:solidFill>
                  <a:srgbClr val="222222"/>
                </a:solidFill>
                <a:effectLst/>
                <a:latin typeface="Roboto"/>
              </a:rPr>
              <a:t>наружней</a:t>
            </a:r>
            <a:r>
              <a:rPr lang="ru-RU" b="0" i="0" dirty="0">
                <a:solidFill>
                  <a:srgbClr val="222222"/>
                </a:solidFill>
                <a:effectLst/>
                <a:latin typeface="Roboto"/>
              </a:rPr>
              <a:t> ядерной мембране.</a:t>
            </a:r>
          </a:p>
          <a:p>
            <a:pPr algn="l"/>
            <a:r>
              <a:rPr lang="ru-RU" b="0" i="0" dirty="0">
                <a:solidFill>
                  <a:srgbClr val="222222"/>
                </a:solidFill>
                <a:effectLst/>
                <a:latin typeface="Roboto"/>
              </a:rPr>
              <a:t>Во множестве мест внешняя и внутренняя мембраны сливаются друг с другом, образуя </a:t>
            </a:r>
            <a:r>
              <a:rPr lang="ru-RU" b="1" i="0" dirty="0">
                <a:solidFill>
                  <a:srgbClr val="222222"/>
                </a:solidFill>
                <a:effectLst/>
                <a:latin typeface="Roboto"/>
              </a:rPr>
              <a:t>ядерные поры</a:t>
            </a:r>
            <a:r>
              <a:rPr lang="ru-RU" b="0" i="0" dirty="0">
                <a:solidFill>
                  <a:srgbClr val="222222"/>
                </a:solidFill>
                <a:effectLst/>
                <a:latin typeface="Roboto"/>
              </a:rPr>
              <a:t>. Их число непостоянно (в среднем исчисляются тысячами) и зависит от активности биосинтеза в клетке. Через поры ядро и цитоплазма обмениваются различными молекулами и структурами. Поры — это не просто дырки, они сложно устроены для избирательного транспорта. Их структуру определяют различные белки-</a:t>
            </a:r>
            <a:r>
              <a:rPr lang="ru-RU" b="0" i="0" dirty="0" err="1">
                <a:solidFill>
                  <a:srgbClr val="222222"/>
                </a:solidFill>
                <a:effectLst/>
                <a:latin typeface="Roboto"/>
              </a:rPr>
              <a:t>нуклеопорины</a:t>
            </a:r>
            <a:r>
              <a:rPr lang="ru-RU" b="0" i="0" dirty="0">
                <a:solidFill>
                  <a:srgbClr val="222222"/>
                </a:solidFill>
                <a:effectLst/>
                <a:latin typeface="Roboto"/>
              </a:rPr>
              <a:t>.</a:t>
            </a:r>
          </a:p>
          <a:p>
            <a:pPr algn="l"/>
            <a:r>
              <a:rPr lang="ru-RU" b="0" i="0" dirty="0">
                <a:solidFill>
                  <a:srgbClr val="222222"/>
                </a:solidFill>
                <a:effectLst/>
                <a:latin typeface="Roboto"/>
              </a:rPr>
              <a:t>Из ядра выходят молекулы </a:t>
            </a:r>
            <a:r>
              <a:rPr lang="ru-RU" b="0" i="0" dirty="0" err="1">
                <a:solidFill>
                  <a:srgbClr val="222222"/>
                </a:solidFill>
                <a:effectLst/>
                <a:latin typeface="Roboto"/>
              </a:rPr>
              <a:t>иРНК</a:t>
            </a:r>
            <a:r>
              <a:rPr lang="ru-RU" b="0" i="0" dirty="0">
                <a:solidFill>
                  <a:srgbClr val="222222"/>
                </a:solidFill>
                <a:effectLst/>
                <a:latin typeface="Roboto"/>
              </a:rPr>
              <a:t>, тРНК, </a:t>
            </a:r>
            <a:r>
              <a:rPr lang="ru-RU" b="0" i="0" dirty="0" err="1">
                <a:solidFill>
                  <a:srgbClr val="222222"/>
                </a:solidFill>
                <a:effectLst/>
                <a:latin typeface="Roboto"/>
              </a:rPr>
              <a:t>субчастицы</a:t>
            </a:r>
            <a:r>
              <a:rPr lang="ru-RU" b="0" i="0" dirty="0">
                <a:solidFill>
                  <a:srgbClr val="222222"/>
                </a:solidFill>
                <a:effectLst/>
                <a:latin typeface="Roboto"/>
              </a:rPr>
              <a:t> рибосом.</a:t>
            </a:r>
          </a:p>
          <a:p>
            <a:pPr algn="l"/>
            <a:r>
              <a:rPr lang="ru-RU" b="0" i="0" dirty="0">
                <a:solidFill>
                  <a:srgbClr val="222222"/>
                </a:solidFill>
                <a:effectLst/>
                <a:latin typeface="Roboto"/>
              </a:rPr>
              <a:t>В ядро через поры заходят различные белки, нуклеотиды, ионы и др.</a:t>
            </a:r>
          </a:p>
          <a:p>
            <a:pPr algn="l"/>
            <a:r>
              <a:rPr lang="ru-RU" b="0" i="0" dirty="0" err="1">
                <a:solidFill>
                  <a:srgbClr val="222222"/>
                </a:solidFill>
                <a:effectLst/>
                <a:latin typeface="Roboto"/>
              </a:rPr>
              <a:t>Субчастицы</a:t>
            </a:r>
            <a:r>
              <a:rPr lang="ru-RU" b="0" i="0" dirty="0">
                <a:solidFill>
                  <a:srgbClr val="222222"/>
                </a:solidFill>
                <a:effectLst/>
                <a:latin typeface="Roboto"/>
              </a:rPr>
              <a:t> рибосом собираются из рРНК и </a:t>
            </a:r>
            <a:r>
              <a:rPr lang="ru-RU" b="0" i="0" dirty="0" err="1">
                <a:solidFill>
                  <a:srgbClr val="222222"/>
                </a:solidFill>
                <a:effectLst/>
                <a:latin typeface="Roboto"/>
              </a:rPr>
              <a:t>рибосомных</a:t>
            </a:r>
            <a:r>
              <a:rPr lang="ru-RU" b="0" i="0" dirty="0">
                <a:solidFill>
                  <a:srgbClr val="222222"/>
                </a:solidFill>
                <a:effectLst/>
                <a:latin typeface="Roboto"/>
              </a:rPr>
              <a:t> белков в </a:t>
            </a:r>
            <a:r>
              <a:rPr lang="ru-RU" b="1" i="0" dirty="0">
                <a:solidFill>
                  <a:srgbClr val="222222"/>
                </a:solidFill>
                <a:effectLst/>
                <a:latin typeface="Roboto"/>
              </a:rPr>
              <a:t>ядрышке</a:t>
            </a:r>
            <a:r>
              <a:rPr lang="ru-RU" b="0" i="0" dirty="0">
                <a:solidFill>
                  <a:srgbClr val="222222"/>
                </a:solidFill>
                <a:effectLst/>
                <a:latin typeface="Roboto"/>
              </a:rPr>
              <a:t>(их может быть несколько). Центральную часть ядрышка образуют специальные участки хромосом (</a:t>
            </a:r>
            <a:r>
              <a:rPr lang="ru-RU" b="0" i="1" dirty="0">
                <a:solidFill>
                  <a:srgbClr val="222222"/>
                </a:solidFill>
                <a:effectLst/>
                <a:latin typeface="Roboto"/>
              </a:rPr>
              <a:t>ядрышковые организаторы</a:t>
            </a:r>
            <a:r>
              <a:rPr lang="ru-RU" b="0" i="0" dirty="0">
                <a:solidFill>
                  <a:srgbClr val="222222"/>
                </a:solidFill>
                <a:effectLst/>
                <a:latin typeface="Roboto"/>
              </a:rPr>
              <a:t>), которые располагаются рядом друг с другом. В ядрышковых организаторах содержится большое количество копий кодирующих рРНК генов. Перед клеточным делением ядрышко исчезает и вновь образуется уже во время телофазы.</a:t>
            </a:r>
          </a:p>
          <a:p>
            <a:pPr algn="l"/>
            <a:r>
              <a:rPr lang="ru-RU" b="0" i="0" dirty="0">
                <a:solidFill>
                  <a:srgbClr val="222222"/>
                </a:solidFill>
                <a:effectLst/>
                <a:latin typeface="Roboto"/>
              </a:rPr>
              <a:t>Жидкое (гелеобразное) содержимое клеточного ядра называется </a:t>
            </a:r>
            <a:r>
              <a:rPr lang="ru-RU" b="1" i="0" dirty="0">
                <a:solidFill>
                  <a:srgbClr val="222222"/>
                </a:solidFill>
                <a:effectLst/>
                <a:latin typeface="Roboto"/>
              </a:rPr>
              <a:t>ядерным соком (кариоплазмой, </a:t>
            </a:r>
            <a:r>
              <a:rPr lang="ru-RU" b="1" i="0" dirty="0" err="1">
                <a:solidFill>
                  <a:srgbClr val="222222"/>
                </a:solidFill>
                <a:effectLst/>
                <a:latin typeface="Roboto"/>
              </a:rPr>
              <a:t>нуклеоплазмой</a:t>
            </a:r>
            <a:r>
              <a:rPr lang="ru-RU" b="1" i="0" dirty="0">
                <a:solidFill>
                  <a:srgbClr val="222222"/>
                </a:solidFill>
                <a:effectLst/>
                <a:latin typeface="Roboto"/>
              </a:rPr>
              <a:t>)</a:t>
            </a:r>
            <a:r>
              <a:rPr lang="ru-RU" b="0" i="0" dirty="0">
                <a:solidFill>
                  <a:srgbClr val="222222"/>
                </a:solidFill>
                <a:effectLst/>
                <a:latin typeface="Roboto"/>
              </a:rPr>
              <a:t>. Его вязкость почти такая же как у </a:t>
            </a:r>
            <a:r>
              <a:rPr lang="ru-RU" b="0" i="0" dirty="0" err="1">
                <a:solidFill>
                  <a:srgbClr val="222222"/>
                </a:solidFill>
                <a:effectLst/>
                <a:latin typeface="Roboto"/>
              </a:rPr>
              <a:t>гиалоплазмы</a:t>
            </a:r>
            <a:r>
              <a:rPr lang="ru-RU" b="0" i="0" dirty="0">
                <a:solidFill>
                  <a:srgbClr val="222222"/>
                </a:solidFill>
                <a:effectLst/>
                <a:latin typeface="Roboto"/>
              </a:rPr>
              <a:t> (жидкое содержимое цитоплазмы), однако кислотность выше (ведь ДНК и РНК, которых в ядре большое количество, — это кислоты). В ядерном соке плавают белки, различные РНК, рибосомы.</a:t>
            </a:r>
          </a:p>
          <a:p>
            <a:br>
              <a:rPr lang="ru-RU" dirty="0"/>
            </a:br>
            <a:endParaRPr lang="ru-RU" b="0" i="0" dirty="0">
              <a:solidFill>
                <a:srgbClr val="222222"/>
              </a:solidFill>
              <a:effectLst/>
              <a:latin typeface="arial" panose="020B0604020202020204" pitchFamily="34" charset="0"/>
            </a:endParaRPr>
          </a:p>
          <a:p>
            <a:br>
              <a:rPr lang="ru-RU" b="0" i="0" dirty="0">
                <a:solidFill>
                  <a:srgbClr val="222222"/>
                </a:solidFill>
                <a:effectLst/>
                <a:latin typeface="arial" panose="020B0604020202020204" pitchFamily="34" charset="0"/>
              </a:rPr>
            </a:br>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15</a:t>
            </a:fld>
            <a:endParaRPr lang="ru-RU"/>
          </a:p>
        </p:txBody>
      </p:sp>
    </p:spTree>
    <p:extLst>
      <p:ext uri="{BB962C8B-B14F-4D97-AF65-F5344CB8AC3E}">
        <p14:creationId xmlns:p14="http://schemas.microsoft.com/office/powerpoint/2010/main" val="219608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26695" algn="just">
              <a:spcAft>
                <a:spcPts val="0"/>
              </a:spcAft>
            </a:pPr>
            <a:r>
              <a:rPr lang="ru-RU" sz="1800" b="0" i="0" dirty="0">
                <a:solidFill>
                  <a:srgbClr val="000000"/>
                </a:solidFill>
                <a:effectLst/>
                <a:latin typeface="Baltica"/>
              </a:rPr>
              <a:t>Эндоплазматическая сеть. </a:t>
            </a:r>
            <a:r>
              <a:rPr lang="ru-RU" sz="1800" b="0" i="0" dirty="0">
                <a:solidFill>
                  <a:srgbClr val="000000"/>
                </a:solidFill>
                <a:effectLst/>
                <a:latin typeface="Courier New" panose="02070309020205020404" pitchFamily="49" charset="0"/>
              </a:rPr>
              <a:t>Вся внутренняя зона цитоплазмы заполнена многочисленными мелкими каналами и полостями, стенки которых представляют собой мембраны, сходные по своей структуре с плазматической мембраной. Эти каналы ветвятся, соединяются друг с другом и образуют сеть, получившую название эндоплазматической сети.</a:t>
            </a:r>
            <a:endParaRPr lang="ru-RU" sz="1800" b="0" i="0" dirty="0">
              <a:solidFill>
                <a:srgbClr val="000000"/>
              </a:solidFill>
              <a:effectLst/>
              <a:latin typeface="Times New Roman" panose="02020603050405020304" pitchFamily="18" charset="0"/>
            </a:endParaRPr>
          </a:p>
          <a:p>
            <a:pPr indent="226695" algn="just">
              <a:spcAft>
                <a:spcPts val="0"/>
              </a:spcAft>
            </a:pPr>
            <a:r>
              <a:rPr lang="ru-RU" sz="1800" b="0" i="0" dirty="0">
                <a:solidFill>
                  <a:srgbClr val="000000"/>
                </a:solidFill>
                <a:effectLst/>
                <a:latin typeface="Courier New" panose="02070309020205020404" pitchFamily="49" charset="0"/>
              </a:rPr>
              <a:t>  Эндоплазматическая сеть неоднородна по своему строению. Известны два ее типа - гранулярная и гладкая. На мембранах каналов и полостей гранулярной сети располагается множество мелких округлых телец - рибосом, которые придают мембранам шероховатый вид. Мембраны гладкой эндоплазматической сети не несут рибосом на своей поверхности.</a:t>
            </a:r>
            <a:endParaRPr lang="ru-RU" sz="1800" b="0" i="0" dirty="0">
              <a:solidFill>
                <a:srgbClr val="000000"/>
              </a:solidFill>
              <a:effectLst/>
              <a:latin typeface="Times New Roman" panose="02020603050405020304" pitchFamily="18" charset="0"/>
            </a:endParaRPr>
          </a:p>
          <a:p>
            <a:pPr indent="226695" algn="just">
              <a:spcAft>
                <a:spcPts val="0"/>
              </a:spcAft>
            </a:pPr>
            <a:r>
              <a:rPr lang="ru-RU" sz="1800" b="0" i="0" dirty="0">
                <a:solidFill>
                  <a:srgbClr val="000000"/>
                </a:solidFill>
                <a:effectLst/>
                <a:latin typeface="Courier New" panose="02070309020205020404" pitchFamily="49" charset="0"/>
              </a:rPr>
              <a:t>  Эндоплазматическая сеть выполняет много разнообразных функций. Основная функция гранулярной эндоплазматической сети - участие в синтезе белка, который осуществляется в рибосомах.</a:t>
            </a:r>
            <a:endParaRPr lang="ru-RU" sz="1800" b="0" i="0" dirty="0">
              <a:solidFill>
                <a:srgbClr val="000000"/>
              </a:solidFill>
              <a:effectLst/>
              <a:latin typeface="Times New Roman" panose="02020603050405020304" pitchFamily="18" charset="0"/>
            </a:endParaRPr>
          </a:p>
          <a:p>
            <a:pPr indent="226695" algn="just">
              <a:spcAft>
                <a:spcPts val="0"/>
              </a:spcAft>
            </a:pPr>
            <a:r>
              <a:rPr lang="ru-RU" sz="1800" b="0" i="0" dirty="0">
                <a:solidFill>
                  <a:srgbClr val="000000"/>
                </a:solidFill>
                <a:effectLst/>
                <a:latin typeface="Courier New" panose="02070309020205020404" pitchFamily="49" charset="0"/>
              </a:rPr>
              <a:t>  На мембранах гладкой эндоплазматической сети происходит синтез липидов и углеводов. Все эти продукты синтеза накапливаются н каналах и полостях, а затем транспортируются к различным органоидам клетки, где потребляются или накапливаются в цитоплазме в качестве клеточных включений. Эндоплазматическая сеть связывает между собой основные органоиды клетки</a:t>
            </a:r>
            <a:endParaRPr lang="ru-RU" sz="1800" b="0" i="0" dirty="0">
              <a:solidFill>
                <a:srgbClr val="000000"/>
              </a:solidFill>
              <a:effectLst/>
              <a:latin typeface="Times New Roman" panose="02020603050405020304" pitchFamily="18" charset="0"/>
            </a:endParaRPr>
          </a:p>
          <a:p>
            <a:br>
              <a:rPr lang="ru-RU" dirty="0"/>
            </a:br>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16</a:t>
            </a:fld>
            <a:endParaRPr lang="ru-RU"/>
          </a:p>
        </p:txBody>
      </p:sp>
    </p:spTree>
    <p:extLst>
      <p:ext uri="{BB962C8B-B14F-4D97-AF65-F5344CB8AC3E}">
        <p14:creationId xmlns:p14="http://schemas.microsoft.com/office/powerpoint/2010/main" val="223966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222222"/>
                </a:solidFill>
                <a:effectLst/>
                <a:latin typeface="Roboto"/>
              </a:rPr>
              <a:t>Строение и функции комплекса Гольджи связаны с завершением модификации веществ, поступающих из </a:t>
            </a:r>
            <a:r>
              <a:rPr lang="ru-RU" b="0" i="0" u="none" strike="noStrike" dirty="0">
                <a:solidFill>
                  <a:srgbClr val="7C8500"/>
                </a:solidFill>
                <a:effectLst/>
                <a:latin typeface="Roboto"/>
                <a:hlinkClick r:id="rId3"/>
              </a:rPr>
              <a:t>ЭПС</a:t>
            </a:r>
            <a:r>
              <a:rPr lang="ru-RU" b="0" i="0" dirty="0">
                <a:solidFill>
                  <a:srgbClr val="222222"/>
                </a:solidFill>
                <a:effectLst/>
                <a:latin typeface="Roboto"/>
              </a:rPr>
              <a:t>, и их перераспределением в свои пункты назначения.</a:t>
            </a:r>
          </a:p>
          <a:p>
            <a:pPr algn="l"/>
            <a:r>
              <a:rPr lang="ru-RU" b="0" i="0" dirty="0">
                <a:solidFill>
                  <a:srgbClr val="222222"/>
                </a:solidFill>
                <a:effectLst/>
                <a:latin typeface="Roboto"/>
              </a:rPr>
              <a:t>В животных клетках чаще всего имеется один крупный комплекс Гольджи, в растительных — несколько более мелких стопок, которые называют </a:t>
            </a:r>
            <a:r>
              <a:rPr lang="ru-RU" b="0" i="1" dirty="0" err="1">
                <a:solidFill>
                  <a:srgbClr val="222222"/>
                </a:solidFill>
                <a:effectLst/>
                <a:latin typeface="Roboto"/>
              </a:rPr>
              <a:t>диктиосомами</a:t>
            </a:r>
            <a:r>
              <a:rPr lang="ru-RU" b="0" i="0" dirty="0">
                <a:solidFill>
                  <a:srgbClr val="222222"/>
                </a:solidFill>
                <a:effectLst/>
                <a:latin typeface="Roboto"/>
              </a:rPr>
              <a:t>.</a:t>
            </a:r>
          </a:p>
          <a:p>
            <a:pPr algn="l"/>
            <a:r>
              <a:rPr lang="ru-RU" b="0" i="0" dirty="0">
                <a:solidFill>
                  <a:srgbClr val="222222"/>
                </a:solidFill>
                <a:effectLst/>
                <a:latin typeface="Roboto"/>
              </a:rPr>
              <a:t>По своему строению аппарат Гольджи представляет собой стопку мембранных дисков (с полостями внутри). Каждый такой диск называют </a:t>
            </a:r>
            <a:r>
              <a:rPr lang="ru-RU" b="0" i="1" dirty="0">
                <a:solidFill>
                  <a:srgbClr val="222222"/>
                </a:solidFill>
                <a:effectLst/>
                <a:latin typeface="Roboto"/>
              </a:rPr>
              <a:t>цистерной</a:t>
            </a:r>
            <a:r>
              <a:rPr lang="ru-RU" b="0" i="0" dirty="0">
                <a:solidFill>
                  <a:srgbClr val="222222"/>
                </a:solidFill>
                <a:effectLst/>
                <a:latin typeface="Roboto"/>
              </a:rPr>
              <a:t>. Каждая цистерна расширяется к краям. Кроме дисков в состав аппарата входят и связанные с ними </a:t>
            </a:r>
            <a:r>
              <a:rPr lang="ru-RU" b="0" i="1" dirty="0">
                <a:solidFill>
                  <a:srgbClr val="222222"/>
                </a:solidFill>
                <a:effectLst/>
                <a:latin typeface="Roboto"/>
              </a:rPr>
              <a:t>везикулярные пузырьки</a:t>
            </a:r>
            <a:r>
              <a:rPr lang="ru-RU" b="0" i="0" dirty="0">
                <a:solidFill>
                  <a:srgbClr val="222222"/>
                </a:solidFill>
                <a:effectLst/>
                <a:latin typeface="Roboto"/>
              </a:rPr>
              <a:t>, а также (предположительно) окружающая мембранная сеть, связывающая вместе отдельные цистерны.</a:t>
            </a:r>
          </a:p>
          <a:p>
            <a:pPr algn="l"/>
            <a:r>
              <a:rPr lang="ru-RU" b="0" i="0" dirty="0">
                <a:solidFill>
                  <a:srgbClr val="222222"/>
                </a:solidFill>
                <a:effectLst/>
                <a:latin typeface="Roboto"/>
              </a:rPr>
              <a:t>Сторона Гольджи, обращенная к ядру, называется </a:t>
            </a:r>
            <a:r>
              <a:rPr lang="ru-RU" b="0" i="1" dirty="0" err="1">
                <a:solidFill>
                  <a:srgbClr val="222222"/>
                </a:solidFill>
                <a:effectLst/>
                <a:latin typeface="Roboto"/>
              </a:rPr>
              <a:t>цис</a:t>
            </a:r>
            <a:r>
              <a:rPr lang="ru-RU" b="0" i="1" dirty="0">
                <a:solidFill>
                  <a:srgbClr val="222222"/>
                </a:solidFill>
                <a:effectLst/>
                <a:latin typeface="Roboto"/>
              </a:rPr>
              <a:t>-отделом</a:t>
            </a:r>
            <a:r>
              <a:rPr lang="ru-RU" b="0" i="0" dirty="0">
                <a:solidFill>
                  <a:srgbClr val="222222"/>
                </a:solidFill>
                <a:effectLst/>
                <a:latin typeface="Roboto"/>
              </a:rPr>
              <a:t>. Сторона, обращенная к </a:t>
            </a:r>
            <a:r>
              <a:rPr lang="ru-RU" b="0" i="0" u="none" strike="noStrike" dirty="0">
                <a:solidFill>
                  <a:srgbClr val="7C8500"/>
                </a:solidFill>
                <a:effectLst/>
                <a:latin typeface="Roboto"/>
                <a:hlinkClick r:id="rId4"/>
              </a:rPr>
              <a:t>плазмалемме</a:t>
            </a:r>
            <a:r>
              <a:rPr lang="ru-RU" b="0" i="0" dirty="0">
                <a:solidFill>
                  <a:srgbClr val="222222"/>
                </a:solidFill>
                <a:effectLst/>
                <a:latin typeface="Roboto"/>
              </a:rPr>
              <a:t>, – </a:t>
            </a:r>
            <a:r>
              <a:rPr lang="ru-RU" b="0" i="1" dirty="0">
                <a:solidFill>
                  <a:srgbClr val="222222"/>
                </a:solidFill>
                <a:effectLst/>
                <a:latin typeface="Roboto"/>
              </a:rPr>
              <a:t>транс-отделом</a:t>
            </a:r>
            <a:r>
              <a:rPr lang="ru-RU" b="0" i="0" dirty="0">
                <a:solidFill>
                  <a:srgbClr val="222222"/>
                </a:solidFill>
                <a:effectLst/>
                <a:latin typeface="Roboto"/>
              </a:rPr>
              <a:t>. Также выделяют </a:t>
            </a:r>
            <a:r>
              <a:rPr lang="ru-RU" b="0" i="1" dirty="0">
                <a:solidFill>
                  <a:srgbClr val="222222"/>
                </a:solidFill>
                <a:effectLst/>
                <a:latin typeface="Roboto"/>
              </a:rPr>
              <a:t>срединных отдел</a:t>
            </a:r>
            <a:r>
              <a:rPr lang="ru-RU" b="0" i="0" dirty="0">
                <a:solidFill>
                  <a:srgbClr val="222222"/>
                </a:solidFill>
                <a:effectLst/>
                <a:latin typeface="Roboto"/>
              </a:rPr>
              <a:t>. Ферментативный состав разных отделов различен, поэтому в каждом из них происходят свои химические реакции, т. е этапы модификации веществ. Вещество, проходя по цистернам как по конвейеру, постепенно приобретает необходимое химическое строение и функциональность.</a:t>
            </a:r>
          </a:p>
          <a:p>
            <a:pPr algn="l"/>
            <a:r>
              <a:rPr lang="ru-RU" b="0" i="0" dirty="0">
                <a:solidFill>
                  <a:srgbClr val="222222"/>
                </a:solidFill>
                <a:effectLst/>
                <a:latin typeface="Roboto"/>
              </a:rPr>
              <a:t>Из эндоплазматической сети, синтезируемые там белки, жиры и углеводы, попадают в комплекс Гольджи с помощью </a:t>
            </a:r>
            <a:r>
              <a:rPr lang="ru-RU" b="0" i="0" dirty="0" err="1">
                <a:solidFill>
                  <a:srgbClr val="222222"/>
                </a:solidFill>
                <a:effectLst/>
                <a:latin typeface="Roboto"/>
              </a:rPr>
              <a:t>визикул</a:t>
            </a:r>
            <a:r>
              <a:rPr lang="ru-RU" b="0" i="0" dirty="0">
                <a:solidFill>
                  <a:srgbClr val="222222"/>
                </a:solidFill>
                <a:effectLst/>
                <a:latin typeface="Roboto"/>
              </a:rPr>
              <a:t> (пузырьков, окруженных мембраной). При этом белки имеют сигнальные химические метки (в виде олигосахаридов), которые «сообщают» комплексу Гольджи, что с ними делать.</a:t>
            </a:r>
          </a:p>
          <a:p>
            <a:pPr algn="l"/>
            <a:r>
              <a:rPr lang="ru-RU" b="0" i="0" dirty="0">
                <a:solidFill>
                  <a:srgbClr val="222222"/>
                </a:solidFill>
                <a:effectLst/>
                <a:latin typeface="Roboto"/>
              </a:rPr>
              <a:t>На данном рисунке-схеме показано как белок, который был синтезирован в ЭПС, пройдя через аппарат Гольджи, становится компонентом клеточной мембраны. Белок здесь обозначен зеленой овалом. Прикрепленный к нему элемент розового цвета обозначает углевод, связанный с белком. </a:t>
            </a:r>
            <a:r>
              <a:rPr lang="ru-RU" b="0" i="0" dirty="0" err="1">
                <a:solidFill>
                  <a:srgbClr val="222222"/>
                </a:solidFill>
                <a:effectLst/>
                <a:latin typeface="Roboto"/>
              </a:rPr>
              <a:t>По-сути</a:t>
            </a:r>
            <a:r>
              <a:rPr lang="ru-RU" b="0" i="0" dirty="0">
                <a:solidFill>
                  <a:srgbClr val="222222"/>
                </a:solidFill>
                <a:effectLst/>
                <a:latin typeface="Roboto"/>
              </a:rPr>
              <a:t> транспортируется и модифицируется не белок, а гликопротеин (</a:t>
            </a:r>
            <a:r>
              <a:rPr lang="ru-RU" b="0" i="0" dirty="0" err="1">
                <a:solidFill>
                  <a:srgbClr val="222222"/>
                </a:solidFill>
                <a:effectLst/>
                <a:latin typeface="Roboto"/>
              </a:rPr>
              <a:t>углевод+белок</a:t>
            </a:r>
            <a:r>
              <a:rPr lang="ru-RU" b="0" i="0" dirty="0">
                <a:solidFill>
                  <a:srgbClr val="222222"/>
                </a:solidFill>
                <a:effectLst/>
                <a:latin typeface="Roboto"/>
              </a:rPr>
              <a:t>).</a:t>
            </a:r>
          </a:p>
          <a:p>
            <a:pPr algn="l"/>
            <a:r>
              <a:rPr lang="ru-RU" b="0" i="0" dirty="0">
                <a:solidFill>
                  <a:srgbClr val="222222"/>
                </a:solidFill>
                <a:effectLst/>
                <a:latin typeface="Roboto"/>
              </a:rPr>
              <a:t>Наращивание цитоплазматической мембраны — лишь одна из функций комплекса Гольджи. Также за пределы клетки путем экзоцитоза выделяются компоненты межклеточной жидкости, матрикс </a:t>
            </a:r>
            <a:r>
              <a:rPr lang="ru-RU" b="0" i="0" u="none" strike="noStrike" dirty="0">
                <a:solidFill>
                  <a:srgbClr val="7C8500"/>
                </a:solidFill>
                <a:effectLst/>
                <a:latin typeface="Roboto"/>
                <a:hlinkClick r:id="rId5"/>
              </a:rPr>
              <a:t>клеточных стенок</a:t>
            </a:r>
            <a:r>
              <a:rPr lang="ru-RU" b="0" i="0" dirty="0">
                <a:solidFill>
                  <a:srgbClr val="222222"/>
                </a:solidFill>
                <a:effectLst/>
                <a:latin typeface="Roboto"/>
              </a:rPr>
              <a:t> (у растений), различные секреты (у секреторных клеток) и др.</a:t>
            </a:r>
          </a:p>
          <a:p>
            <a:pPr algn="l"/>
            <a:r>
              <a:rPr lang="ru-RU" b="0" i="0" dirty="0">
                <a:solidFill>
                  <a:srgbClr val="222222"/>
                </a:solidFill>
                <a:effectLst/>
                <a:latin typeface="Roboto"/>
              </a:rPr>
              <a:t>Другая функция – это образование лизосом – клеточных органелл, содержащих в основном ферменты для расщепления поступающих в клетку сложных веществ.</a:t>
            </a:r>
          </a:p>
          <a:p>
            <a:pPr algn="l"/>
            <a:r>
              <a:rPr lang="ru-RU" b="0" i="0" dirty="0">
                <a:solidFill>
                  <a:srgbClr val="222222"/>
                </a:solidFill>
                <a:effectLst/>
                <a:latin typeface="Roboto"/>
              </a:rPr>
              <a:t>Также в Гольджи образуются транспортные везикулы, доставляющие вещества к другим клеточным органеллам.</a:t>
            </a:r>
          </a:p>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17</a:t>
            </a:fld>
            <a:endParaRPr lang="ru-RU"/>
          </a:p>
        </p:txBody>
      </p:sp>
    </p:spTree>
    <p:extLst>
      <p:ext uri="{BB962C8B-B14F-4D97-AF65-F5344CB8AC3E}">
        <p14:creationId xmlns:p14="http://schemas.microsoft.com/office/powerpoint/2010/main" val="215799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222222"/>
                </a:solidFill>
                <a:effectLst/>
                <a:latin typeface="Roboto"/>
              </a:rPr>
              <a:t>Рибосомы являются важнейшими органоидами клетки, так как на них протекает процесс трансляции — синтез полипептида на матричной РНК (мРНК). Другими словами, </a:t>
            </a:r>
            <a:r>
              <a:rPr lang="ru-RU" b="1" i="0" dirty="0">
                <a:solidFill>
                  <a:srgbClr val="222222"/>
                </a:solidFill>
                <a:effectLst/>
                <a:latin typeface="Roboto"/>
              </a:rPr>
              <a:t>рибосомы служат местом белкового синтеза</a:t>
            </a:r>
            <a:r>
              <a:rPr lang="ru-RU" b="0" i="0" dirty="0">
                <a:solidFill>
                  <a:srgbClr val="222222"/>
                </a:solidFill>
                <a:effectLst/>
                <a:latin typeface="Roboto"/>
              </a:rPr>
              <a:t>.</a:t>
            </a:r>
          </a:p>
          <a:p>
            <a:pPr algn="l"/>
            <a:r>
              <a:rPr lang="ru-RU" b="1" i="0" dirty="0">
                <a:solidFill>
                  <a:srgbClr val="222222"/>
                </a:solidFill>
                <a:effectLst/>
                <a:latin typeface="Roboto"/>
              </a:rPr>
              <a:t>Строение рибосом</a:t>
            </a:r>
          </a:p>
          <a:p>
            <a:pPr algn="l"/>
            <a:r>
              <a:rPr lang="ru-RU" b="1" i="0" dirty="0">
                <a:solidFill>
                  <a:srgbClr val="222222"/>
                </a:solidFill>
                <a:effectLst/>
                <a:latin typeface="Roboto"/>
              </a:rPr>
              <a:t>Рибосомы относятся к </a:t>
            </a:r>
            <a:r>
              <a:rPr lang="ru-RU" b="1" i="0" dirty="0" err="1">
                <a:solidFill>
                  <a:srgbClr val="222222"/>
                </a:solidFill>
                <a:effectLst/>
                <a:latin typeface="Roboto"/>
              </a:rPr>
              <a:t>немембранным</a:t>
            </a:r>
            <a:r>
              <a:rPr lang="ru-RU" b="1" i="0" dirty="0">
                <a:solidFill>
                  <a:srgbClr val="222222"/>
                </a:solidFill>
                <a:effectLst/>
                <a:latin typeface="Roboto"/>
              </a:rPr>
              <a:t> органоидам.</a:t>
            </a:r>
            <a:r>
              <a:rPr lang="ru-RU" b="0" i="0" dirty="0">
                <a:solidFill>
                  <a:srgbClr val="222222"/>
                </a:solidFill>
                <a:effectLst/>
                <a:latin typeface="Roboto"/>
              </a:rPr>
              <a:t> Они очень мелкие (около 20 </a:t>
            </a:r>
            <a:r>
              <a:rPr lang="ru-RU" b="0" i="0" dirty="0" err="1">
                <a:solidFill>
                  <a:srgbClr val="222222"/>
                </a:solidFill>
                <a:effectLst/>
                <a:latin typeface="Roboto"/>
              </a:rPr>
              <a:t>нм</a:t>
            </a:r>
            <a:r>
              <a:rPr lang="ru-RU" b="0" i="0" dirty="0">
                <a:solidFill>
                  <a:srgbClr val="222222"/>
                </a:solidFill>
                <a:effectLst/>
                <a:latin typeface="Roboto"/>
              </a:rPr>
              <a:t>), но многочисленные (тысячи и даже миллионы на клетку), </a:t>
            </a:r>
            <a:r>
              <a:rPr lang="ru-RU" b="1" i="0" dirty="0">
                <a:solidFill>
                  <a:srgbClr val="222222"/>
                </a:solidFill>
                <a:effectLst/>
                <a:latin typeface="Roboto"/>
              </a:rPr>
              <a:t>состоят из двух частей – субъединиц</a:t>
            </a:r>
            <a:r>
              <a:rPr lang="ru-RU" b="0" i="0" dirty="0">
                <a:solidFill>
                  <a:srgbClr val="222222"/>
                </a:solidFill>
                <a:effectLst/>
                <a:latin typeface="Roboto"/>
              </a:rPr>
              <a:t>. В состав </a:t>
            </a:r>
            <a:r>
              <a:rPr lang="ru-RU" b="0" i="0" dirty="0" err="1">
                <a:solidFill>
                  <a:srgbClr val="222222"/>
                </a:solidFill>
                <a:effectLst/>
                <a:latin typeface="Roboto"/>
              </a:rPr>
              <a:t>субчастиц</a:t>
            </a:r>
            <a:r>
              <a:rPr lang="ru-RU" b="0" i="0" dirty="0">
                <a:solidFill>
                  <a:srgbClr val="222222"/>
                </a:solidFill>
                <a:effectLst/>
                <a:latin typeface="Roboto"/>
              </a:rPr>
              <a:t> входят </a:t>
            </a:r>
            <a:r>
              <a:rPr lang="ru-RU" b="0" i="0" dirty="0" err="1">
                <a:solidFill>
                  <a:srgbClr val="222222"/>
                </a:solidFill>
                <a:effectLst/>
                <a:latin typeface="Roboto"/>
              </a:rPr>
              <a:t>рибосомальные</a:t>
            </a:r>
            <a:r>
              <a:rPr lang="ru-RU" b="0" i="0" dirty="0">
                <a:solidFill>
                  <a:srgbClr val="222222"/>
                </a:solidFill>
                <a:effectLst/>
                <a:latin typeface="Roboto"/>
              </a:rPr>
              <a:t> РНК (рРНК) и </a:t>
            </a:r>
            <a:r>
              <a:rPr lang="ru-RU" b="0" i="0" dirty="0" err="1">
                <a:solidFill>
                  <a:srgbClr val="222222"/>
                </a:solidFill>
                <a:effectLst/>
                <a:latin typeface="Roboto"/>
              </a:rPr>
              <a:t>рибосомные</a:t>
            </a:r>
            <a:r>
              <a:rPr lang="ru-RU" b="0" i="0" dirty="0">
                <a:solidFill>
                  <a:srgbClr val="222222"/>
                </a:solidFill>
                <a:effectLst/>
                <a:latin typeface="Roboto"/>
              </a:rPr>
              <a:t> белки, т. е. рибосомы по химическому составу </a:t>
            </a:r>
            <a:r>
              <a:rPr lang="ru-RU" b="1" i="0" dirty="0">
                <a:solidFill>
                  <a:srgbClr val="222222"/>
                </a:solidFill>
                <a:effectLst/>
                <a:latin typeface="Roboto"/>
              </a:rPr>
              <a:t>являются рибонуклеопротеидами</a:t>
            </a:r>
            <a:r>
              <a:rPr lang="ru-RU" b="0" i="0" dirty="0">
                <a:solidFill>
                  <a:srgbClr val="222222"/>
                </a:solidFill>
                <a:effectLst/>
                <a:latin typeface="Roboto"/>
              </a:rPr>
              <a:t>. Однако в них также присутствует небольшое количество низкомолекулярных соединений. Из-за многочисленности рибосом, рРНК составляет более половины от всей РНК клетки.</a:t>
            </a:r>
          </a:p>
          <a:p>
            <a:pPr algn="l"/>
            <a:r>
              <a:rPr lang="ru-RU" b="0" i="0" dirty="0">
                <a:solidFill>
                  <a:srgbClr val="222222"/>
                </a:solidFill>
                <a:effectLst/>
                <a:latin typeface="Roboto"/>
              </a:rPr>
              <a:t>Одну из субъединиц называют «малой», вторую – «большой».</a:t>
            </a:r>
          </a:p>
          <a:p>
            <a:pPr algn="l"/>
            <a:r>
              <a:rPr lang="ru-RU" b="0" i="0" dirty="0">
                <a:solidFill>
                  <a:srgbClr val="222222"/>
                </a:solidFill>
                <a:effectLst/>
                <a:latin typeface="Roboto"/>
              </a:rPr>
              <a:t>В собранной из субъединиц рибосоме выделят два (по одним источникам) или три (по другим) участка, которые называют </a:t>
            </a:r>
            <a:r>
              <a:rPr lang="ru-RU" b="0" i="1" dirty="0">
                <a:solidFill>
                  <a:srgbClr val="222222"/>
                </a:solidFill>
                <a:effectLst/>
                <a:latin typeface="Roboto"/>
              </a:rPr>
              <a:t>сайтами</a:t>
            </a:r>
            <a:r>
              <a:rPr lang="ru-RU" b="0" i="0" dirty="0">
                <a:solidFill>
                  <a:srgbClr val="222222"/>
                </a:solidFill>
                <a:effectLst/>
                <a:latin typeface="Roboto"/>
              </a:rPr>
              <a:t>. Один из участков обозначают A (</a:t>
            </a:r>
            <a:r>
              <a:rPr lang="ru-RU" b="0" i="0" dirty="0" err="1">
                <a:solidFill>
                  <a:srgbClr val="222222"/>
                </a:solidFill>
                <a:effectLst/>
                <a:latin typeface="Roboto"/>
              </a:rPr>
              <a:t>aminoacyl</a:t>
            </a:r>
            <a:r>
              <a:rPr lang="ru-RU" b="0" i="0" dirty="0">
                <a:solidFill>
                  <a:srgbClr val="222222"/>
                </a:solidFill>
                <a:effectLst/>
                <a:latin typeface="Roboto"/>
              </a:rPr>
              <a:t>) и называют </a:t>
            </a:r>
            <a:r>
              <a:rPr lang="ru-RU" b="0" i="0" dirty="0" err="1">
                <a:solidFill>
                  <a:srgbClr val="222222"/>
                </a:solidFill>
                <a:effectLst/>
                <a:latin typeface="Roboto"/>
              </a:rPr>
              <a:t>аминоацильным</a:t>
            </a:r>
            <a:r>
              <a:rPr lang="ru-RU" b="0" i="0" dirty="0">
                <a:solidFill>
                  <a:srgbClr val="222222"/>
                </a:solidFill>
                <a:effectLst/>
                <a:latin typeface="Roboto"/>
              </a:rPr>
              <a:t>, второй — P (</a:t>
            </a:r>
            <a:r>
              <a:rPr lang="ru-RU" b="0" i="0" dirty="0" err="1">
                <a:solidFill>
                  <a:srgbClr val="222222"/>
                </a:solidFill>
                <a:effectLst/>
                <a:latin typeface="Roboto"/>
              </a:rPr>
              <a:t>peptidyl</a:t>
            </a:r>
            <a:r>
              <a:rPr lang="ru-RU" b="0" i="0" dirty="0">
                <a:solidFill>
                  <a:srgbClr val="222222"/>
                </a:solidFill>
                <a:effectLst/>
                <a:latin typeface="Roboto"/>
              </a:rPr>
              <a:t>) — </a:t>
            </a:r>
            <a:r>
              <a:rPr lang="ru-RU" b="0" i="0" dirty="0" err="1">
                <a:solidFill>
                  <a:srgbClr val="222222"/>
                </a:solidFill>
                <a:effectLst/>
                <a:latin typeface="Roboto"/>
              </a:rPr>
              <a:t>пептидильный</a:t>
            </a:r>
            <a:r>
              <a:rPr lang="ru-RU" b="0" i="0" dirty="0">
                <a:solidFill>
                  <a:srgbClr val="222222"/>
                </a:solidFill>
                <a:effectLst/>
                <a:latin typeface="Roboto"/>
              </a:rPr>
              <a:t>. Данные сайты являются основными каталитическими центрами протекающих на рибосомах реакций. Третий участок обозначают E (</a:t>
            </a:r>
            <a:r>
              <a:rPr lang="ru-RU" b="0" i="0" dirty="0" err="1">
                <a:solidFill>
                  <a:srgbClr val="222222"/>
                </a:solidFill>
                <a:effectLst/>
                <a:latin typeface="Roboto"/>
              </a:rPr>
              <a:t>exit</a:t>
            </a:r>
            <a:r>
              <a:rPr lang="ru-RU" b="0" i="0" dirty="0">
                <a:solidFill>
                  <a:srgbClr val="222222"/>
                </a:solidFill>
                <a:effectLst/>
                <a:latin typeface="Roboto"/>
              </a:rPr>
              <a:t>), через него освободившаяся от синтезируемого полипептида транспортная РНК (тРНК), покидает рибосому.</a:t>
            </a:r>
          </a:p>
          <a:p>
            <a:pPr algn="l"/>
            <a:r>
              <a:rPr lang="ru-RU" b="0" i="0" dirty="0">
                <a:solidFill>
                  <a:srgbClr val="222222"/>
                </a:solidFill>
                <a:effectLst/>
                <a:latin typeface="Roboto"/>
              </a:rPr>
              <a:t>Кроме перечисленных сайтов на рибосомах есть другие участки, используемые для связывания различных ферментов.</a:t>
            </a:r>
          </a:p>
          <a:p>
            <a:pPr algn="l"/>
            <a:r>
              <a:rPr lang="ru-RU" b="0" i="0" dirty="0">
                <a:solidFill>
                  <a:srgbClr val="222222"/>
                </a:solidFill>
                <a:effectLst/>
                <a:latin typeface="Roboto"/>
              </a:rPr>
              <a:t>Когда субъединицы диссоциированы (разъединены) специфичность сайтов теряется, т. е. они определяются сочетанием соответствующих областей обеих субъединиц.</a:t>
            </a:r>
          </a:p>
          <a:p>
            <a:pPr algn="l"/>
            <a:r>
              <a:rPr lang="ru-RU" b="1" i="0" dirty="0">
                <a:solidFill>
                  <a:srgbClr val="222222"/>
                </a:solidFill>
                <a:effectLst/>
                <a:latin typeface="Roboto"/>
              </a:rPr>
              <a:t>Отличие рибосом прокариот и эукариот</a:t>
            </a:r>
          </a:p>
          <a:p>
            <a:pPr algn="l"/>
            <a:r>
              <a:rPr lang="ru-RU" b="0" i="0" dirty="0">
                <a:solidFill>
                  <a:srgbClr val="222222"/>
                </a:solidFill>
                <a:effectLst/>
                <a:latin typeface="Roboto"/>
              </a:rPr>
              <a:t>Соотношение по массе белков и РНК в рибосоме примерно поровну. Однако у прокариот белков меньше (около 40%).</a:t>
            </a:r>
          </a:p>
          <a:p>
            <a:pPr algn="l"/>
            <a:r>
              <a:rPr lang="ru-RU" b="0" i="0" dirty="0">
                <a:solidFill>
                  <a:srgbClr val="222222"/>
                </a:solidFill>
                <a:effectLst/>
                <a:latin typeface="Roboto"/>
              </a:rPr>
              <a:t>Размеры как самих рибосом, так и субъединиц выражают в скорости их седиментации (осаждения) при центрифугировании. При этом S обозначает константу </a:t>
            </a:r>
            <a:r>
              <a:rPr lang="ru-RU" b="0" i="0" dirty="0" err="1">
                <a:solidFill>
                  <a:srgbClr val="222222"/>
                </a:solidFill>
                <a:effectLst/>
                <a:latin typeface="Roboto"/>
              </a:rPr>
              <a:t>Сведберга</a:t>
            </a:r>
            <a:r>
              <a:rPr lang="ru-RU" b="0" i="0" dirty="0">
                <a:solidFill>
                  <a:srgbClr val="222222"/>
                </a:solidFill>
                <a:effectLst/>
                <a:latin typeface="Roboto"/>
              </a:rPr>
              <a:t> — единицу, характеризующую скорость оседания в центрифуге (чем больше S, тем быстрее частица осаждается, а значит тяжелее). У прокариот рибосомы имеют размер в 70S, а у эукариот — в 80S (т. е. они тяжелее и крупнее). При этом субъединицы прокариотических рибосом имеют значения 30S и 50S, а эукариотических — 40S и 60S. Размеры рибосом в </a:t>
            </a:r>
            <a:r>
              <a:rPr lang="ru-RU" b="0" i="0" dirty="0" err="1">
                <a:solidFill>
                  <a:srgbClr val="222222"/>
                </a:solidFill>
                <a:effectLst/>
                <a:latin typeface="Roboto"/>
              </a:rPr>
              <a:t>митохондриях</a:t>
            </a:r>
            <a:r>
              <a:rPr lang="ru-RU" b="0" i="0" dirty="0">
                <a:solidFill>
                  <a:srgbClr val="222222"/>
                </a:solidFill>
                <a:effectLst/>
                <a:latin typeface="Roboto"/>
              </a:rPr>
              <a:t> и хлоропластах эукариот сходны с прокариотическими (хотя имеют определенную вариабельность по размерам), что может указывать на их происхождение от древних прокариотических организмов.</a:t>
            </a:r>
          </a:p>
          <a:p>
            <a:pPr algn="l"/>
            <a:r>
              <a:rPr lang="ru-RU" b="0" i="0" dirty="0">
                <a:solidFill>
                  <a:srgbClr val="222222"/>
                </a:solidFill>
                <a:effectLst/>
                <a:latin typeface="Roboto"/>
              </a:rPr>
              <a:t>У прокариот в состав большой субъединицы рибосом входит две молекулы рРНК и более 30 молекул белка, в состав малой — одна молекула рРНК и около 20 белков. У эукариот в субъединицах больше молекул белка, а также в большой субъединице три молекулы рРНК. Составляющие рибосому белки и молекулы рРНК обладают способностью к самосборке и в итоге образуют сложную трехмерную структуру. Структуру рРНК поддерживают ионы магния.</a:t>
            </a:r>
          </a:p>
          <a:p>
            <a:pPr algn="l"/>
            <a:r>
              <a:rPr lang="ru-RU" b="1" i="0" dirty="0">
                <a:solidFill>
                  <a:srgbClr val="222222"/>
                </a:solidFill>
                <a:effectLst/>
                <a:latin typeface="Roboto"/>
              </a:rPr>
              <a:t>Синтез рРНК</a:t>
            </a:r>
          </a:p>
          <a:p>
            <a:pPr algn="l"/>
            <a:r>
              <a:rPr lang="ru-RU" b="0" i="0" dirty="0">
                <a:solidFill>
                  <a:srgbClr val="222222"/>
                </a:solidFill>
                <a:effectLst/>
                <a:latin typeface="Roboto"/>
              </a:rPr>
              <a:t>У эукариот в состав рибосом входят 4 вида рРНК. При этом три образуются из одного транскрипта-предшественника — 45S рРНК. Он синтезируется в ядрышке (на петлях хромосом его формирующем) при помощи РНК-полимеразы-1. Гены рРНК имеют много копий (десятки и сотни) и обычно располагаются на концах разных пар хромосом. После синтеза 45S рРНК разрезается на 18S, 5.8S и 28S рРНК, каждая из которых подвергается тем или иным модификациям.</a:t>
            </a:r>
          </a:p>
          <a:p>
            <a:pPr algn="l"/>
            <a:r>
              <a:rPr lang="ru-RU" b="0" i="0" dirty="0">
                <a:solidFill>
                  <a:srgbClr val="222222"/>
                </a:solidFill>
                <a:effectLst/>
                <a:latin typeface="Roboto"/>
              </a:rPr>
              <a:t>Четвертый вид рРНК синтезируется вне ядрышка с помощью фермента РНК-полимеразы-3. Это 5S РНК, которая после синтеза не нуждается в </a:t>
            </a:r>
            <a:r>
              <a:rPr lang="ru-RU" b="0" i="0" u="none" strike="noStrike" dirty="0">
                <a:solidFill>
                  <a:srgbClr val="619F3C"/>
                </a:solidFill>
                <a:effectLst/>
                <a:latin typeface="Roboto"/>
                <a:hlinkClick r:id="rId3"/>
              </a:rPr>
              <a:t>процессинге</a:t>
            </a:r>
            <a:r>
              <a:rPr lang="ru-RU" b="0" i="0" dirty="0">
                <a:solidFill>
                  <a:srgbClr val="222222"/>
                </a:solidFill>
                <a:effectLst/>
                <a:latin typeface="Roboto"/>
              </a:rPr>
              <a:t>.</a:t>
            </a:r>
          </a:p>
          <a:p>
            <a:pPr algn="l"/>
            <a:r>
              <a:rPr lang="ru-RU" b="0" i="0" dirty="0">
                <a:solidFill>
                  <a:srgbClr val="222222"/>
                </a:solidFill>
                <a:effectLst/>
                <a:latin typeface="Roboto"/>
              </a:rPr>
              <a:t>Третичная структура рРНК в составе рибосом очень сложная и компактная. Она служит каркасом для размещения </a:t>
            </a:r>
            <a:r>
              <a:rPr lang="ru-RU" b="0" i="0" dirty="0" err="1">
                <a:solidFill>
                  <a:srgbClr val="222222"/>
                </a:solidFill>
                <a:effectLst/>
                <a:latin typeface="Roboto"/>
              </a:rPr>
              <a:t>рибосомных</a:t>
            </a:r>
            <a:r>
              <a:rPr lang="ru-RU" b="0" i="0" dirty="0">
                <a:solidFill>
                  <a:srgbClr val="222222"/>
                </a:solidFill>
                <a:effectLst/>
                <a:latin typeface="Roboto"/>
              </a:rPr>
              <a:t> белков, которые выполняют вспомогательные функции для поддержания структуры и функциональности.</a:t>
            </a:r>
          </a:p>
          <a:p>
            <a:pPr algn="l"/>
            <a:r>
              <a:rPr lang="ru-RU" b="1" i="0" dirty="0">
                <a:solidFill>
                  <a:srgbClr val="222222"/>
                </a:solidFill>
                <a:effectLst/>
                <a:latin typeface="Roboto"/>
              </a:rPr>
              <a:t>Функция рибосом</a:t>
            </a:r>
          </a:p>
          <a:p>
            <a:pPr algn="l"/>
            <a:r>
              <a:rPr lang="ru-RU" b="0" i="0" dirty="0">
                <a:solidFill>
                  <a:srgbClr val="222222"/>
                </a:solidFill>
                <a:effectLst/>
                <a:latin typeface="Roboto"/>
              </a:rPr>
              <a:t>Функционально рибосомы являются местом связывания молекул, участвующих в синтезе (мРНК, тРНК, различные факторы). Именно в рибосоме молекулы могут занять друг по отношению к другу такое положение, которое позволит быстро протечь химической реакции </a:t>
            </a:r>
            <a:r>
              <a:rPr lang="ru-RU" b="0" i="0" dirty="0" err="1">
                <a:solidFill>
                  <a:srgbClr val="222222"/>
                </a:solidFill>
                <a:effectLst/>
                <a:latin typeface="Roboto"/>
              </a:rPr>
              <a:t>реакции</a:t>
            </a:r>
            <a:r>
              <a:rPr lang="ru-RU" b="0" i="0" dirty="0">
                <a:solidFill>
                  <a:srgbClr val="222222"/>
                </a:solidFill>
                <a:effectLst/>
                <a:latin typeface="Roboto"/>
              </a:rPr>
              <a:t>.</a:t>
            </a:r>
          </a:p>
          <a:p>
            <a:pPr algn="l"/>
            <a:r>
              <a:rPr lang="ru-RU" b="0" i="0" dirty="0">
                <a:solidFill>
                  <a:srgbClr val="222222"/>
                </a:solidFill>
                <a:effectLst/>
                <a:latin typeface="Roboto"/>
              </a:rPr>
              <a:t>В эукариотических клетках рибосомы могут находиться свободно в цитоплазме или быть прикрепленными с помощью специальных белков к ЭПС (эндоплазматическая сеть, она же ЭР — эндоплазматический </a:t>
            </a:r>
            <a:r>
              <a:rPr lang="ru-RU" b="0" i="0" dirty="0" err="1">
                <a:solidFill>
                  <a:srgbClr val="222222"/>
                </a:solidFill>
                <a:effectLst/>
                <a:latin typeface="Roboto"/>
              </a:rPr>
              <a:t>ретикулум</a:t>
            </a:r>
            <a:r>
              <a:rPr lang="ru-RU" b="0" i="0" dirty="0">
                <a:solidFill>
                  <a:srgbClr val="222222"/>
                </a:solidFill>
                <a:effectLst/>
                <a:latin typeface="Roboto"/>
              </a:rPr>
              <a:t>).</a:t>
            </a:r>
          </a:p>
          <a:p>
            <a:pPr algn="l"/>
            <a:r>
              <a:rPr lang="ru-RU" b="0" i="0" dirty="0">
                <a:solidFill>
                  <a:srgbClr val="222222"/>
                </a:solidFill>
                <a:effectLst/>
                <a:latin typeface="Roboto"/>
              </a:rPr>
              <a:t>В процессе трансляции рибосома перемещается по мРНК. Часто по одной нитевидной мРНК двигаются несколько (или множество) рибосом, образуя так называемую </a:t>
            </a:r>
            <a:r>
              <a:rPr lang="ru-RU" b="1" i="0" dirty="0" err="1">
                <a:solidFill>
                  <a:srgbClr val="222222"/>
                </a:solidFill>
                <a:effectLst/>
                <a:latin typeface="Roboto"/>
              </a:rPr>
              <a:t>полисому</a:t>
            </a:r>
            <a:r>
              <a:rPr lang="ru-RU" b="0" i="0" dirty="0">
                <a:solidFill>
                  <a:srgbClr val="222222"/>
                </a:solidFill>
                <a:effectLst/>
                <a:latin typeface="Roboto"/>
              </a:rPr>
              <a:t> (</a:t>
            </a:r>
            <a:r>
              <a:rPr lang="ru-RU" b="0" i="0" dirty="0" err="1">
                <a:solidFill>
                  <a:srgbClr val="222222"/>
                </a:solidFill>
                <a:effectLst/>
                <a:latin typeface="Roboto"/>
              </a:rPr>
              <a:t>полирибосому</a:t>
            </a:r>
            <a:r>
              <a:rPr lang="ru-RU" b="0" i="0" dirty="0">
                <a:solidFill>
                  <a:srgbClr val="222222"/>
                </a:solidFill>
                <a:effectLst/>
                <a:latin typeface="Roboto"/>
              </a:rPr>
              <a:t>).</a:t>
            </a:r>
          </a:p>
          <a:p>
            <a:br>
              <a:rPr lang="ru-RU" dirty="0"/>
            </a:br>
            <a:endParaRPr lang="ru-RU" b="0" i="0" dirty="0">
              <a:solidFill>
                <a:srgbClr val="2A2A2C"/>
              </a:solidFill>
              <a:effectLst/>
              <a:latin typeface="Open Sans"/>
            </a:endParaRPr>
          </a:p>
        </p:txBody>
      </p:sp>
      <p:sp>
        <p:nvSpPr>
          <p:cNvPr id="4" name="Номер слайда 3"/>
          <p:cNvSpPr>
            <a:spLocks noGrp="1"/>
          </p:cNvSpPr>
          <p:nvPr>
            <p:ph type="sldNum" sz="quarter" idx="5"/>
          </p:nvPr>
        </p:nvSpPr>
        <p:spPr/>
        <p:txBody>
          <a:bodyPr/>
          <a:lstStyle/>
          <a:p>
            <a:fld id="{6DCD7A1A-F683-4EBE-9521-2F1A3DA05B22}" type="slidenum">
              <a:rPr lang="ru-RU" smtClean="0"/>
              <a:t>18</a:t>
            </a:fld>
            <a:endParaRPr lang="ru-RU"/>
          </a:p>
        </p:txBody>
      </p:sp>
    </p:spTree>
    <p:extLst>
      <p:ext uri="{BB962C8B-B14F-4D97-AF65-F5344CB8AC3E}">
        <p14:creationId xmlns:p14="http://schemas.microsoft.com/office/powerpoint/2010/main" val="8720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222222"/>
                </a:solidFill>
                <a:effectLst/>
                <a:latin typeface="Roboto"/>
              </a:rPr>
              <a:t>Лизосомы («лизис» — расщепление, «сома» — тело) — это органеллы эукариотических клеток. </a:t>
            </a:r>
            <a:r>
              <a:rPr lang="ru-RU" b="1" i="0" dirty="0">
                <a:solidFill>
                  <a:srgbClr val="222222"/>
                </a:solidFill>
                <a:effectLst/>
                <a:latin typeface="Roboto"/>
              </a:rPr>
              <a:t>По строению представляют собой мембранные мешочки</a:t>
            </a:r>
            <a:r>
              <a:rPr lang="ru-RU" b="0" i="0" dirty="0">
                <a:solidFill>
                  <a:srgbClr val="222222"/>
                </a:solidFill>
                <a:effectLst/>
                <a:latin typeface="Roboto"/>
              </a:rPr>
              <a:t> (</a:t>
            </a:r>
            <a:r>
              <a:rPr lang="ru-RU" b="0" i="0" dirty="0" err="1">
                <a:solidFill>
                  <a:srgbClr val="222222"/>
                </a:solidFill>
                <a:effectLst/>
                <a:latin typeface="Roboto"/>
              </a:rPr>
              <a:t>визикулы</a:t>
            </a:r>
            <a:r>
              <a:rPr lang="ru-RU" b="0" i="0" dirty="0">
                <a:solidFill>
                  <a:srgbClr val="222222"/>
                </a:solidFill>
                <a:effectLst/>
                <a:latin typeface="Roboto"/>
              </a:rPr>
              <a:t>, пузырьки), содержащие множество ферментов, расщепляющих сложные органические вещества. Основными </a:t>
            </a:r>
            <a:r>
              <a:rPr lang="ru-RU" b="1" i="0" dirty="0">
                <a:solidFill>
                  <a:srgbClr val="222222"/>
                </a:solidFill>
                <a:effectLst/>
                <a:latin typeface="Roboto"/>
              </a:rPr>
              <a:t>функциями лизосом являются клеточное пищеварение, уничтожение ненужных клетке органоидов, саморазрушение клетки, секреция</a:t>
            </a:r>
            <a:r>
              <a:rPr lang="ru-RU" b="0" i="0" dirty="0">
                <a:solidFill>
                  <a:srgbClr val="222222"/>
                </a:solidFill>
                <a:effectLst/>
                <a:latin typeface="Roboto"/>
              </a:rPr>
              <a:t> веществ за пределы клетки. При этом различают различные типы лизосом.</a:t>
            </a:r>
          </a:p>
          <a:p>
            <a:pPr algn="l"/>
            <a:r>
              <a:rPr lang="ru-RU" b="0" i="0" dirty="0">
                <a:solidFill>
                  <a:srgbClr val="222222"/>
                </a:solidFill>
                <a:effectLst/>
                <a:latin typeface="Roboto"/>
              </a:rPr>
              <a:t>В животных клетках обычно содержится много мелких лизосом, их количество зависит от функциональных особенностей клетки. В клетках растений лизосомы образуются редко, обычно их функции выполняет крупная центральная вакуоль.</a:t>
            </a:r>
          </a:p>
          <a:p>
            <a:pPr algn="l"/>
            <a:r>
              <a:rPr lang="ru-RU" b="0" i="0" dirty="0">
                <a:solidFill>
                  <a:srgbClr val="222222"/>
                </a:solidFill>
                <a:effectLst/>
                <a:latin typeface="Roboto"/>
              </a:rPr>
              <a:t>Ферменты (как известно, имеющие в основном белковую природу) лизосом синтезируются </a:t>
            </a:r>
            <a:r>
              <a:rPr lang="ru-RU" b="0" i="0" u="none" strike="noStrike" dirty="0">
                <a:solidFill>
                  <a:srgbClr val="7C8500"/>
                </a:solidFill>
                <a:effectLst/>
                <a:latin typeface="Roboto"/>
                <a:hlinkClick r:id="rId3"/>
              </a:rPr>
              <a:t>рибосомами</a:t>
            </a:r>
            <a:r>
              <a:rPr lang="ru-RU" b="0" i="0" dirty="0">
                <a:solidFill>
                  <a:srgbClr val="222222"/>
                </a:solidFill>
                <a:effectLst/>
                <a:latin typeface="Roboto"/>
              </a:rPr>
              <a:t>, расположенными на шероховатой </a:t>
            </a:r>
            <a:r>
              <a:rPr lang="ru-RU" b="0" i="0" u="none" strike="noStrike" dirty="0">
                <a:solidFill>
                  <a:srgbClr val="7C8500"/>
                </a:solidFill>
                <a:effectLst/>
                <a:latin typeface="Roboto"/>
                <a:hlinkClick r:id="rId4"/>
              </a:rPr>
              <a:t>эндоплазматической сети</a:t>
            </a:r>
            <a:r>
              <a:rPr lang="ru-RU" b="0" i="0" dirty="0">
                <a:solidFill>
                  <a:srgbClr val="222222"/>
                </a:solidFill>
                <a:effectLst/>
                <a:latin typeface="Roboto"/>
              </a:rPr>
              <a:t>. Далее по каналам сети они транспортируются в направлении </a:t>
            </a:r>
            <a:r>
              <a:rPr lang="ru-RU" b="0" i="0" u="none" strike="noStrike" dirty="0">
                <a:solidFill>
                  <a:srgbClr val="7C8500"/>
                </a:solidFill>
                <a:effectLst/>
                <a:latin typeface="Roboto"/>
                <a:hlinkClick r:id="rId5"/>
              </a:rPr>
              <a:t>комплекса Гольджи</a:t>
            </a:r>
            <a:r>
              <a:rPr lang="ru-RU" b="0" i="0" dirty="0">
                <a:solidFill>
                  <a:srgbClr val="222222"/>
                </a:solidFill>
                <a:effectLst/>
                <a:latin typeface="Roboto"/>
              </a:rPr>
              <a:t>. От ЭПС отрываются транспортные пузырьки, которые впоследствии сливаются с аппаратом Гольджи. Здесь белки соединяются с другими веществами, принимают свою функциональную форму, упаковываются. На выходе из Гольджи образуются готовые лизосомы.</a:t>
            </a:r>
          </a:p>
          <a:p>
            <a:pPr algn="l"/>
            <a:r>
              <a:rPr lang="ru-RU" b="1" i="0" dirty="0">
                <a:solidFill>
                  <a:srgbClr val="222222"/>
                </a:solidFill>
                <a:effectLst/>
                <a:latin typeface="Roboto"/>
              </a:rPr>
              <a:t>Внутренняя среда лизосом является неоднородной и более кислой</a:t>
            </a:r>
            <a:r>
              <a:rPr lang="ru-RU" b="0" i="0" dirty="0">
                <a:solidFill>
                  <a:srgbClr val="222222"/>
                </a:solidFill>
                <a:effectLst/>
                <a:latin typeface="Roboto"/>
              </a:rPr>
              <a:t> (ее </a:t>
            </a:r>
            <a:r>
              <a:rPr lang="ru-RU" b="0" i="0" dirty="0" err="1">
                <a:solidFill>
                  <a:srgbClr val="222222"/>
                </a:solidFill>
                <a:effectLst/>
                <a:latin typeface="Roboto"/>
              </a:rPr>
              <a:t>pH</a:t>
            </a:r>
            <a:r>
              <a:rPr lang="ru-RU" b="0" i="0" dirty="0">
                <a:solidFill>
                  <a:srgbClr val="222222"/>
                </a:solidFill>
                <a:effectLst/>
                <a:latin typeface="Roboto"/>
              </a:rPr>
              <a:t> ниже), чем среда цитоплазмы. Это достигается за счет активного транспорта ионов водорода (Н</a:t>
            </a:r>
            <a:r>
              <a:rPr lang="ru-RU" b="0" i="0" baseline="30000" dirty="0">
                <a:solidFill>
                  <a:srgbClr val="222222"/>
                </a:solidFill>
                <a:effectLst/>
                <a:latin typeface="Roboto"/>
              </a:rPr>
              <a:t>+</a:t>
            </a:r>
            <a:r>
              <a:rPr lang="ru-RU" b="0" i="0" dirty="0">
                <a:solidFill>
                  <a:srgbClr val="222222"/>
                </a:solidFill>
                <a:effectLst/>
                <a:latin typeface="Roboto"/>
              </a:rPr>
              <a:t>) </a:t>
            </a:r>
            <a:r>
              <a:rPr lang="ru-RU" b="0" i="0" dirty="0" err="1">
                <a:solidFill>
                  <a:srgbClr val="222222"/>
                </a:solidFill>
                <a:effectLst/>
                <a:latin typeface="Roboto"/>
              </a:rPr>
              <a:t>лизосомной</a:t>
            </a:r>
            <a:r>
              <a:rPr lang="ru-RU" b="0" i="0" dirty="0">
                <a:solidFill>
                  <a:srgbClr val="222222"/>
                </a:solidFill>
                <a:effectLst/>
                <a:latin typeface="Roboto"/>
              </a:rPr>
              <a:t> мембраной. Только в кислой среде </a:t>
            </a:r>
            <a:r>
              <a:rPr lang="ru-RU" b="0" i="1" dirty="0">
                <a:solidFill>
                  <a:srgbClr val="222222"/>
                </a:solidFill>
                <a:effectLst/>
                <a:latin typeface="Roboto"/>
              </a:rPr>
              <a:t>гидролитические ферменты (липазы, протеазы, фосфатазы, нуклеазы)</a:t>
            </a:r>
            <a:r>
              <a:rPr lang="ru-RU" b="0" i="0" dirty="0">
                <a:solidFill>
                  <a:srgbClr val="222222"/>
                </a:solidFill>
                <a:effectLst/>
                <a:latin typeface="Roboto"/>
              </a:rPr>
              <a:t> могут быть активны и расщеплять белки, жиры, углеводы и нуклеиновые кислоты.</a:t>
            </a:r>
          </a:p>
          <a:p>
            <a:pPr algn="l"/>
            <a:r>
              <a:rPr lang="ru-RU" b="0" i="0" dirty="0">
                <a:solidFill>
                  <a:srgbClr val="222222"/>
                </a:solidFill>
                <a:effectLst/>
                <a:latin typeface="Roboto"/>
              </a:rPr>
              <a:t>Лизосомы, которые только образовались в Гольджи и еще не приступили к выполнению своих функций, называются </a:t>
            </a:r>
            <a:r>
              <a:rPr lang="ru-RU" b="1" i="0" dirty="0">
                <a:solidFill>
                  <a:srgbClr val="222222"/>
                </a:solidFill>
                <a:effectLst/>
                <a:latin typeface="Roboto"/>
              </a:rPr>
              <a:t>первичными</a:t>
            </a:r>
            <a:r>
              <a:rPr lang="ru-RU" b="0" i="0" dirty="0">
                <a:solidFill>
                  <a:srgbClr val="222222"/>
                </a:solidFill>
                <a:effectLst/>
                <a:latin typeface="Roboto"/>
              </a:rPr>
              <a:t>. Некоторые из них подходят к цитоплазматической мембране, где путем </a:t>
            </a:r>
            <a:r>
              <a:rPr lang="ru-RU" b="0" i="1" dirty="0">
                <a:solidFill>
                  <a:srgbClr val="222222"/>
                </a:solidFill>
                <a:effectLst/>
                <a:latin typeface="Roboto"/>
              </a:rPr>
              <a:t>экзоцитоза</a:t>
            </a:r>
            <a:r>
              <a:rPr lang="ru-RU" b="0" i="0" dirty="0">
                <a:solidFill>
                  <a:srgbClr val="222222"/>
                </a:solidFill>
                <a:effectLst/>
                <a:latin typeface="Roboto"/>
              </a:rPr>
              <a:t> (когда мембраны органеллы и плазмалеммы сливаются, а содержимое изливается во внешнюю для клетки среду) происходит секреция содержимого лизосом.</a:t>
            </a:r>
          </a:p>
          <a:p>
            <a:pPr algn="l"/>
            <a:r>
              <a:rPr lang="ru-RU" b="0" i="0" dirty="0">
                <a:solidFill>
                  <a:srgbClr val="222222"/>
                </a:solidFill>
                <a:effectLst/>
                <a:latin typeface="Roboto"/>
              </a:rPr>
              <a:t>При этом есть пример, когда в лизосому сначала попадает неготовый гормон. В ней он изменяется, приобретает активную форму, далее происходит его секреция.</a:t>
            </a:r>
          </a:p>
          <a:p>
            <a:pPr algn="l"/>
            <a:r>
              <a:rPr lang="ru-RU" b="0" i="0" dirty="0">
                <a:solidFill>
                  <a:srgbClr val="222222"/>
                </a:solidFill>
                <a:effectLst/>
                <a:latin typeface="Roboto"/>
              </a:rPr>
              <a:t>Немало клеток эукариот поглощают вещества, частицы, другие клетки путем </a:t>
            </a:r>
            <a:r>
              <a:rPr lang="ru-RU" b="0" i="0" u="none" strike="noStrike" dirty="0">
                <a:solidFill>
                  <a:srgbClr val="7C8500"/>
                </a:solidFill>
                <a:effectLst/>
                <a:latin typeface="Roboto"/>
                <a:hlinkClick r:id="rId6"/>
              </a:rPr>
              <a:t>фагоцитоза и </a:t>
            </a:r>
            <a:r>
              <a:rPr lang="ru-RU" b="0" i="0" u="none" strike="noStrike" dirty="0" err="1">
                <a:solidFill>
                  <a:srgbClr val="7C8500"/>
                </a:solidFill>
                <a:effectLst/>
                <a:latin typeface="Roboto"/>
                <a:hlinkClick r:id="rId6"/>
              </a:rPr>
              <a:t>пиноцитоза</a:t>
            </a:r>
            <a:r>
              <a:rPr lang="ru-RU" b="0" i="0" dirty="0">
                <a:solidFill>
                  <a:srgbClr val="222222"/>
                </a:solidFill>
                <a:effectLst/>
                <a:latin typeface="Roboto"/>
              </a:rPr>
              <a:t> (называются общим словом «</a:t>
            </a:r>
            <a:r>
              <a:rPr lang="ru-RU" b="0" i="1" dirty="0">
                <a:solidFill>
                  <a:srgbClr val="222222"/>
                </a:solidFill>
                <a:effectLst/>
                <a:latin typeface="Roboto"/>
              </a:rPr>
              <a:t>эндоцитоз</a:t>
            </a:r>
            <a:r>
              <a:rPr lang="ru-RU" b="0" i="0" dirty="0">
                <a:solidFill>
                  <a:srgbClr val="222222"/>
                </a:solidFill>
                <a:effectLst/>
                <a:latin typeface="Roboto"/>
              </a:rPr>
              <a:t>»). В результате образуются </a:t>
            </a:r>
            <a:r>
              <a:rPr lang="ru-RU" b="1" i="0" dirty="0" err="1">
                <a:solidFill>
                  <a:srgbClr val="222222"/>
                </a:solidFill>
                <a:effectLst/>
                <a:latin typeface="Roboto"/>
              </a:rPr>
              <a:t>эндоциты</a:t>
            </a:r>
            <a:r>
              <a:rPr lang="ru-RU" b="0" i="0" dirty="0">
                <a:solidFill>
                  <a:srgbClr val="222222"/>
                </a:solidFill>
                <a:effectLst/>
                <a:latin typeface="Roboto"/>
              </a:rPr>
              <a:t> — мембранные пузырьки с поглощенным материалом, который требуется переварить или уничтожить (например, в случае проникновения вредоносных бактерий).</a:t>
            </a:r>
          </a:p>
          <a:p>
            <a:pPr algn="l"/>
            <a:r>
              <a:rPr lang="ru-RU" b="0" i="0" dirty="0">
                <a:solidFill>
                  <a:srgbClr val="222222"/>
                </a:solidFill>
                <a:effectLst/>
                <a:latin typeface="Roboto"/>
              </a:rPr>
              <a:t>С </a:t>
            </a:r>
            <a:r>
              <a:rPr lang="ru-RU" b="0" i="0" dirty="0" err="1">
                <a:solidFill>
                  <a:srgbClr val="222222"/>
                </a:solidFill>
                <a:effectLst/>
                <a:latin typeface="Roboto"/>
              </a:rPr>
              <a:t>эндоцитом</a:t>
            </a:r>
            <a:r>
              <a:rPr lang="ru-RU" b="0" i="0" dirty="0">
                <a:solidFill>
                  <a:srgbClr val="222222"/>
                </a:solidFill>
                <a:effectLst/>
                <a:latin typeface="Roboto"/>
              </a:rPr>
              <a:t> сливается первичная лизосома таким образом, что ферменты и расщепляемые структуры оказываются в одном мембранном пузырьке. Это уже </a:t>
            </a:r>
            <a:r>
              <a:rPr lang="ru-RU" b="1" i="0" dirty="0">
                <a:solidFill>
                  <a:srgbClr val="222222"/>
                </a:solidFill>
                <a:effectLst/>
                <a:latin typeface="Roboto"/>
              </a:rPr>
              <a:t>вторичная лизосома</a:t>
            </a:r>
            <a:r>
              <a:rPr lang="ru-RU" b="0" i="0" dirty="0">
                <a:solidFill>
                  <a:srgbClr val="222222"/>
                </a:solidFill>
                <a:effectLst/>
                <a:latin typeface="Roboto"/>
              </a:rPr>
              <a:t>, которая также может называться </a:t>
            </a:r>
            <a:r>
              <a:rPr lang="ru-RU" b="1" i="0" dirty="0">
                <a:solidFill>
                  <a:srgbClr val="222222"/>
                </a:solidFill>
                <a:effectLst/>
                <a:latin typeface="Roboto"/>
              </a:rPr>
              <a:t>пищеварительной вакуолью</a:t>
            </a:r>
            <a:r>
              <a:rPr lang="ru-RU" b="0" i="0" dirty="0">
                <a:solidFill>
                  <a:srgbClr val="222222"/>
                </a:solidFill>
                <a:effectLst/>
                <a:latin typeface="Roboto"/>
              </a:rPr>
              <a:t> (в основном у одноклеточных). Полученные в процессе ферментативного распада (переваривания) вещества транспортируются через мембрану пузырька в цитоплазму. В лизосоме остаются непереваренные остатки, которые необходимо удалить. Для этого пищеварительная вакуоль подходит к клеточной мембране и сливается с ней, таким образом путем уже экзоцитоза (обратен эндоцитозу) избавляясь от остатков.</a:t>
            </a:r>
          </a:p>
          <a:p>
            <a:pPr algn="l"/>
            <a:r>
              <a:rPr lang="ru-RU" b="0" i="0" dirty="0">
                <a:solidFill>
                  <a:srgbClr val="222222"/>
                </a:solidFill>
                <a:effectLst/>
                <a:latin typeface="Roboto"/>
              </a:rPr>
              <a:t>Микрофотография лизосомы, </a:t>
            </a:r>
            <a:r>
              <a:rPr lang="ru-RU" b="0" i="0" dirty="0" err="1">
                <a:solidFill>
                  <a:srgbClr val="222222"/>
                </a:solidFill>
                <a:effectLst/>
                <a:latin typeface="Roboto"/>
              </a:rPr>
              <a:t>эндосомы</a:t>
            </a:r>
            <a:r>
              <a:rPr lang="ru-RU" b="0" i="0" dirty="0">
                <a:solidFill>
                  <a:srgbClr val="222222"/>
                </a:solidFill>
                <a:effectLst/>
                <a:latin typeface="Roboto"/>
              </a:rPr>
              <a:t>, вторичной лизосомы:</a:t>
            </a:r>
          </a:p>
          <a:p>
            <a:pPr algn="l"/>
            <a:r>
              <a:rPr lang="ru-RU" b="0" i="0" dirty="0">
                <a:solidFill>
                  <a:srgbClr val="222222"/>
                </a:solidFill>
                <a:effectLst/>
                <a:latin typeface="Roboto"/>
              </a:rPr>
              <a:t>Ненужные клетке органеллы (например, митохондрии) окружаются мембраной, отделяющейся от гладкой эндоплазматической сети. Мембранный мешочек с органоидом далее сливается с первичной лизосомой. После этого клеточная структура разрушается. Данное явление называется </a:t>
            </a:r>
            <a:r>
              <a:rPr lang="ru-RU" b="1" i="0" dirty="0" err="1">
                <a:solidFill>
                  <a:srgbClr val="222222"/>
                </a:solidFill>
                <a:effectLst/>
                <a:latin typeface="Roboto"/>
              </a:rPr>
              <a:t>автофагией</a:t>
            </a:r>
            <a:r>
              <a:rPr lang="ru-RU" b="0" i="0" dirty="0">
                <a:solidFill>
                  <a:srgbClr val="222222"/>
                </a:solidFill>
                <a:effectLst/>
                <a:latin typeface="Roboto"/>
              </a:rPr>
              <a:t>.</a:t>
            </a:r>
          </a:p>
          <a:p>
            <a:pPr algn="l"/>
            <a:r>
              <a:rPr lang="ru-RU" b="0" i="0" dirty="0">
                <a:solidFill>
                  <a:srgbClr val="222222"/>
                </a:solidFill>
                <a:effectLst/>
                <a:latin typeface="Roboto"/>
              </a:rPr>
              <a:t>При массовом разрушении лизосом среда цитоплазмы приобретает более кислую реакцию, и гидролитические ферменты не теряют своей активности и могут разрушать все структуры клетки. Так происходит гибель клетки путем </a:t>
            </a:r>
            <a:r>
              <a:rPr lang="ru-RU" b="1" i="0" dirty="0">
                <a:solidFill>
                  <a:srgbClr val="222222"/>
                </a:solidFill>
                <a:effectLst/>
                <a:latin typeface="Roboto"/>
              </a:rPr>
              <a:t>автолиза</a:t>
            </a:r>
            <a:r>
              <a:rPr lang="ru-RU" b="0" i="0" dirty="0">
                <a:solidFill>
                  <a:srgbClr val="222222"/>
                </a:solidFill>
                <a:effectLst/>
                <a:latin typeface="Roboto"/>
              </a:rPr>
              <a:t>. Данное явление, например, наблюдается при превращении головастика в лягушку, когда его хвост исчезает.</a:t>
            </a:r>
          </a:p>
          <a:p>
            <a:pPr algn="l"/>
            <a:r>
              <a:rPr lang="ru-RU" b="0" i="0" dirty="0">
                <a:solidFill>
                  <a:srgbClr val="222222"/>
                </a:solidFill>
                <a:effectLst/>
                <a:latin typeface="Roboto"/>
              </a:rPr>
              <a:t>Таким образом, несмотря на свое простое строение, лизосомы выполняют целый ряд важных для клетки функций.</a:t>
            </a:r>
          </a:p>
          <a:p>
            <a:br>
              <a:rPr lang="ru-RU" dirty="0"/>
            </a:br>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19</a:t>
            </a:fld>
            <a:endParaRPr lang="ru-RU"/>
          </a:p>
        </p:txBody>
      </p:sp>
    </p:spTree>
    <p:extLst>
      <p:ext uri="{BB962C8B-B14F-4D97-AF65-F5344CB8AC3E}">
        <p14:creationId xmlns:p14="http://schemas.microsoft.com/office/powerpoint/2010/main" val="842272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1" i="0" dirty="0">
                <a:solidFill>
                  <a:srgbClr val="222222"/>
                </a:solidFill>
                <a:effectLst/>
                <a:latin typeface="Roboto"/>
              </a:rPr>
              <a:t>Митохондрия</a:t>
            </a:r>
            <a:r>
              <a:rPr lang="ru-RU" b="0" i="0" dirty="0">
                <a:solidFill>
                  <a:srgbClr val="222222"/>
                </a:solidFill>
                <a:effectLst/>
                <a:latin typeface="Roboto"/>
              </a:rPr>
              <a:t> – это </a:t>
            </a:r>
            <a:r>
              <a:rPr lang="ru-RU" b="1" i="0" dirty="0" err="1">
                <a:solidFill>
                  <a:srgbClr val="222222"/>
                </a:solidFill>
                <a:effectLst/>
                <a:latin typeface="Roboto"/>
              </a:rPr>
              <a:t>двумембранный</a:t>
            </a:r>
            <a:r>
              <a:rPr lang="ru-RU" b="1" i="0" dirty="0">
                <a:solidFill>
                  <a:srgbClr val="222222"/>
                </a:solidFill>
                <a:effectLst/>
                <a:latin typeface="Roboto"/>
              </a:rPr>
              <a:t> органоид</a:t>
            </a:r>
            <a:r>
              <a:rPr lang="ru-RU" b="0" i="0" dirty="0">
                <a:solidFill>
                  <a:srgbClr val="222222"/>
                </a:solidFill>
                <a:effectLst/>
                <a:latin typeface="Roboto"/>
              </a:rPr>
              <a:t> эукариотической клетки, основная функция которого </a:t>
            </a:r>
            <a:r>
              <a:rPr lang="ru-RU" b="1" i="0" dirty="0">
                <a:solidFill>
                  <a:srgbClr val="222222"/>
                </a:solidFill>
                <a:effectLst/>
                <a:latin typeface="Roboto"/>
              </a:rPr>
              <a:t>синтез АТФ</a:t>
            </a:r>
            <a:r>
              <a:rPr lang="ru-RU" b="0" i="0" dirty="0">
                <a:solidFill>
                  <a:srgbClr val="222222"/>
                </a:solidFill>
                <a:effectLst/>
                <a:latin typeface="Roboto"/>
              </a:rPr>
              <a:t> – источника энергии для жизнедеятельности клетки.</a:t>
            </a:r>
          </a:p>
          <a:p>
            <a:pPr algn="l"/>
            <a:r>
              <a:rPr lang="ru-RU" b="0" i="0" dirty="0">
                <a:solidFill>
                  <a:srgbClr val="222222"/>
                </a:solidFill>
                <a:effectLst/>
                <a:latin typeface="Roboto"/>
              </a:rPr>
              <a:t>Количество </a:t>
            </a:r>
            <a:r>
              <a:rPr lang="ru-RU" b="0" i="0" dirty="0" err="1">
                <a:solidFill>
                  <a:srgbClr val="222222"/>
                </a:solidFill>
                <a:effectLst/>
                <a:latin typeface="Roboto"/>
              </a:rPr>
              <a:t>митохондрий</a:t>
            </a:r>
            <a:r>
              <a:rPr lang="ru-RU" b="0" i="0" dirty="0">
                <a:solidFill>
                  <a:srgbClr val="222222"/>
                </a:solidFill>
                <a:effectLst/>
                <a:latin typeface="Roboto"/>
              </a:rPr>
              <a:t> в клетках не постоянно, в среднем от нескольких единиц до нескольких тысяч. Там, где процессы синтеза идут интенсивно, их больше. Также варьирует размер </a:t>
            </a:r>
            <a:r>
              <a:rPr lang="ru-RU" b="0" i="0" dirty="0" err="1">
                <a:solidFill>
                  <a:srgbClr val="222222"/>
                </a:solidFill>
                <a:effectLst/>
                <a:latin typeface="Roboto"/>
              </a:rPr>
              <a:t>митохондрий</a:t>
            </a:r>
            <a:r>
              <a:rPr lang="ru-RU" b="0" i="0" dirty="0">
                <a:solidFill>
                  <a:srgbClr val="222222"/>
                </a:solidFill>
                <a:effectLst/>
                <a:latin typeface="Roboto"/>
              </a:rPr>
              <a:t> и их форма (округлые, вытянутые, спиральные, чашевидные и др.). Чаще имеют округлую вытянутую форму, диаметром до 1 микрометра и длиной до 10 мкм. Могут перемещаться в клетке с током цитоплазмы или оставаться в одном положении. Перемещаются к местам, где больше всего требуется выработка энергии.</a:t>
            </a:r>
          </a:p>
          <a:p>
            <a:pPr algn="l"/>
            <a:r>
              <a:rPr lang="ru-RU" b="0" i="0" dirty="0">
                <a:solidFill>
                  <a:srgbClr val="222222"/>
                </a:solidFill>
                <a:effectLst/>
                <a:latin typeface="Roboto"/>
              </a:rPr>
              <a:t>Согласно гипотезе </a:t>
            </a:r>
            <a:r>
              <a:rPr lang="ru-RU" b="0" i="0" u="none" strike="noStrike" dirty="0" err="1">
                <a:solidFill>
                  <a:srgbClr val="619F3C"/>
                </a:solidFill>
                <a:effectLst/>
                <a:latin typeface="Roboto"/>
                <a:hlinkClick r:id="rId3"/>
              </a:rPr>
              <a:t>симбиогенеза</a:t>
            </a:r>
            <a:r>
              <a:rPr lang="ru-RU" b="0" i="0" dirty="0">
                <a:solidFill>
                  <a:srgbClr val="222222"/>
                </a:solidFill>
                <a:effectLst/>
                <a:latin typeface="Roboto"/>
              </a:rPr>
              <a:t> </a:t>
            </a:r>
            <a:r>
              <a:rPr lang="ru-RU" b="1" i="0" dirty="0">
                <a:solidFill>
                  <a:srgbClr val="222222"/>
                </a:solidFill>
                <a:effectLst/>
                <a:latin typeface="Roboto"/>
              </a:rPr>
              <a:t>митохондрии произошли от аэробных бактерий, внедрившихся в другую прокариотическую клетку</a:t>
            </a:r>
            <a:r>
              <a:rPr lang="ru-RU" b="0" i="0" dirty="0">
                <a:solidFill>
                  <a:srgbClr val="222222"/>
                </a:solidFill>
                <a:effectLst/>
                <a:latin typeface="Roboto"/>
              </a:rPr>
              <a:t>. Эти бактерии начали снабжать клетку дополнительным количеством молекул АТФ, а получать от нее питательные вещества. В процессе эволюции они потеряли автономность, передав часть своих генов в ядро и став таким образом клеточной органеллой.</a:t>
            </a:r>
          </a:p>
          <a:p>
            <a:pPr algn="l"/>
            <a:r>
              <a:rPr lang="ru-RU" b="0" i="0" dirty="0">
                <a:solidFill>
                  <a:srgbClr val="222222"/>
                </a:solidFill>
                <a:effectLst/>
                <a:latin typeface="Roboto"/>
              </a:rPr>
              <a:t>В клетках новые митохондрии появляются в основном путем деления ранее существующих, т. е. они не синтезируются заново, что напоминает процесс размножения и говорит в пользу </a:t>
            </a:r>
            <a:r>
              <a:rPr lang="ru-RU" b="0" i="0" dirty="0" err="1">
                <a:solidFill>
                  <a:srgbClr val="222222"/>
                </a:solidFill>
                <a:effectLst/>
                <a:latin typeface="Roboto"/>
              </a:rPr>
              <a:t>симбиогенеза</a:t>
            </a:r>
            <a:r>
              <a:rPr lang="ru-RU" b="0" i="0" dirty="0">
                <a:solidFill>
                  <a:srgbClr val="222222"/>
                </a:solidFill>
                <a:effectLst/>
                <a:latin typeface="Roboto"/>
              </a:rPr>
              <a:t>.</a:t>
            </a:r>
          </a:p>
          <a:p>
            <a:pPr algn="l"/>
            <a:r>
              <a:rPr lang="ru-RU" b="1" i="0" dirty="0">
                <a:solidFill>
                  <a:srgbClr val="222222"/>
                </a:solidFill>
                <a:effectLst/>
                <a:latin typeface="Roboto"/>
              </a:rPr>
              <a:t>Строение и функции митохондрии</a:t>
            </a:r>
          </a:p>
          <a:p>
            <a:pPr algn="l"/>
            <a:r>
              <a:rPr lang="ru-RU" b="0" i="0" dirty="0">
                <a:solidFill>
                  <a:srgbClr val="222222"/>
                </a:solidFill>
                <a:effectLst/>
                <a:latin typeface="Roboto"/>
              </a:rPr>
              <a:t>Митохондрия состоит из</a:t>
            </a:r>
          </a:p>
          <a:p>
            <a:pPr algn="l">
              <a:buFont typeface="Arial" panose="020B0604020202020204" pitchFamily="34" charset="0"/>
              <a:buChar char="•"/>
            </a:pPr>
            <a:r>
              <a:rPr lang="ru-RU" b="1" i="0" dirty="0">
                <a:solidFill>
                  <a:srgbClr val="222222"/>
                </a:solidFill>
                <a:effectLst/>
                <a:latin typeface="Roboto"/>
              </a:rPr>
              <a:t>двух мембран — внешней и внутренней</a:t>
            </a:r>
            <a:r>
              <a:rPr lang="ru-RU" b="0" i="0" dirty="0">
                <a:solidFill>
                  <a:srgbClr val="222222"/>
                </a:solidFill>
                <a:effectLst/>
                <a:latin typeface="Roboto"/>
              </a:rPr>
              <a:t>,</a:t>
            </a:r>
          </a:p>
          <a:p>
            <a:pPr algn="l">
              <a:buFont typeface="Arial" panose="020B0604020202020204" pitchFamily="34" charset="0"/>
              <a:buChar char="•"/>
            </a:pPr>
            <a:r>
              <a:rPr lang="ru-RU" b="1" i="0" dirty="0">
                <a:solidFill>
                  <a:srgbClr val="222222"/>
                </a:solidFill>
                <a:effectLst/>
                <a:latin typeface="Roboto"/>
              </a:rPr>
              <a:t>межмембранного пространства</a:t>
            </a:r>
            <a:r>
              <a:rPr lang="ru-RU" b="0" i="0" dirty="0">
                <a:solidFill>
                  <a:srgbClr val="222222"/>
                </a:solidFill>
                <a:effectLst/>
                <a:latin typeface="Roboto"/>
              </a:rPr>
              <a:t>,</a:t>
            </a:r>
          </a:p>
          <a:p>
            <a:pPr algn="l">
              <a:buFont typeface="Arial" panose="020B0604020202020204" pitchFamily="34" charset="0"/>
              <a:buChar char="•"/>
            </a:pPr>
            <a:r>
              <a:rPr lang="ru-RU" b="0" i="0" dirty="0">
                <a:solidFill>
                  <a:srgbClr val="222222"/>
                </a:solidFill>
                <a:effectLst/>
                <a:latin typeface="Roboto"/>
              </a:rPr>
              <a:t>внутреннего содержимого — </a:t>
            </a:r>
            <a:r>
              <a:rPr lang="ru-RU" b="1" i="0" dirty="0">
                <a:solidFill>
                  <a:srgbClr val="222222"/>
                </a:solidFill>
                <a:effectLst/>
                <a:latin typeface="Roboto"/>
              </a:rPr>
              <a:t>матрикса</a:t>
            </a:r>
            <a:r>
              <a:rPr lang="ru-RU" b="0" i="0" dirty="0">
                <a:solidFill>
                  <a:srgbClr val="222222"/>
                </a:solidFill>
                <a:effectLst/>
                <a:latin typeface="Roboto"/>
              </a:rPr>
              <a:t>,</a:t>
            </a:r>
          </a:p>
          <a:p>
            <a:pPr algn="l">
              <a:buFont typeface="Arial" panose="020B0604020202020204" pitchFamily="34" charset="0"/>
              <a:buChar char="•"/>
            </a:pPr>
            <a:r>
              <a:rPr lang="ru-RU" b="1" i="0" dirty="0" err="1">
                <a:solidFill>
                  <a:srgbClr val="222222"/>
                </a:solidFill>
                <a:effectLst/>
                <a:latin typeface="Roboto"/>
              </a:rPr>
              <a:t>крист</a:t>
            </a:r>
            <a:r>
              <a:rPr lang="ru-RU" b="0" i="0" dirty="0">
                <a:solidFill>
                  <a:srgbClr val="222222"/>
                </a:solidFill>
                <a:effectLst/>
                <a:latin typeface="Roboto"/>
              </a:rPr>
              <a:t>, представляющих собой выросты в матрикс внутренней мембраны,</a:t>
            </a:r>
          </a:p>
          <a:p>
            <a:pPr algn="l">
              <a:buFont typeface="Arial" panose="020B0604020202020204" pitchFamily="34" charset="0"/>
              <a:buChar char="•"/>
            </a:pPr>
            <a:r>
              <a:rPr lang="ru-RU" b="0" i="0" dirty="0">
                <a:solidFill>
                  <a:srgbClr val="222222"/>
                </a:solidFill>
                <a:effectLst/>
                <a:latin typeface="Roboto"/>
              </a:rPr>
              <a:t>собственной белок-синтезирующей системы: </a:t>
            </a:r>
            <a:r>
              <a:rPr lang="ru-RU" b="1" i="0" dirty="0">
                <a:solidFill>
                  <a:srgbClr val="222222"/>
                </a:solidFill>
                <a:effectLst/>
                <a:latin typeface="Roboto"/>
              </a:rPr>
              <a:t>ДНК, рибосом, РНК</a:t>
            </a:r>
            <a:r>
              <a:rPr lang="ru-RU" b="0" i="0" dirty="0">
                <a:solidFill>
                  <a:srgbClr val="222222"/>
                </a:solidFill>
                <a:effectLst/>
                <a:latin typeface="Roboto"/>
              </a:rPr>
              <a:t>,</a:t>
            </a:r>
          </a:p>
          <a:p>
            <a:pPr algn="l">
              <a:buFont typeface="Arial" panose="020B0604020202020204" pitchFamily="34" charset="0"/>
              <a:buChar char="•"/>
            </a:pPr>
            <a:r>
              <a:rPr lang="ru-RU" b="0" i="0" dirty="0">
                <a:solidFill>
                  <a:srgbClr val="222222"/>
                </a:solidFill>
                <a:effectLst/>
                <a:latin typeface="Roboto"/>
              </a:rPr>
              <a:t>белков и их комплексов, в том числе большого количества ферментов и коферментов,</a:t>
            </a:r>
          </a:p>
          <a:p>
            <a:pPr algn="l">
              <a:buFont typeface="Arial" panose="020B0604020202020204" pitchFamily="34" charset="0"/>
              <a:buChar char="•"/>
            </a:pPr>
            <a:r>
              <a:rPr lang="ru-RU" b="0" i="0" dirty="0">
                <a:solidFill>
                  <a:srgbClr val="222222"/>
                </a:solidFill>
                <a:effectLst/>
                <a:latin typeface="Roboto"/>
              </a:rPr>
              <a:t>других молекул и гранул различных веществ, находящихся в матриксе.</a:t>
            </a:r>
          </a:p>
          <a:p>
            <a:pPr algn="l"/>
            <a:r>
              <a:rPr lang="ru-RU" b="0" i="0" dirty="0">
                <a:solidFill>
                  <a:srgbClr val="222222"/>
                </a:solidFill>
                <a:effectLst/>
                <a:latin typeface="Roboto"/>
              </a:rPr>
              <a:t>Внешняя и внутренняя мембраны выполняют разные функции, поэтому различается их химический состав. Расстояние между мембранами составляет до 10 </a:t>
            </a:r>
            <a:r>
              <a:rPr lang="ru-RU" b="0" i="0" dirty="0" err="1">
                <a:solidFill>
                  <a:srgbClr val="222222"/>
                </a:solidFill>
                <a:effectLst/>
                <a:latin typeface="Roboto"/>
              </a:rPr>
              <a:t>нм</a:t>
            </a:r>
            <a:r>
              <a:rPr lang="ru-RU" b="0" i="0" dirty="0">
                <a:solidFill>
                  <a:srgbClr val="222222"/>
                </a:solidFill>
                <a:effectLst/>
                <a:latin typeface="Roboto"/>
              </a:rPr>
              <a:t>. Внешняя мембрана </a:t>
            </a:r>
            <a:r>
              <a:rPr lang="ru-RU" b="0" i="0" dirty="0" err="1">
                <a:solidFill>
                  <a:srgbClr val="222222"/>
                </a:solidFill>
                <a:effectLst/>
                <a:latin typeface="Roboto"/>
              </a:rPr>
              <a:t>митохондрий</a:t>
            </a:r>
            <a:r>
              <a:rPr lang="ru-RU" b="0" i="0" dirty="0">
                <a:solidFill>
                  <a:srgbClr val="222222"/>
                </a:solidFill>
                <a:effectLst/>
                <a:latin typeface="Roboto"/>
              </a:rPr>
              <a:t> по строению схожа с плазмалеммой, окружающей клетку, и выполняет в основном барьерную функцию, отграничивая содержимое органоида от цитоплазмы. Через нее проникают мелкие молекулы, транспорт крупных избирателен. В некоторых местах внешняя мембрана соединена с ЭПС, каналы которой открываются в митохондрию.</a:t>
            </a:r>
          </a:p>
          <a:p>
            <a:pPr algn="l"/>
            <a:r>
              <a:rPr lang="ru-RU" b="0" i="0" dirty="0">
                <a:solidFill>
                  <a:srgbClr val="222222"/>
                </a:solidFill>
                <a:effectLst/>
                <a:latin typeface="Roboto"/>
              </a:rPr>
              <a:t>На внутренней мембране, в основном ее выростах — </a:t>
            </a:r>
            <a:r>
              <a:rPr lang="ru-RU" b="0" i="0" dirty="0" err="1">
                <a:solidFill>
                  <a:srgbClr val="222222"/>
                </a:solidFill>
                <a:effectLst/>
                <a:latin typeface="Roboto"/>
              </a:rPr>
              <a:t>кристах</a:t>
            </a:r>
            <a:r>
              <a:rPr lang="ru-RU" b="0" i="0" dirty="0">
                <a:solidFill>
                  <a:srgbClr val="222222"/>
                </a:solidFill>
                <a:effectLst/>
                <a:latin typeface="Roboto"/>
              </a:rPr>
              <a:t>, располагаются ферменты, образуя </a:t>
            </a:r>
            <a:r>
              <a:rPr lang="ru-RU" b="0" i="0" dirty="0" err="1">
                <a:solidFill>
                  <a:srgbClr val="222222"/>
                </a:solidFill>
                <a:effectLst/>
                <a:latin typeface="Roboto"/>
              </a:rPr>
              <a:t>мультиферментативные</a:t>
            </a:r>
            <a:r>
              <a:rPr lang="ru-RU" b="0" i="0" dirty="0">
                <a:solidFill>
                  <a:srgbClr val="222222"/>
                </a:solidFill>
                <a:effectLst/>
                <a:latin typeface="Roboto"/>
              </a:rPr>
              <a:t> системы. Поэтому по химическому составу здесь преобладают белки, а не липиды. Количество </a:t>
            </a:r>
            <a:r>
              <a:rPr lang="ru-RU" b="0" i="0" dirty="0" err="1">
                <a:solidFill>
                  <a:srgbClr val="222222"/>
                </a:solidFill>
                <a:effectLst/>
                <a:latin typeface="Roboto"/>
              </a:rPr>
              <a:t>крист</a:t>
            </a:r>
            <a:r>
              <a:rPr lang="ru-RU" b="0" i="0" dirty="0">
                <a:solidFill>
                  <a:srgbClr val="222222"/>
                </a:solidFill>
                <a:effectLst/>
                <a:latin typeface="Roboto"/>
              </a:rPr>
              <a:t> варьирует в зависимости от интенсивности процессов. Так в </a:t>
            </a:r>
            <a:r>
              <a:rPr lang="ru-RU" b="0" i="0" dirty="0" err="1">
                <a:solidFill>
                  <a:srgbClr val="222222"/>
                </a:solidFill>
                <a:effectLst/>
                <a:latin typeface="Roboto"/>
              </a:rPr>
              <a:t>митохондриях</a:t>
            </a:r>
            <a:r>
              <a:rPr lang="ru-RU" b="0" i="0" dirty="0">
                <a:solidFill>
                  <a:srgbClr val="222222"/>
                </a:solidFill>
                <a:effectLst/>
                <a:latin typeface="Roboto"/>
              </a:rPr>
              <a:t> мышц их очень много.</a:t>
            </a:r>
          </a:p>
          <a:p>
            <a:pPr algn="l"/>
            <a:r>
              <a:rPr lang="ru-RU" b="0" i="0" dirty="0">
                <a:solidFill>
                  <a:srgbClr val="222222"/>
                </a:solidFill>
                <a:effectLst/>
                <a:latin typeface="Roboto"/>
              </a:rPr>
              <a:t>В некоторых местах внешняя и внутренняя мембрана соединяются между собой.</a:t>
            </a:r>
          </a:p>
          <a:p>
            <a:pPr algn="l"/>
            <a:r>
              <a:rPr lang="ru-RU" b="0" i="0" dirty="0">
                <a:solidFill>
                  <a:srgbClr val="222222"/>
                </a:solidFill>
                <a:effectLst/>
                <a:latin typeface="Roboto"/>
              </a:rPr>
              <a:t>У </a:t>
            </a:r>
            <a:r>
              <a:rPr lang="ru-RU" b="0" i="0" dirty="0" err="1">
                <a:solidFill>
                  <a:srgbClr val="222222"/>
                </a:solidFill>
                <a:effectLst/>
                <a:latin typeface="Roboto"/>
              </a:rPr>
              <a:t>митохондрий</a:t>
            </a:r>
            <a:r>
              <a:rPr lang="ru-RU" b="0" i="0" dirty="0">
                <a:solidFill>
                  <a:srgbClr val="222222"/>
                </a:solidFill>
                <a:effectLst/>
                <a:latin typeface="Roboto"/>
              </a:rPr>
              <a:t>, также как у хлоропластов, есть своя белоксинтезирующая система — ДНК, РНК и рибосомы. Генетический аппарат представляет собой кольцевую молекулу – нуклеоид, как у бактерий. Рибосомы </a:t>
            </a:r>
            <a:r>
              <a:rPr lang="ru-RU" b="0" i="0" dirty="0" err="1">
                <a:solidFill>
                  <a:srgbClr val="222222"/>
                </a:solidFill>
                <a:effectLst/>
                <a:latin typeface="Roboto"/>
              </a:rPr>
              <a:t>митохондрий</a:t>
            </a:r>
            <a:r>
              <a:rPr lang="ru-RU" b="0" i="0" dirty="0">
                <a:solidFill>
                  <a:srgbClr val="222222"/>
                </a:solidFill>
                <a:effectLst/>
                <a:latin typeface="Roboto"/>
              </a:rPr>
              <a:t> растений схожи с бактериальными, у животных митохондриальные рибосомы мельче не только цитоплазматических, но и бактериальных. Часть необходимых белков митохондрии синтезируют сами, другую часть получают из цитоплазмы, так как эти белки кодируются ядерными генами.</a:t>
            </a:r>
          </a:p>
          <a:p>
            <a:pPr algn="l"/>
            <a:r>
              <a:rPr lang="ru-RU" b="0" i="0" dirty="0">
                <a:solidFill>
                  <a:srgbClr val="222222"/>
                </a:solidFill>
                <a:effectLst/>
                <a:latin typeface="Roboto"/>
              </a:rPr>
              <a:t>Главная функция </a:t>
            </a:r>
            <a:r>
              <a:rPr lang="ru-RU" b="0" i="0" dirty="0" err="1">
                <a:solidFill>
                  <a:srgbClr val="222222"/>
                </a:solidFill>
                <a:effectLst/>
                <a:latin typeface="Roboto"/>
              </a:rPr>
              <a:t>митохондрий</a:t>
            </a:r>
            <a:r>
              <a:rPr lang="ru-RU" b="0" i="0" dirty="0">
                <a:solidFill>
                  <a:srgbClr val="222222"/>
                </a:solidFill>
                <a:effectLst/>
                <a:latin typeface="Roboto"/>
              </a:rPr>
              <a:t> — снабжать клетку энергией, которая путем многочисленных ферментативных реакций извлекается из органических соединений и запасается в АТФ. Часть реакций идет с участием кислорода, в других выделяется углекислый газ. Реакции идут как в матриксе (</a:t>
            </a:r>
            <a:r>
              <a:rPr lang="ru-RU" b="0" i="0" u="none" strike="noStrike" dirty="0">
                <a:solidFill>
                  <a:srgbClr val="619F3C"/>
                </a:solidFill>
                <a:effectLst/>
                <a:latin typeface="Roboto"/>
                <a:hlinkClick r:id="rId4"/>
              </a:rPr>
              <a:t>цикл Кребса</a:t>
            </a:r>
            <a:r>
              <a:rPr lang="ru-RU" b="0" i="0" dirty="0">
                <a:solidFill>
                  <a:srgbClr val="222222"/>
                </a:solidFill>
                <a:effectLst/>
                <a:latin typeface="Roboto"/>
              </a:rPr>
              <a:t>), так и на </a:t>
            </a:r>
            <a:r>
              <a:rPr lang="ru-RU" b="0" i="0" dirty="0" err="1">
                <a:solidFill>
                  <a:srgbClr val="222222"/>
                </a:solidFill>
                <a:effectLst/>
                <a:latin typeface="Roboto"/>
              </a:rPr>
              <a:t>кристах</a:t>
            </a:r>
            <a:r>
              <a:rPr lang="ru-RU" b="0" i="0" dirty="0">
                <a:solidFill>
                  <a:srgbClr val="222222"/>
                </a:solidFill>
                <a:effectLst/>
                <a:latin typeface="Roboto"/>
              </a:rPr>
              <a:t> (</a:t>
            </a:r>
            <a:r>
              <a:rPr lang="ru-RU" b="0" i="0" u="none" strike="noStrike" dirty="0">
                <a:solidFill>
                  <a:srgbClr val="619F3C"/>
                </a:solidFill>
                <a:effectLst/>
                <a:latin typeface="Roboto"/>
                <a:hlinkClick r:id="rId5"/>
              </a:rPr>
              <a:t>окислительное фосфорилирование</a:t>
            </a:r>
            <a:r>
              <a:rPr lang="ru-RU" b="0" i="0" dirty="0">
                <a:solidFill>
                  <a:srgbClr val="222222"/>
                </a:solidFill>
                <a:effectLst/>
                <a:latin typeface="Roboto"/>
              </a:rPr>
              <a:t>).</a:t>
            </a:r>
          </a:p>
          <a:p>
            <a:pPr algn="l"/>
            <a:r>
              <a:rPr lang="ru-RU" b="0" i="0" dirty="0">
                <a:solidFill>
                  <a:srgbClr val="222222"/>
                </a:solidFill>
                <a:effectLst/>
                <a:latin typeface="Roboto"/>
              </a:rPr>
              <a:t>Следует иметь в виду, что в клетках АТФ синтезируется не только в </a:t>
            </a:r>
            <a:r>
              <a:rPr lang="ru-RU" b="0" i="0" dirty="0" err="1">
                <a:solidFill>
                  <a:srgbClr val="222222"/>
                </a:solidFill>
                <a:effectLst/>
                <a:latin typeface="Roboto"/>
              </a:rPr>
              <a:t>митохондриях</a:t>
            </a:r>
            <a:r>
              <a:rPr lang="ru-RU" b="0" i="0" dirty="0">
                <a:solidFill>
                  <a:srgbClr val="222222"/>
                </a:solidFill>
                <a:effectLst/>
                <a:latin typeface="Roboto"/>
              </a:rPr>
              <a:t>, но и в цитоплазме в процессе </a:t>
            </a:r>
            <a:r>
              <a:rPr lang="ru-RU" b="0" i="0" u="none" strike="noStrike" dirty="0">
                <a:solidFill>
                  <a:srgbClr val="619F3C"/>
                </a:solidFill>
                <a:effectLst/>
                <a:latin typeface="Roboto"/>
                <a:hlinkClick r:id="rId6"/>
              </a:rPr>
              <a:t>гликолиза</a:t>
            </a:r>
            <a:r>
              <a:rPr lang="ru-RU" b="0" i="0" dirty="0">
                <a:solidFill>
                  <a:srgbClr val="222222"/>
                </a:solidFill>
                <a:effectLst/>
                <a:latin typeface="Roboto"/>
              </a:rPr>
              <a:t>. Однако эффективность этих реакций невысока. Особенность функции </a:t>
            </a:r>
            <a:r>
              <a:rPr lang="ru-RU" b="0" i="0" dirty="0" err="1">
                <a:solidFill>
                  <a:srgbClr val="222222"/>
                </a:solidFill>
                <a:effectLst/>
                <a:latin typeface="Roboto"/>
              </a:rPr>
              <a:t>митохондрий</a:t>
            </a:r>
            <a:r>
              <a:rPr lang="ru-RU" b="0" i="0" dirty="0">
                <a:solidFill>
                  <a:srgbClr val="222222"/>
                </a:solidFill>
                <a:effectLst/>
                <a:latin typeface="Roboto"/>
              </a:rPr>
              <a:t> в том, что в них протекают реакции не только бескислородного окисления, но и кислородный этап энергетического обмена.</a:t>
            </a:r>
          </a:p>
          <a:p>
            <a:pPr algn="l"/>
            <a:r>
              <a:rPr lang="ru-RU" b="0" i="0" dirty="0">
                <a:solidFill>
                  <a:srgbClr val="222222"/>
                </a:solidFill>
                <a:effectLst/>
                <a:latin typeface="Roboto"/>
              </a:rPr>
              <a:t>Другими словами, функция </a:t>
            </a:r>
            <a:r>
              <a:rPr lang="ru-RU" b="0" i="0" dirty="0" err="1">
                <a:solidFill>
                  <a:srgbClr val="222222"/>
                </a:solidFill>
                <a:effectLst/>
                <a:latin typeface="Roboto"/>
              </a:rPr>
              <a:t>митохондрий</a:t>
            </a:r>
            <a:r>
              <a:rPr lang="ru-RU" b="0" i="0" dirty="0">
                <a:solidFill>
                  <a:srgbClr val="222222"/>
                </a:solidFill>
                <a:effectLst/>
                <a:latin typeface="Roboto"/>
              </a:rPr>
              <a:t> – активное участие в клеточном дыхании, к которому относят множество реакций окисления органических веществ, переноса протонов водорода и электронов, идущих с выделением энергии, которая аккумулируется в АТФ.</a:t>
            </a:r>
          </a:p>
          <a:p>
            <a:pPr algn="l"/>
            <a:r>
              <a:rPr lang="ru-RU" b="1" i="0" dirty="0">
                <a:solidFill>
                  <a:srgbClr val="222222"/>
                </a:solidFill>
                <a:effectLst/>
                <a:latin typeface="Roboto"/>
              </a:rPr>
              <a:t>Ферменты </a:t>
            </a:r>
            <a:r>
              <a:rPr lang="ru-RU" b="1" i="0" dirty="0" err="1">
                <a:solidFill>
                  <a:srgbClr val="222222"/>
                </a:solidFill>
                <a:effectLst/>
                <a:latin typeface="Roboto"/>
              </a:rPr>
              <a:t>митохондрий</a:t>
            </a:r>
            <a:endParaRPr lang="ru-RU" b="1" i="0" dirty="0">
              <a:solidFill>
                <a:srgbClr val="222222"/>
              </a:solidFill>
              <a:effectLst/>
              <a:latin typeface="Roboto"/>
            </a:endParaRPr>
          </a:p>
          <a:p>
            <a:pPr algn="l"/>
            <a:r>
              <a:rPr lang="ru-RU" b="0" i="0" dirty="0">
                <a:solidFill>
                  <a:srgbClr val="222222"/>
                </a:solidFill>
                <a:effectLst/>
                <a:latin typeface="Roboto"/>
              </a:rPr>
              <a:t>Ферменты </a:t>
            </a:r>
            <a:r>
              <a:rPr lang="ru-RU" b="1" i="0" dirty="0" err="1">
                <a:solidFill>
                  <a:srgbClr val="222222"/>
                </a:solidFill>
                <a:effectLst/>
                <a:latin typeface="Roboto"/>
              </a:rPr>
              <a:t>транслоказы</a:t>
            </a:r>
            <a:r>
              <a:rPr lang="ru-RU" b="0" i="0" dirty="0">
                <a:solidFill>
                  <a:srgbClr val="222222"/>
                </a:solidFill>
                <a:effectLst/>
                <a:latin typeface="Roboto"/>
              </a:rPr>
              <a:t> внутренней мембраны </a:t>
            </a:r>
            <a:r>
              <a:rPr lang="ru-RU" b="0" i="0" dirty="0" err="1">
                <a:solidFill>
                  <a:srgbClr val="222222"/>
                </a:solidFill>
                <a:effectLst/>
                <a:latin typeface="Roboto"/>
              </a:rPr>
              <a:t>митохондрий</a:t>
            </a:r>
            <a:r>
              <a:rPr lang="ru-RU" b="0" i="0" dirty="0">
                <a:solidFill>
                  <a:srgbClr val="222222"/>
                </a:solidFill>
                <a:effectLst/>
                <a:latin typeface="Roboto"/>
              </a:rPr>
              <a:t> осуществляют активный транспорт АДФ и АТФ.</a:t>
            </a:r>
          </a:p>
          <a:p>
            <a:pPr algn="l"/>
            <a:r>
              <a:rPr lang="ru-RU" b="0" i="0" dirty="0">
                <a:solidFill>
                  <a:srgbClr val="222222"/>
                </a:solidFill>
                <a:effectLst/>
                <a:latin typeface="Roboto"/>
              </a:rPr>
              <a:t>В структуре </a:t>
            </a:r>
            <a:r>
              <a:rPr lang="ru-RU" b="0" i="0" dirty="0" err="1">
                <a:solidFill>
                  <a:srgbClr val="222222"/>
                </a:solidFill>
                <a:effectLst/>
                <a:latin typeface="Roboto"/>
              </a:rPr>
              <a:t>крист</a:t>
            </a:r>
            <a:r>
              <a:rPr lang="ru-RU" b="0" i="0" dirty="0">
                <a:solidFill>
                  <a:srgbClr val="222222"/>
                </a:solidFill>
                <a:effectLst/>
                <a:latin typeface="Roboto"/>
              </a:rPr>
              <a:t> выделяют элементарные частицы, состоящие из головки, ножки и основания. На головках, состоящих из фермента </a:t>
            </a:r>
            <a:r>
              <a:rPr lang="ru-RU" b="1" i="0" dirty="0" err="1">
                <a:solidFill>
                  <a:srgbClr val="222222"/>
                </a:solidFill>
                <a:effectLst/>
                <a:latin typeface="Roboto"/>
              </a:rPr>
              <a:t>АТФазы</a:t>
            </a:r>
            <a:r>
              <a:rPr lang="ru-RU" b="0" i="0" dirty="0">
                <a:solidFill>
                  <a:srgbClr val="222222"/>
                </a:solidFill>
                <a:effectLst/>
                <a:latin typeface="Roboto"/>
              </a:rPr>
              <a:t>, происходит синтез АТФ. </a:t>
            </a:r>
            <a:r>
              <a:rPr lang="ru-RU" b="0" i="0" dirty="0" err="1">
                <a:solidFill>
                  <a:srgbClr val="222222"/>
                </a:solidFill>
                <a:effectLst/>
                <a:latin typeface="Roboto"/>
              </a:rPr>
              <a:t>АТФаза</a:t>
            </a:r>
            <a:r>
              <a:rPr lang="ru-RU" b="0" i="0" dirty="0">
                <a:solidFill>
                  <a:srgbClr val="222222"/>
                </a:solidFill>
                <a:effectLst/>
                <a:latin typeface="Roboto"/>
              </a:rPr>
              <a:t> обеспечивает сопряжение фосфорилирования АДФ с реакциями дыхательной цепи.</a:t>
            </a:r>
          </a:p>
          <a:p>
            <a:pPr algn="l"/>
            <a:r>
              <a:rPr lang="ru-RU" b="1" i="0" dirty="0">
                <a:solidFill>
                  <a:srgbClr val="222222"/>
                </a:solidFill>
                <a:effectLst/>
                <a:latin typeface="Roboto"/>
              </a:rPr>
              <a:t>Компоненты дыхательной цепи</a:t>
            </a:r>
            <a:r>
              <a:rPr lang="ru-RU" b="0" i="0" dirty="0">
                <a:solidFill>
                  <a:srgbClr val="222222"/>
                </a:solidFill>
                <a:effectLst/>
                <a:latin typeface="Roboto"/>
              </a:rPr>
              <a:t> находятся в основании элементарных частиц в толще мембраны.</a:t>
            </a:r>
          </a:p>
          <a:p>
            <a:pPr algn="l"/>
            <a:r>
              <a:rPr lang="ru-RU" b="0" i="0" dirty="0">
                <a:solidFill>
                  <a:srgbClr val="222222"/>
                </a:solidFill>
                <a:effectLst/>
                <a:latin typeface="Roboto"/>
              </a:rPr>
              <a:t>В матриксе находится большая часть </a:t>
            </a:r>
            <a:r>
              <a:rPr lang="ru-RU" b="1" i="0" dirty="0">
                <a:solidFill>
                  <a:srgbClr val="222222"/>
                </a:solidFill>
                <a:effectLst/>
                <a:latin typeface="Roboto"/>
              </a:rPr>
              <a:t>ферментов цикла Кребса</a:t>
            </a:r>
            <a:r>
              <a:rPr lang="ru-RU" b="0" i="0" dirty="0">
                <a:solidFill>
                  <a:srgbClr val="222222"/>
                </a:solidFill>
                <a:effectLst/>
                <a:latin typeface="Roboto"/>
              </a:rPr>
              <a:t> и окисления жирных кислот.</a:t>
            </a:r>
          </a:p>
          <a:p>
            <a:pPr algn="l"/>
            <a:r>
              <a:rPr lang="ru-RU" b="0" i="0" dirty="0">
                <a:solidFill>
                  <a:srgbClr val="222222"/>
                </a:solidFill>
                <a:effectLst/>
                <a:latin typeface="Roboto"/>
              </a:rPr>
              <a:t>В результате активности электротранспортной дыхательной цепи ионы водорода поступают в нее из матрикса, а высвобождаются на наружной стороне внутренней мембраны. Это осуществляют определенные мембранные ферменты. Разница в концентрации ионов водорода по разные стороны мембраны приводит к возникновению градиента </a:t>
            </a:r>
            <a:r>
              <a:rPr lang="ru-RU" b="0" i="0" dirty="0" err="1">
                <a:solidFill>
                  <a:srgbClr val="222222"/>
                </a:solidFill>
                <a:effectLst/>
                <a:latin typeface="Roboto"/>
              </a:rPr>
              <a:t>pH</a:t>
            </a:r>
            <a:r>
              <a:rPr lang="ru-RU" b="0" i="0" dirty="0">
                <a:solidFill>
                  <a:srgbClr val="222222"/>
                </a:solidFill>
                <a:effectLst/>
                <a:latin typeface="Roboto"/>
              </a:rPr>
              <a:t>.</a:t>
            </a:r>
          </a:p>
          <a:p>
            <a:pPr algn="l"/>
            <a:r>
              <a:rPr lang="ru-RU" b="0" i="0" dirty="0">
                <a:solidFill>
                  <a:srgbClr val="222222"/>
                </a:solidFill>
                <a:effectLst/>
                <a:latin typeface="Roboto"/>
              </a:rPr>
              <a:t>Энергию для поддержания градиента поставляет перенос электронов по дыхательной цепи. Иначе ионы водорода диффундировали бы обратно.</a:t>
            </a:r>
          </a:p>
          <a:p>
            <a:pPr algn="l"/>
            <a:r>
              <a:rPr lang="ru-RU" b="0" i="0" dirty="0">
                <a:solidFill>
                  <a:srgbClr val="222222"/>
                </a:solidFill>
                <a:effectLst/>
                <a:latin typeface="Roboto"/>
              </a:rPr>
              <a:t>Энергия градиента </a:t>
            </a:r>
            <a:r>
              <a:rPr lang="ru-RU" b="0" i="0" dirty="0" err="1">
                <a:solidFill>
                  <a:srgbClr val="222222"/>
                </a:solidFill>
                <a:effectLst/>
                <a:latin typeface="Roboto"/>
              </a:rPr>
              <a:t>pH</a:t>
            </a:r>
            <a:r>
              <a:rPr lang="ru-RU" b="0" i="0" dirty="0">
                <a:solidFill>
                  <a:srgbClr val="222222"/>
                </a:solidFill>
                <a:effectLst/>
                <a:latin typeface="Roboto"/>
              </a:rPr>
              <a:t> используется для синтеза АТФ из АДФ:</a:t>
            </a:r>
          </a:p>
          <a:p>
            <a:pPr algn="l"/>
            <a:r>
              <a:rPr lang="ru-RU" b="0" i="0" dirty="0">
                <a:solidFill>
                  <a:srgbClr val="222222"/>
                </a:solidFill>
                <a:effectLst/>
                <a:latin typeface="Roboto"/>
              </a:rPr>
              <a:t>АДФ + Ф = АТФ + H</a:t>
            </a:r>
            <a:r>
              <a:rPr lang="ru-RU" b="0" i="0" baseline="-25000" dirty="0">
                <a:solidFill>
                  <a:srgbClr val="222222"/>
                </a:solidFill>
                <a:effectLst/>
                <a:latin typeface="Roboto"/>
              </a:rPr>
              <a:t>2</a:t>
            </a:r>
            <a:r>
              <a:rPr lang="ru-RU" b="0" i="0" dirty="0">
                <a:solidFill>
                  <a:srgbClr val="222222"/>
                </a:solidFill>
                <a:effectLst/>
                <a:latin typeface="Roboto"/>
              </a:rPr>
              <a:t>O (реакция обратима)</a:t>
            </a:r>
          </a:p>
          <a:p>
            <a:pPr algn="l"/>
            <a:r>
              <a:rPr lang="ru-RU" b="0" i="0" dirty="0">
                <a:solidFill>
                  <a:srgbClr val="222222"/>
                </a:solidFill>
                <a:effectLst/>
                <a:latin typeface="Roboto"/>
              </a:rPr>
              <a:t>Образующаяся вода </a:t>
            </a:r>
            <a:r>
              <a:rPr lang="ru-RU" b="0" i="0" dirty="0" err="1">
                <a:solidFill>
                  <a:srgbClr val="222222"/>
                </a:solidFill>
                <a:effectLst/>
                <a:latin typeface="Roboto"/>
              </a:rPr>
              <a:t>ферментативно</a:t>
            </a:r>
            <a:r>
              <a:rPr lang="ru-RU" b="0" i="0" dirty="0">
                <a:solidFill>
                  <a:srgbClr val="222222"/>
                </a:solidFill>
                <a:effectLst/>
                <a:latin typeface="Roboto"/>
              </a:rPr>
              <a:t> удаляется. Это, наряду с другими факторами, облегчает протекание реакции слева направо.</a:t>
            </a:r>
          </a:p>
          <a:p>
            <a:pPr algn="l" fontAlgn="base"/>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20</a:t>
            </a:fld>
            <a:endParaRPr lang="ru-RU"/>
          </a:p>
        </p:txBody>
      </p:sp>
    </p:spTree>
    <p:extLst>
      <p:ext uri="{BB962C8B-B14F-4D97-AF65-F5344CB8AC3E}">
        <p14:creationId xmlns:p14="http://schemas.microsoft.com/office/powerpoint/2010/main" val="286305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Если в расчет взять массу человека 100 кг , то в нем около 70 кг кислорода, 17,5 кг углерода, 10 кг водорода,3 кг азота,2,5 кг кальция, 300 </a:t>
            </a:r>
            <a:r>
              <a:rPr lang="ru-RU" dirty="0" err="1"/>
              <a:t>гр</a:t>
            </a:r>
            <a:r>
              <a:rPr lang="ru-RU" dirty="0"/>
              <a:t> натрия. 200гр серы. </a:t>
            </a:r>
            <a:r>
              <a:rPr lang="ru-RU" dirty="0" err="1"/>
              <a:t>Ао</a:t>
            </a:r>
            <a:r>
              <a:rPr lang="ru-RU" dirty="0"/>
              <a:t> разным классификациям элементы делятся на макроэлементы и микроэлементы. Все вышеуказанные  относятся  к макроэлементам. </a:t>
            </a:r>
            <a:r>
              <a:rPr lang="ru-RU" dirty="0" err="1"/>
              <a:t>Медь,хлор,хром,железо,цинк</a:t>
            </a:r>
            <a:r>
              <a:rPr lang="ru-RU" dirty="0"/>
              <a:t> и т.п микроэлементы.</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03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22</a:t>
            </a:fld>
            <a:endParaRPr lang="ru-RU"/>
          </a:p>
        </p:txBody>
      </p:sp>
    </p:spTree>
    <p:extLst>
      <p:ext uri="{BB962C8B-B14F-4D97-AF65-F5344CB8AC3E}">
        <p14:creationId xmlns:p14="http://schemas.microsoft.com/office/powerpoint/2010/main" val="398172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23</a:t>
            </a:fld>
            <a:endParaRPr lang="ru-RU"/>
          </a:p>
        </p:txBody>
      </p:sp>
    </p:spTree>
    <p:extLst>
      <p:ext uri="{BB962C8B-B14F-4D97-AF65-F5344CB8AC3E}">
        <p14:creationId xmlns:p14="http://schemas.microsoft.com/office/powerpoint/2010/main" val="3390949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24</a:t>
            </a:fld>
            <a:endParaRPr lang="ru-RU"/>
          </a:p>
        </p:txBody>
      </p:sp>
    </p:spTree>
    <p:extLst>
      <p:ext uri="{BB962C8B-B14F-4D97-AF65-F5344CB8AC3E}">
        <p14:creationId xmlns:p14="http://schemas.microsoft.com/office/powerpoint/2010/main" val="962073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b="0" i="0" dirty="0">
              <a:solidFill>
                <a:srgbClr val="2A2A2C"/>
              </a:solidFill>
              <a:effectLst/>
              <a:latin typeface="Open Sans"/>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011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25</a:t>
            </a:fld>
            <a:endParaRPr lang="ru-RU"/>
          </a:p>
        </p:txBody>
      </p:sp>
    </p:spTree>
    <p:extLst>
      <p:ext uri="{BB962C8B-B14F-4D97-AF65-F5344CB8AC3E}">
        <p14:creationId xmlns:p14="http://schemas.microsoft.com/office/powerpoint/2010/main" val="855366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26</a:t>
            </a:fld>
            <a:endParaRPr lang="ru-RU"/>
          </a:p>
        </p:txBody>
      </p:sp>
    </p:spTree>
    <p:extLst>
      <p:ext uri="{BB962C8B-B14F-4D97-AF65-F5344CB8AC3E}">
        <p14:creationId xmlns:p14="http://schemas.microsoft.com/office/powerpoint/2010/main" val="1122002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0" dirty="0">
                <a:solidFill>
                  <a:srgbClr val="222222"/>
                </a:solidFill>
                <a:effectLst/>
                <a:latin typeface="arial" panose="020B0604020202020204" pitchFamily="34" charset="0"/>
              </a:rPr>
              <a:t>Белки</a:t>
            </a:r>
            <a:r>
              <a:rPr lang="ru-RU" b="0" i="0" dirty="0">
                <a:solidFill>
                  <a:srgbClr val="222222"/>
                </a:solidFill>
                <a:effectLst/>
                <a:latin typeface="arial" panose="020B0604020202020204" pitchFamily="34" charset="0"/>
              </a:rPr>
              <a:t> составляют примерно 15–20% массы тела </a:t>
            </a:r>
            <a:r>
              <a:rPr lang="ru-RU" b="1" i="0" dirty="0">
                <a:solidFill>
                  <a:srgbClr val="222222"/>
                </a:solidFill>
                <a:effectLst/>
                <a:latin typeface="arial" panose="020B0604020202020204" pitchFamily="34" charset="0"/>
              </a:rPr>
              <a:t>человека</a:t>
            </a:r>
            <a:r>
              <a:rPr lang="ru-RU" b="0" i="0" dirty="0">
                <a:solidFill>
                  <a:srgbClr val="222222"/>
                </a:solidFill>
                <a:effectLst/>
                <a:latin typeface="arial" panose="020B0604020202020204" pitchFamily="34" charset="0"/>
              </a:rPr>
              <a:t>, что при весе в 70 кг дает около 12 кг. Основные задачи </a:t>
            </a:r>
            <a:r>
              <a:rPr lang="ru-RU" b="1" i="0" dirty="0">
                <a:solidFill>
                  <a:srgbClr val="222222"/>
                </a:solidFill>
                <a:effectLst/>
                <a:latin typeface="arial" panose="020B0604020202020204" pitchFamily="34" charset="0"/>
              </a:rPr>
              <a:t>белков</a:t>
            </a:r>
            <a:r>
              <a:rPr lang="ru-RU" b="0" i="0" dirty="0">
                <a:solidFill>
                  <a:srgbClr val="222222"/>
                </a:solidFill>
                <a:effectLst/>
                <a:latin typeface="arial" panose="020B0604020202020204" pitchFamily="34" charset="0"/>
              </a:rPr>
              <a:t> – обеспечение роста, построения и развития организма. Белковый состав имеют почти все энзимы и часть гормонов.</a:t>
            </a:r>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60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202122"/>
                </a:solidFill>
                <a:effectLst/>
                <a:latin typeface="Arial" panose="020B0604020202020204" pitchFamily="34" charset="0"/>
              </a:rPr>
              <a:t>В </a:t>
            </a:r>
            <a:r>
              <a:rPr lang="ru-RU" b="0" i="0" u="none" strike="noStrike" dirty="0">
                <a:solidFill>
                  <a:srgbClr val="0B0080"/>
                </a:solidFill>
                <a:effectLst/>
                <a:latin typeface="Arial" panose="020B0604020202020204" pitchFamily="34" charset="0"/>
                <a:hlinkClick r:id="rId3" tooltip="Организм"/>
              </a:rPr>
              <a:t>организме</a:t>
            </a:r>
            <a:r>
              <a:rPr lang="ru-RU" b="0" i="0" dirty="0">
                <a:solidFill>
                  <a:srgbClr val="202122"/>
                </a:solidFill>
                <a:effectLst/>
                <a:latin typeface="Arial" panose="020B0604020202020204" pitchFamily="34" charset="0"/>
              </a:rPr>
              <a:t> </a:t>
            </a:r>
            <a:r>
              <a:rPr lang="ru-RU" b="0" i="0" u="none" strike="noStrike" dirty="0">
                <a:solidFill>
                  <a:srgbClr val="0B0080"/>
                </a:solidFill>
                <a:effectLst/>
                <a:latin typeface="Arial" panose="020B0604020202020204" pitchFamily="34" charset="0"/>
                <a:hlinkClick r:id="rId4" tooltip="Человек"/>
              </a:rPr>
              <a:t>человека</a:t>
            </a:r>
            <a:r>
              <a:rPr lang="ru-RU" b="0" i="0" dirty="0">
                <a:solidFill>
                  <a:srgbClr val="202122"/>
                </a:solidFill>
                <a:effectLst/>
                <a:latin typeface="Arial" panose="020B0604020202020204" pitchFamily="34" charset="0"/>
              </a:rPr>
              <a:t> и </a:t>
            </a:r>
            <a:r>
              <a:rPr lang="ru-RU" b="0" i="0" u="none" strike="noStrike" dirty="0">
                <a:solidFill>
                  <a:srgbClr val="0B0080"/>
                </a:solidFill>
                <a:effectLst/>
                <a:latin typeface="Arial" panose="020B0604020202020204" pitchFamily="34" charset="0"/>
                <a:hlinkClick r:id="rId5" tooltip="Животные"/>
              </a:rPr>
              <a:t>животных</a:t>
            </a:r>
            <a:r>
              <a:rPr lang="ru-RU" b="0" i="0" dirty="0">
                <a:solidFill>
                  <a:srgbClr val="202122"/>
                </a:solidFill>
                <a:effectLst/>
                <a:latin typeface="Arial" panose="020B0604020202020204" pitchFamily="34" charset="0"/>
              </a:rPr>
              <a:t> глюкоза является основным и наиболее универсальным источником </a:t>
            </a:r>
            <a:r>
              <a:rPr lang="ru-RU" b="0" i="0" u="none" strike="noStrike" dirty="0">
                <a:solidFill>
                  <a:srgbClr val="0B0080"/>
                </a:solidFill>
                <a:effectLst/>
                <a:latin typeface="Arial" panose="020B0604020202020204" pitchFamily="34" charset="0"/>
                <a:hlinkClick r:id="rId6" tooltip="Энергия"/>
              </a:rPr>
              <a:t>энергии</a:t>
            </a:r>
            <a:r>
              <a:rPr lang="ru-RU" b="0" i="0" dirty="0">
                <a:solidFill>
                  <a:srgbClr val="202122"/>
                </a:solidFill>
                <a:effectLst/>
                <a:latin typeface="Arial" panose="020B0604020202020204" pitchFamily="34" charset="0"/>
              </a:rPr>
              <a:t> для обеспечения </a:t>
            </a:r>
            <a:r>
              <a:rPr lang="ru-RU" b="0" i="0" u="none" strike="noStrike" dirty="0">
                <a:solidFill>
                  <a:srgbClr val="0B0080"/>
                </a:solidFill>
                <a:effectLst/>
                <a:latin typeface="Arial" panose="020B0604020202020204" pitchFamily="34" charset="0"/>
                <a:hlinkClick r:id="rId7" tooltip="Углеводный обмен"/>
              </a:rPr>
              <a:t>метаболических процессов</a:t>
            </a:r>
            <a:r>
              <a:rPr lang="ru-RU" b="0" i="0" dirty="0">
                <a:solidFill>
                  <a:srgbClr val="202122"/>
                </a:solidFill>
                <a:effectLst/>
                <a:latin typeface="Arial" panose="020B0604020202020204" pitchFamily="34" charset="0"/>
              </a:rPr>
              <a:t>. Глюкоза является субстратом гликолиза, в ходе которого она может окислиться либо до пирувата в аэробных условиях, либо до </a:t>
            </a:r>
            <a:r>
              <a:rPr lang="ru-RU" b="0" i="0" dirty="0" err="1">
                <a:solidFill>
                  <a:srgbClr val="202122"/>
                </a:solidFill>
                <a:effectLst/>
                <a:latin typeface="Arial" panose="020B0604020202020204" pitchFamily="34" charset="0"/>
              </a:rPr>
              <a:t>лактата</a:t>
            </a:r>
            <a:r>
              <a:rPr lang="ru-RU" b="0" i="0" dirty="0">
                <a:solidFill>
                  <a:srgbClr val="202122"/>
                </a:solidFill>
                <a:effectLst/>
                <a:latin typeface="Arial" panose="020B0604020202020204" pitchFamily="34" charset="0"/>
              </a:rPr>
              <a:t> в случае анаэробных условий. Пируват, полученный таким образом в </a:t>
            </a:r>
            <a:r>
              <a:rPr lang="ru-RU" b="0" i="0" u="none" strike="noStrike" dirty="0">
                <a:solidFill>
                  <a:srgbClr val="0B0080"/>
                </a:solidFill>
                <a:effectLst/>
                <a:latin typeface="Arial" panose="020B0604020202020204" pitchFamily="34" charset="0"/>
                <a:hlinkClick r:id="rId8" tooltip="Гликолиз"/>
              </a:rPr>
              <a:t>гликолизе</a:t>
            </a:r>
            <a:r>
              <a:rPr lang="ru-RU" b="0" i="0" dirty="0">
                <a:solidFill>
                  <a:srgbClr val="202122"/>
                </a:solidFill>
                <a:effectLst/>
                <a:latin typeface="Arial" panose="020B0604020202020204" pitchFamily="34" charset="0"/>
              </a:rPr>
              <a:t>, далее </a:t>
            </a:r>
            <a:r>
              <a:rPr lang="ru-RU" b="0" i="0" dirty="0" err="1">
                <a:solidFill>
                  <a:srgbClr val="202122"/>
                </a:solidFill>
                <a:effectLst/>
                <a:latin typeface="Arial" panose="020B0604020202020204" pitchFamily="34" charset="0"/>
              </a:rPr>
              <a:t>декарбоксилируется</a:t>
            </a:r>
            <a:r>
              <a:rPr lang="ru-RU" b="0" i="0" dirty="0">
                <a:solidFill>
                  <a:srgbClr val="202122"/>
                </a:solidFill>
                <a:effectLst/>
                <a:latin typeface="Arial" panose="020B0604020202020204" pitchFamily="34" charset="0"/>
              </a:rPr>
              <a:t>, превращаясь в ацетил-</a:t>
            </a:r>
            <a:r>
              <a:rPr lang="ru-RU" b="0" i="0" dirty="0" err="1">
                <a:solidFill>
                  <a:srgbClr val="202122"/>
                </a:solidFill>
                <a:effectLst/>
                <a:latin typeface="Arial" panose="020B0604020202020204" pitchFamily="34" charset="0"/>
              </a:rPr>
              <a:t>КоА</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ацетилкоэнзим</a:t>
            </a:r>
            <a:r>
              <a:rPr lang="ru-RU" b="0" i="0" dirty="0">
                <a:solidFill>
                  <a:srgbClr val="202122"/>
                </a:solidFill>
                <a:effectLst/>
                <a:latin typeface="Arial" panose="020B0604020202020204" pitchFamily="34" charset="0"/>
              </a:rPr>
              <a:t> А). Также в ходе окислительного декарбоксилирования пирувата восстанавливается кофермент НАД</a:t>
            </a:r>
            <a:r>
              <a:rPr lang="ru-RU" b="0" i="0" baseline="30000" dirty="0">
                <a:solidFill>
                  <a:srgbClr val="202122"/>
                </a:solidFill>
                <a:effectLst/>
                <a:latin typeface="Arial" panose="020B0604020202020204" pitchFamily="34" charset="0"/>
              </a:rPr>
              <a:t>+</a:t>
            </a:r>
            <a:r>
              <a:rPr lang="ru-RU" b="0" i="0" dirty="0">
                <a:solidFill>
                  <a:srgbClr val="202122"/>
                </a:solidFill>
                <a:effectLst/>
                <a:latin typeface="Arial" panose="020B0604020202020204" pitchFamily="34" charset="0"/>
              </a:rPr>
              <a:t>. Ацетил-</a:t>
            </a:r>
            <a:r>
              <a:rPr lang="ru-RU" b="0" i="0" dirty="0" err="1">
                <a:solidFill>
                  <a:srgbClr val="202122"/>
                </a:solidFill>
                <a:effectLst/>
                <a:latin typeface="Arial" panose="020B0604020202020204" pitchFamily="34" charset="0"/>
              </a:rPr>
              <a:t>КоА</a:t>
            </a:r>
            <a:r>
              <a:rPr lang="ru-RU" b="0" i="0" dirty="0">
                <a:solidFill>
                  <a:srgbClr val="202122"/>
                </a:solidFill>
                <a:effectLst/>
                <a:latin typeface="Arial" panose="020B0604020202020204" pitchFamily="34" charset="0"/>
              </a:rPr>
              <a:t> далее используется в </a:t>
            </a:r>
            <a:r>
              <a:rPr lang="ru-RU" b="0" i="0" u="none" strike="noStrike" dirty="0">
                <a:solidFill>
                  <a:srgbClr val="0B0080"/>
                </a:solidFill>
                <a:effectLst/>
                <a:latin typeface="Arial" panose="020B0604020202020204" pitchFamily="34" charset="0"/>
                <a:hlinkClick r:id="rId9" tooltip="Цикл трикарбоновых кислот"/>
              </a:rPr>
              <a:t>цикле Кребса</a:t>
            </a:r>
            <a:r>
              <a:rPr lang="ru-RU" b="0" i="0" dirty="0">
                <a:solidFill>
                  <a:srgbClr val="202122"/>
                </a:solidFill>
                <a:effectLst/>
                <a:latin typeface="Arial" panose="020B0604020202020204" pitchFamily="34" charset="0"/>
              </a:rPr>
              <a:t>, а восстановленный кофермент используется в дыхательной цепи.</a:t>
            </a:r>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29</a:t>
            </a:fld>
            <a:endParaRPr lang="ru-RU"/>
          </a:p>
        </p:txBody>
      </p:sp>
    </p:spTree>
    <p:extLst>
      <p:ext uri="{BB962C8B-B14F-4D97-AF65-F5344CB8AC3E}">
        <p14:creationId xmlns:p14="http://schemas.microsoft.com/office/powerpoint/2010/main" val="3488514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30</a:t>
            </a:fld>
            <a:endParaRPr lang="ru-RU"/>
          </a:p>
        </p:txBody>
      </p:sp>
    </p:spTree>
    <p:extLst>
      <p:ext uri="{BB962C8B-B14F-4D97-AF65-F5344CB8AC3E}">
        <p14:creationId xmlns:p14="http://schemas.microsoft.com/office/powerpoint/2010/main" val="442759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806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ЗНАЕТЕ ЛИ ВЫ ЧТО ПОКА МЫ СПИМ,ДВИГАЕМСЯ, ПИТАЕМСЯ НАШ ОРГАНИЗМ РАБОТАЕТ БЕЗ ОСТАНОВКИ И КАЖДУЮ СЕКУНДУ ПОГИБАЮТ МИЛЛИАРДЫ КЛЕТОК, ЧТОБЫ УСТУПИТЬ МЕСТО НОВЫМ КЛЕТКАМ. УДИВИТЕЛЬНЫЙ МЕХАНИЗМ РЕГУЛИРУЕТ ВСЮ ЖИЗНЕДЕЯТЕЛЬНОСТЬ КЛЕТОК , НЕСРАВНИМЫЙ НИ С ЧЕМ.ВСЕГО В ЧЕЛОВЕЧЕСКОМ ОРГАНИЗМЕ 100 В 14 СТЕПЕНИ ИЛИ 100 ТРИЛИАРДОВ КЛЕТОК.</a:t>
            </a:r>
            <a:r>
              <a:rPr lang="ru-RU" dirty="0">
                <a:effectLst/>
              </a:rPr>
              <a:t> НЕКОТОРЫЕ УЧЕНЫЕ ПРЕДПОЛАГАЮТ ЧТО В НАШЕМ ОРГАНИЗМЕ НА ОДНУ КЛЕТКУ ПРИХОДИТСЯ 10 БАКТЕРИАЛЬНЫХ КЛЕТОК.</a:t>
            </a:r>
          </a:p>
          <a:p>
            <a:r>
              <a:rPr lang="ru-RU" dirty="0">
                <a:effectLst/>
              </a:rPr>
              <a:t> ОДНАКО ,Исследователи из Института </a:t>
            </a:r>
            <a:r>
              <a:rPr lang="ru-RU" dirty="0" err="1">
                <a:effectLst/>
              </a:rPr>
              <a:t>Вейцманна</a:t>
            </a:r>
            <a:r>
              <a:rPr lang="ru-RU" dirty="0">
                <a:effectLst/>
              </a:rPr>
              <a:t> взялись точно пересчитать злосчастную пропорцию заново. В статье, опубликованной на сайте </a:t>
            </a:r>
            <a:r>
              <a:rPr lang="ru-RU" i="1" u="sng" dirty="0">
                <a:solidFill>
                  <a:srgbClr val="0088CC"/>
                </a:solidFill>
                <a:effectLst/>
                <a:hlinkClick r:id="rId3"/>
              </a:rPr>
              <a:t>bioRxiv.org</a:t>
            </a:r>
            <a:r>
              <a:rPr lang="ru-RU" dirty="0">
                <a:effectLst/>
              </a:rPr>
              <a:t>, авторы работы пишут, что «среднее» человеческое тело весом 70 кг содержит около 30 трлн собственных клеток и около 40 трлн бактерий, то есть соотношение равно примерно 1,3 – разительное отличие от прежнего десятикратного преобладания микробов. Оценка бактерий допускает 25% отклонение, то есть их может быть 30 трлн или 50 трлн, однако до «10 к 1» это в любом случае не дотягивает.</a:t>
            </a:r>
          </a:p>
          <a:p>
            <a:br>
              <a:rPr lang="ru-RU" dirty="0">
                <a:effectLst/>
              </a:rPr>
            </a:br>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98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ДЛИТЕЛЬНОСТЬ ЖИЗНИ КЛЕТОК ЗАВИСИТ ОТ МЕСТОПОЛОЖЕНИЯ , ВЫПОЛНЯЕМОЙ ФУНКЦИИ. НАПРИМЕР КЛЕТКА КРОВИ ЭРИТРОЦИТА ЖИВЕТ ОТ 90 ДО 120 ДНЕЙ</a:t>
            </a:r>
          </a:p>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7</a:t>
            </a:fld>
            <a:endParaRPr lang="ru-RU"/>
          </a:p>
        </p:txBody>
      </p:sp>
    </p:spTree>
    <p:extLst>
      <p:ext uri="{BB962C8B-B14F-4D97-AF65-F5344CB8AC3E}">
        <p14:creationId xmlns:p14="http://schemas.microsoft.com/office/powerpoint/2010/main" val="1473282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202122"/>
                </a:solidFill>
                <a:effectLst/>
                <a:latin typeface="Arial" panose="020B0604020202020204" pitchFamily="34" charset="0"/>
              </a:rPr>
              <a:t>Всего в теле взрослого человека насчитывается около 230 различных типов клеток</a:t>
            </a:r>
            <a:r>
              <a:rPr lang="ru-RU" b="0" i="0" u="none" strike="noStrike" baseline="30000" dirty="0">
                <a:solidFill>
                  <a:srgbClr val="0B0080"/>
                </a:solidFill>
                <a:effectLst/>
                <a:latin typeface="Arial" panose="020B0604020202020204" pitchFamily="34" charset="0"/>
                <a:hlinkClick r:id="rId3"/>
              </a:rPr>
              <a:t>[1]</a:t>
            </a:r>
            <a:r>
              <a:rPr lang="ru-RU" b="0" i="0" dirty="0">
                <a:solidFill>
                  <a:srgbClr val="202122"/>
                </a:solidFill>
                <a:effectLst/>
                <a:latin typeface="Arial" panose="020B0604020202020204" pitchFamily="34" charset="0"/>
              </a:rPr>
              <a:t>. В данный список включены клетки, которые присутствуют в теле взрослого человека. Не включены клетки </a:t>
            </a:r>
            <a:r>
              <a:rPr lang="ru-RU" b="0" i="0" u="none" strike="noStrike" dirty="0">
                <a:solidFill>
                  <a:srgbClr val="0B0080"/>
                </a:solidFill>
                <a:effectLst/>
                <a:latin typeface="Arial" panose="020B0604020202020204" pitchFamily="34" charset="0"/>
                <a:hlinkClick r:id="rId4" tooltip="Эмбрион"/>
              </a:rPr>
              <a:t>эмбриональных</a:t>
            </a:r>
            <a:r>
              <a:rPr lang="ru-RU" b="0" i="0" dirty="0">
                <a:solidFill>
                  <a:srgbClr val="202122"/>
                </a:solidFill>
                <a:effectLst/>
                <a:latin typeface="Arial" panose="020B0604020202020204" pitchFamily="34" charset="0"/>
              </a:rPr>
              <a:t> тканей и клетки </a:t>
            </a:r>
            <a:r>
              <a:rPr lang="ru-RU" b="0" i="0" u="none" strike="noStrike" dirty="0">
                <a:solidFill>
                  <a:srgbClr val="0B0080"/>
                </a:solidFill>
                <a:effectLst/>
                <a:latin typeface="Arial" panose="020B0604020202020204" pitchFamily="34" charset="0"/>
                <a:hlinkClick r:id="rId5" tooltip="Опухоль"/>
              </a:rPr>
              <a:t>опухолей</a:t>
            </a:r>
            <a:r>
              <a:rPr lang="ru-RU" b="0" i="0" dirty="0">
                <a:solidFill>
                  <a:srgbClr val="202122"/>
                </a:solidFill>
                <a:effectLst/>
                <a:latin typeface="Arial" panose="020B0604020202020204" pitchFamily="34" charset="0"/>
              </a:rPr>
              <a:t>, а также другие типы </a:t>
            </a:r>
            <a:r>
              <a:rPr lang="ru-RU" b="0" i="0" u="none" strike="noStrike" dirty="0">
                <a:solidFill>
                  <a:srgbClr val="0B0080"/>
                </a:solidFill>
                <a:effectLst/>
                <a:latin typeface="Arial" panose="020B0604020202020204" pitchFamily="34" charset="0"/>
                <a:hlinkClick r:id="rId6" tooltip="Патология"/>
              </a:rPr>
              <a:t>патологически</a:t>
            </a:r>
            <a:r>
              <a:rPr lang="ru-RU" b="0" i="0" dirty="0">
                <a:solidFill>
                  <a:srgbClr val="202122"/>
                </a:solidFill>
                <a:effectLst/>
                <a:latin typeface="Arial" panose="020B0604020202020204" pitchFamily="34" charset="0"/>
              </a:rPr>
              <a:t> изменённых клеток. Некоторые клетки включены в несколько категорий, если их происхождение не соответствует локализации (например, остеокласты — видоизмененные макрофаги, функционирующие в составе костной ткани).</a:t>
            </a:r>
          </a:p>
          <a:p>
            <a:pPr algn="ctr" rtl="0"/>
            <a:r>
              <a:rPr lang="ru-RU" b="1" i="0" dirty="0">
                <a:solidFill>
                  <a:srgbClr val="000000"/>
                </a:solidFill>
                <a:effectLst/>
                <a:latin typeface="Arial" panose="020B0604020202020204" pitchFamily="34" charset="0"/>
              </a:rPr>
              <a:t>Содержание</a:t>
            </a: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7"/>
              </a:rPr>
              <a:t>1</a:t>
            </a:r>
            <a:r>
              <a:rPr lang="ru-RU" b="0" i="0" u="none" strike="noStrike" dirty="0">
                <a:solidFill>
                  <a:srgbClr val="0B0080"/>
                </a:solidFill>
                <a:effectLst/>
                <a:latin typeface="Arial" panose="020B0604020202020204" pitchFamily="34" charset="0"/>
                <a:hlinkClick r:id="rId7"/>
              </a:rPr>
              <a:t>Эпителиальные ткани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8"/>
              </a:rPr>
              <a:t>1.1</a:t>
            </a:r>
            <a:r>
              <a:rPr lang="ru-RU" b="0" i="0" u="none" strike="noStrike" dirty="0">
                <a:solidFill>
                  <a:srgbClr val="0B0080"/>
                </a:solidFill>
                <a:effectLst/>
                <a:latin typeface="Arial" panose="020B0604020202020204" pitchFamily="34" charset="0"/>
                <a:hlinkClick r:id="rId8"/>
              </a:rPr>
              <a:t>Ороговевающий эпителий</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9"/>
              </a:rPr>
              <a:t>1.2</a:t>
            </a:r>
            <a:r>
              <a:rPr lang="ru-RU" b="0" i="0" u="none" strike="noStrike" dirty="0">
                <a:solidFill>
                  <a:srgbClr val="0B0080"/>
                </a:solidFill>
                <a:effectLst/>
                <a:latin typeface="Arial" panose="020B0604020202020204" pitchFamily="34" charset="0"/>
                <a:hlinkClick r:id="rId9"/>
              </a:rPr>
              <a:t>Неороговевающие эпителии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0"/>
              </a:rPr>
              <a:t>1.3</a:t>
            </a:r>
            <a:r>
              <a:rPr lang="ru-RU" b="0" i="0" u="none" strike="noStrike" dirty="0">
                <a:solidFill>
                  <a:srgbClr val="0B0080"/>
                </a:solidFill>
                <a:effectLst/>
                <a:latin typeface="Arial" panose="020B0604020202020204" pitchFamily="34" charset="0"/>
                <a:hlinkClick r:id="rId10"/>
              </a:rPr>
              <a:t>Секреторные клетки</a:t>
            </a:r>
            <a:endParaRPr lang="ru-RU" b="0" i="0" dirty="0">
              <a:solidFill>
                <a:srgbClr val="202122"/>
              </a:solidFill>
              <a:effectLst/>
              <a:latin typeface="Arial" panose="020B0604020202020204" pitchFamily="34" charset="0"/>
            </a:endParaRPr>
          </a:p>
          <a:p>
            <a:pPr marL="1143000" lvl="2" indent="-22860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1"/>
              </a:rPr>
              <a:t>1.3.1</a:t>
            </a:r>
            <a:r>
              <a:rPr lang="ru-RU" b="0" i="0" u="none" strike="noStrike" dirty="0">
                <a:solidFill>
                  <a:srgbClr val="0B0080"/>
                </a:solidFill>
                <a:effectLst/>
                <a:latin typeface="Arial" panose="020B0604020202020204" pitchFamily="34" charset="0"/>
                <a:hlinkClick r:id="rId11"/>
              </a:rPr>
              <a:t>Клетки экзокринных желёз</a:t>
            </a:r>
            <a:endParaRPr lang="ru-RU" b="0" i="0" dirty="0">
              <a:solidFill>
                <a:srgbClr val="202122"/>
              </a:solidFill>
              <a:effectLst/>
              <a:latin typeface="Arial" panose="020B0604020202020204" pitchFamily="34" charset="0"/>
            </a:endParaRPr>
          </a:p>
          <a:p>
            <a:pPr marL="1143000" lvl="2" indent="-22860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2"/>
              </a:rPr>
              <a:t>1.3.2</a:t>
            </a:r>
            <a:r>
              <a:rPr lang="ru-RU" b="0" i="0" u="none" strike="noStrike" dirty="0">
                <a:solidFill>
                  <a:srgbClr val="0B0080"/>
                </a:solidFill>
                <a:effectLst/>
                <a:latin typeface="Arial" panose="020B0604020202020204" pitchFamily="34" charset="0"/>
                <a:hlinkClick r:id="rId12"/>
              </a:rPr>
              <a:t>Клетки эндокринной системы</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3"/>
              </a:rPr>
              <a:t>2</a:t>
            </a:r>
            <a:r>
              <a:rPr lang="ru-RU" b="0" i="0" u="none" strike="noStrike" dirty="0">
                <a:solidFill>
                  <a:srgbClr val="0B0080"/>
                </a:solidFill>
                <a:effectLst/>
                <a:latin typeface="Arial" panose="020B0604020202020204" pitchFamily="34" charset="0"/>
                <a:hlinkClick r:id="rId13"/>
              </a:rPr>
              <a:t>Соединительные ткани и ретикуло-эндотелиальные ткани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4"/>
              </a:rPr>
              <a:t>2.1</a:t>
            </a:r>
            <a:r>
              <a:rPr lang="ru-RU" b="0" i="0" u="none" strike="noStrike" dirty="0">
                <a:solidFill>
                  <a:srgbClr val="0B0080"/>
                </a:solidFill>
                <a:effectLst/>
                <a:latin typeface="Arial" panose="020B0604020202020204" pitchFamily="34" charset="0"/>
                <a:hlinkClick r:id="rId14"/>
              </a:rPr>
              <a:t>Клетки крови и иммунной системы</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5"/>
              </a:rPr>
              <a:t>3</a:t>
            </a:r>
            <a:r>
              <a:rPr lang="ru-RU" b="0" i="0" u="none" strike="noStrike" dirty="0">
                <a:solidFill>
                  <a:srgbClr val="0B0080"/>
                </a:solidFill>
                <a:effectLst/>
                <a:latin typeface="Arial" panose="020B0604020202020204" pitchFamily="34" charset="0"/>
                <a:hlinkClick r:id="rId15"/>
              </a:rPr>
              <a:t>Мышечные ткани</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6"/>
              </a:rPr>
              <a:t>4</a:t>
            </a:r>
            <a:r>
              <a:rPr lang="ru-RU" b="0" i="0" u="none" strike="noStrike" dirty="0">
                <a:solidFill>
                  <a:srgbClr val="0B0080"/>
                </a:solidFill>
                <a:effectLst/>
                <a:latin typeface="Arial" panose="020B0604020202020204" pitchFamily="34" charset="0"/>
                <a:hlinkClick r:id="rId16"/>
              </a:rPr>
              <a:t>Нервная ткань и клетки-рецепторы органов чувств</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7"/>
              </a:rPr>
              <a:t>4.1</a:t>
            </a:r>
            <a:r>
              <a:rPr lang="ru-RU" b="0" i="0" u="none" strike="noStrike" dirty="0">
                <a:solidFill>
                  <a:srgbClr val="0B0080"/>
                </a:solidFill>
                <a:effectLst/>
                <a:latin typeface="Arial" panose="020B0604020202020204" pitchFamily="34" charset="0"/>
                <a:hlinkClick r:id="rId17"/>
              </a:rPr>
              <a:t>Нейроны ЦНС</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8"/>
              </a:rPr>
              <a:t>4.2</a:t>
            </a:r>
            <a:r>
              <a:rPr lang="ru-RU" b="0" i="0" u="none" strike="noStrike" dirty="0">
                <a:solidFill>
                  <a:srgbClr val="0B0080"/>
                </a:solidFill>
                <a:effectLst/>
                <a:latin typeface="Arial" panose="020B0604020202020204" pitchFamily="34" charset="0"/>
                <a:hlinkClick r:id="rId18"/>
              </a:rPr>
              <a:t>Нейроглия</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9"/>
              </a:rPr>
              <a:t>4.3</a:t>
            </a:r>
            <a:r>
              <a:rPr lang="ru-RU" b="0" i="0" u="none" strike="noStrike" dirty="0">
                <a:solidFill>
                  <a:srgbClr val="0B0080"/>
                </a:solidFill>
                <a:effectLst/>
                <a:latin typeface="Arial" panose="020B0604020202020204" pitchFamily="34" charset="0"/>
                <a:hlinkClick r:id="rId19"/>
              </a:rPr>
              <a:t>Клетки органов чувств и клетки-рецепторы</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0"/>
              </a:rPr>
              <a:t>5</a:t>
            </a:r>
            <a:r>
              <a:rPr lang="ru-RU" b="0" i="0" u="none" strike="noStrike" dirty="0">
                <a:solidFill>
                  <a:srgbClr val="0B0080"/>
                </a:solidFill>
                <a:effectLst/>
                <a:latin typeface="Arial" panose="020B0604020202020204" pitchFamily="34" charset="0"/>
                <a:hlinkClick r:id="rId20"/>
              </a:rPr>
              <a:t>Пигментные клетки</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1"/>
              </a:rPr>
              <a:t>6</a:t>
            </a:r>
            <a:r>
              <a:rPr lang="ru-RU" b="0" i="0" u="none" strike="noStrike" dirty="0">
                <a:solidFill>
                  <a:srgbClr val="0B0080"/>
                </a:solidFill>
                <a:effectLst/>
                <a:latin typeface="Arial" panose="020B0604020202020204" pitchFamily="34" charset="0"/>
                <a:hlinkClick r:id="rId21"/>
              </a:rPr>
              <a:t>Клетки зародышевого пути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2"/>
              </a:rPr>
              <a:t>6.1</a:t>
            </a:r>
            <a:r>
              <a:rPr lang="ru-RU" b="0" i="0" u="none" strike="noStrike" dirty="0">
                <a:solidFill>
                  <a:srgbClr val="0B0080"/>
                </a:solidFill>
                <a:effectLst/>
                <a:latin typeface="Arial" panose="020B0604020202020204" pitchFamily="34" charset="0"/>
                <a:hlinkClick r:id="rId22"/>
              </a:rPr>
              <a:t>Клетки-предшественники половых клеток</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3"/>
              </a:rPr>
              <a:t>6.2</a:t>
            </a:r>
            <a:r>
              <a:rPr lang="ru-RU" b="0" i="0" u="none" strike="noStrike" dirty="0">
                <a:solidFill>
                  <a:srgbClr val="0B0080"/>
                </a:solidFill>
                <a:effectLst/>
                <a:latin typeface="Arial" panose="020B0604020202020204" pitchFamily="34" charset="0"/>
                <a:hlinkClick r:id="rId23"/>
              </a:rPr>
              <a:t>Половые клетки</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4"/>
              </a:rPr>
              <a:t>7</a:t>
            </a:r>
            <a:r>
              <a:rPr lang="ru-RU" b="0" i="0" u="none" strike="noStrike" dirty="0">
                <a:solidFill>
                  <a:srgbClr val="0B0080"/>
                </a:solidFill>
                <a:effectLst/>
                <a:latin typeface="Arial" panose="020B0604020202020204" pitchFamily="34" charset="0"/>
                <a:hlinkClick r:id="rId24"/>
              </a:rPr>
              <a:t>Примечания</a:t>
            </a:r>
            <a:endParaRPr lang="ru-RU" b="0" i="0" dirty="0">
              <a:solidFill>
                <a:srgbClr val="202122"/>
              </a:solidFill>
              <a:effectLst/>
              <a:latin typeface="Arial" panose="020B0604020202020204" pitchFamily="34" charset="0"/>
            </a:endParaRPr>
          </a:p>
          <a:p>
            <a:br>
              <a:rPr lang="ru-RU" dirty="0"/>
            </a:br>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8</a:t>
            </a:fld>
            <a:endParaRPr lang="ru-RU"/>
          </a:p>
        </p:txBody>
      </p:sp>
    </p:spTree>
    <p:extLst>
      <p:ext uri="{BB962C8B-B14F-4D97-AF65-F5344CB8AC3E}">
        <p14:creationId xmlns:p14="http://schemas.microsoft.com/office/powerpoint/2010/main" val="3505744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 КАКИМИ БЫ РАЗНЫМИ НЕ БЫЛИ КЛЕТКИ, ДЛЯ ИХ КЛАССИФИКАЦИИ СУЩЕСТВУЕТ , ПРИДУМАННАЯ ЧЕЛОВЕКОМ ИЕРАРХИЯ ПОНЯТИЙ. НАПРИМЕР КЛЕТКИ ОДНОГО ПРОИСХОЖДЕНИЯ,ВЫПОЛНЯЮЩИЕ ОДНУ ФУНКЦИЮ=РАБОТУ НАЗЫВАЮТСЯ ТКАНЬЮ. В КУРСЕ ЗООЛОГИИ ВЫ ПРОХОДИЛИ,ЧТО У ЖИВОТНЫХ ВЫДЕЛЯЮТ 4 ТИПА ТКАНЕЙ: ЭПИТЕЛИАЛЬНУЮ,СОЕДИНИТЕЛЬНУЮ,НЕРВНУЮ,МЫШЕЧНУЮ. ЭТО МЫ ИЗУЧИМ НА СЛЕД УРОКЕ.</a:t>
            </a:r>
          </a:p>
          <a:p>
            <a:r>
              <a:rPr lang="ru-RU" dirty="0"/>
              <a:t>ТКАНИ ОБЬЕДИНЯЮТСЯ В ОРГАНЫ, ОНИ СООТВЕТСТВЕННО ВХОДЯТ В СИСТЕМУ ОРГАНОВ И ВСЯ СОВОКУПНОСТЬ СИСТЕМ ОРГАНОВ ВХОДИТ В ПОНЯТИЕ  ОРГАНИЗМ.</a:t>
            </a:r>
          </a:p>
        </p:txBody>
      </p:sp>
      <p:sp>
        <p:nvSpPr>
          <p:cNvPr id="4" name="Номер слайда 3"/>
          <p:cNvSpPr>
            <a:spLocks noGrp="1"/>
          </p:cNvSpPr>
          <p:nvPr>
            <p:ph type="sldNum" sz="quarter" idx="5"/>
          </p:nvPr>
        </p:nvSpPr>
        <p:spPr/>
        <p:txBody>
          <a:bodyPr/>
          <a:lstStyle/>
          <a:p>
            <a:fld id="{6DCD7A1A-F683-4EBE-9521-2F1A3DA05B22}" type="slidenum">
              <a:rPr lang="ru-RU" smtClean="0"/>
              <a:t>9</a:t>
            </a:fld>
            <a:endParaRPr lang="ru-RU"/>
          </a:p>
        </p:txBody>
      </p:sp>
    </p:spTree>
    <p:extLst>
      <p:ext uri="{BB962C8B-B14F-4D97-AF65-F5344CB8AC3E}">
        <p14:creationId xmlns:p14="http://schemas.microsoft.com/office/powerpoint/2010/main" val="27317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202122"/>
                </a:solidFill>
                <a:effectLst/>
                <a:latin typeface="Arial" panose="020B0604020202020204" pitchFamily="34" charset="0"/>
              </a:rPr>
              <a:t>Всего в теле взрослого человека насчитывается около 230 различных типов клеток</a:t>
            </a:r>
            <a:r>
              <a:rPr lang="ru-RU" b="0" i="0" u="none" strike="noStrike" baseline="30000" dirty="0">
                <a:solidFill>
                  <a:srgbClr val="0B0080"/>
                </a:solidFill>
                <a:effectLst/>
                <a:latin typeface="Arial" panose="020B0604020202020204" pitchFamily="34" charset="0"/>
                <a:hlinkClick r:id="rId3"/>
              </a:rPr>
              <a:t>[1]</a:t>
            </a:r>
            <a:r>
              <a:rPr lang="ru-RU" b="0" i="0" dirty="0">
                <a:solidFill>
                  <a:srgbClr val="202122"/>
                </a:solidFill>
                <a:effectLst/>
                <a:latin typeface="Arial" panose="020B0604020202020204" pitchFamily="34" charset="0"/>
              </a:rPr>
              <a:t>. В данный список включены клетки, которые присутствуют в теле взрослого человека. Не включены клетки </a:t>
            </a:r>
            <a:r>
              <a:rPr lang="ru-RU" b="0" i="0" u="none" strike="noStrike" dirty="0">
                <a:solidFill>
                  <a:srgbClr val="0B0080"/>
                </a:solidFill>
                <a:effectLst/>
                <a:latin typeface="Arial" panose="020B0604020202020204" pitchFamily="34" charset="0"/>
                <a:hlinkClick r:id="rId4" tooltip="Эмбрион"/>
              </a:rPr>
              <a:t>эмбриональных</a:t>
            </a:r>
            <a:r>
              <a:rPr lang="ru-RU" b="0" i="0" dirty="0">
                <a:solidFill>
                  <a:srgbClr val="202122"/>
                </a:solidFill>
                <a:effectLst/>
                <a:latin typeface="Arial" panose="020B0604020202020204" pitchFamily="34" charset="0"/>
              </a:rPr>
              <a:t> тканей и клетки </a:t>
            </a:r>
            <a:r>
              <a:rPr lang="ru-RU" b="0" i="0" u="none" strike="noStrike" dirty="0">
                <a:solidFill>
                  <a:srgbClr val="0B0080"/>
                </a:solidFill>
                <a:effectLst/>
                <a:latin typeface="Arial" panose="020B0604020202020204" pitchFamily="34" charset="0"/>
                <a:hlinkClick r:id="rId5" tooltip="Опухоль"/>
              </a:rPr>
              <a:t>опухолей</a:t>
            </a:r>
            <a:r>
              <a:rPr lang="ru-RU" b="0" i="0" dirty="0">
                <a:solidFill>
                  <a:srgbClr val="202122"/>
                </a:solidFill>
                <a:effectLst/>
                <a:latin typeface="Arial" panose="020B0604020202020204" pitchFamily="34" charset="0"/>
              </a:rPr>
              <a:t>, а также другие типы </a:t>
            </a:r>
            <a:r>
              <a:rPr lang="ru-RU" b="0" i="0" u="none" strike="noStrike" dirty="0">
                <a:solidFill>
                  <a:srgbClr val="0B0080"/>
                </a:solidFill>
                <a:effectLst/>
                <a:latin typeface="Arial" panose="020B0604020202020204" pitchFamily="34" charset="0"/>
                <a:hlinkClick r:id="rId6" tooltip="Патология"/>
              </a:rPr>
              <a:t>патологически</a:t>
            </a:r>
            <a:r>
              <a:rPr lang="ru-RU" b="0" i="0" dirty="0">
                <a:solidFill>
                  <a:srgbClr val="202122"/>
                </a:solidFill>
                <a:effectLst/>
                <a:latin typeface="Arial" panose="020B0604020202020204" pitchFamily="34" charset="0"/>
              </a:rPr>
              <a:t> изменённых клеток. Некоторые клетки включены в несколько категорий, если их происхождение не соответствует локализации (например, остеокласты — видоизмененные макрофаги, функционирующие в составе костной ткани).</a:t>
            </a:r>
          </a:p>
          <a:p>
            <a:pPr algn="ctr" rtl="0"/>
            <a:r>
              <a:rPr lang="ru-RU" b="1" i="0" dirty="0">
                <a:solidFill>
                  <a:srgbClr val="000000"/>
                </a:solidFill>
                <a:effectLst/>
                <a:latin typeface="Arial" panose="020B0604020202020204" pitchFamily="34" charset="0"/>
              </a:rPr>
              <a:t>Содержание</a:t>
            </a: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7"/>
              </a:rPr>
              <a:t>1</a:t>
            </a:r>
            <a:r>
              <a:rPr lang="ru-RU" b="0" i="0" u="none" strike="noStrike" dirty="0">
                <a:solidFill>
                  <a:srgbClr val="0B0080"/>
                </a:solidFill>
                <a:effectLst/>
                <a:latin typeface="Arial" panose="020B0604020202020204" pitchFamily="34" charset="0"/>
                <a:hlinkClick r:id="rId7"/>
              </a:rPr>
              <a:t>Эпителиальные ткани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8"/>
              </a:rPr>
              <a:t>1.1</a:t>
            </a:r>
            <a:r>
              <a:rPr lang="ru-RU" b="0" i="0" u="none" strike="noStrike" dirty="0">
                <a:solidFill>
                  <a:srgbClr val="0B0080"/>
                </a:solidFill>
                <a:effectLst/>
                <a:latin typeface="Arial" panose="020B0604020202020204" pitchFamily="34" charset="0"/>
                <a:hlinkClick r:id="rId8"/>
              </a:rPr>
              <a:t>Ороговевающий эпителий</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9"/>
              </a:rPr>
              <a:t>1.2</a:t>
            </a:r>
            <a:r>
              <a:rPr lang="ru-RU" b="0" i="0" u="none" strike="noStrike" dirty="0">
                <a:solidFill>
                  <a:srgbClr val="0B0080"/>
                </a:solidFill>
                <a:effectLst/>
                <a:latin typeface="Arial" panose="020B0604020202020204" pitchFamily="34" charset="0"/>
                <a:hlinkClick r:id="rId9"/>
              </a:rPr>
              <a:t>Неороговевающие эпителии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0"/>
              </a:rPr>
              <a:t>1.3</a:t>
            </a:r>
            <a:r>
              <a:rPr lang="ru-RU" b="0" i="0" u="none" strike="noStrike" dirty="0">
                <a:solidFill>
                  <a:srgbClr val="0B0080"/>
                </a:solidFill>
                <a:effectLst/>
                <a:latin typeface="Arial" panose="020B0604020202020204" pitchFamily="34" charset="0"/>
                <a:hlinkClick r:id="rId10"/>
              </a:rPr>
              <a:t>Секреторные клетки</a:t>
            </a:r>
            <a:endParaRPr lang="ru-RU" b="0" i="0" dirty="0">
              <a:solidFill>
                <a:srgbClr val="202122"/>
              </a:solidFill>
              <a:effectLst/>
              <a:latin typeface="Arial" panose="020B0604020202020204" pitchFamily="34" charset="0"/>
            </a:endParaRPr>
          </a:p>
          <a:p>
            <a:pPr marL="1143000" lvl="2" indent="-22860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1"/>
              </a:rPr>
              <a:t>1.3.1</a:t>
            </a:r>
            <a:r>
              <a:rPr lang="ru-RU" b="0" i="0" u="none" strike="noStrike" dirty="0">
                <a:solidFill>
                  <a:srgbClr val="0B0080"/>
                </a:solidFill>
                <a:effectLst/>
                <a:latin typeface="Arial" panose="020B0604020202020204" pitchFamily="34" charset="0"/>
                <a:hlinkClick r:id="rId11"/>
              </a:rPr>
              <a:t>Клетки экзокринных желёз</a:t>
            </a:r>
            <a:endParaRPr lang="ru-RU" b="0" i="0" dirty="0">
              <a:solidFill>
                <a:srgbClr val="202122"/>
              </a:solidFill>
              <a:effectLst/>
              <a:latin typeface="Arial" panose="020B0604020202020204" pitchFamily="34" charset="0"/>
            </a:endParaRPr>
          </a:p>
          <a:p>
            <a:pPr marL="1143000" lvl="2" indent="-22860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2"/>
              </a:rPr>
              <a:t>1.3.2</a:t>
            </a:r>
            <a:r>
              <a:rPr lang="ru-RU" b="0" i="0" u="none" strike="noStrike" dirty="0">
                <a:solidFill>
                  <a:srgbClr val="0B0080"/>
                </a:solidFill>
                <a:effectLst/>
                <a:latin typeface="Arial" panose="020B0604020202020204" pitchFamily="34" charset="0"/>
                <a:hlinkClick r:id="rId12"/>
              </a:rPr>
              <a:t>Клетки эндокринной системы</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3"/>
              </a:rPr>
              <a:t>2</a:t>
            </a:r>
            <a:r>
              <a:rPr lang="ru-RU" b="0" i="0" u="none" strike="noStrike" dirty="0">
                <a:solidFill>
                  <a:srgbClr val="0B0080"/>
                </a:solidFill>
                <a:effectLst/>
                <a:latin typeface="Arial" panose="020B0604020202020204" pitchFamily="34" charset="0"/>
                <a:hlinkClick r:id="rId13"/>
              </a:rPr>
              <a:t>Соединительные ткани и ретикуло-эндотелиальные ткани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4"/>
              </a:rPr>
              <a:t>2.1</a:t>
            </a:r>
            <a:r>
              <a:rPr lang="ru-RU" b="0" i="0" u="none" strike="noStrike" dirty="0">
                <a:solidFill>
                  <a:srgbClr val="0B0080"/>
                </a:solidFill>
                <a:effectLst/>
                <a:latin typeface="Arial" panose="020B0604020202020204" pitchFamily="34" charset="0"/>
                <a:hlinkClick r:id="rId14"/>
              </a:rPr>
              <a:t>Клетки крови и иммунной системы</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5"/>
              </a:rPr>
              <a:t>3</a:t>
            </a:r>
            <a:r>
              <a:rPr lang="ru-RU" b="0" i="0" u="none" strike="noStrike" dirty="0">
                <a:solidFill>
                  <a:srgbClr val="0B0080"/>
                </a:solidFill>
                <a:effectLst/>
                <a:latin typeface="Arial" panose="020B0604020202020204" pitchFamily="34" charset="0"/>
                <a:hlinkClick r:id="rId15"/>
              </a:rPr>
              <a:t>Мышечные ткани</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6"/>
              </a:rPr>
              <a:t>4</a:t>
            </a:r>
            <a:r>
              <a:rPr lang="ru-RU" b="0" i="0" u="none" strike="noStrike" dirty="0">
                <a:solidFill>
                  <a:srgbClr val="0B0080"/>
                </a:solidFill>
                <a:effectLst/>
                <a:latin typeface="Arial" panose="020B0604020202020204" pitchFamily="34" charset="0"/>
                <a:hlinkClick r:id="rId16"/>
              </a:rPr>
              <a:t>Нервная ткань и клетки-рецепторы органов чувств</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7"/>
              </a:rPr>
              <a:t>4.1</a:t>
            </a:r>
            <a:r>
              <a:rPr lang="ru-RU" b="0" i="0" u="none" strike="noStrike" dirty="0">
                <a:solidFill>
                  <a:srgbClr val="0B0080"/>
                </a:solidFill>
                <a:effectLst/>
                <a:latin typeface="Arial" panose="020B0604020202020204" pitchFamily="34" charset="0"/>
                <a:hlinkClick r:id="rId17"/>
              </a:rPr>
              <a:t>Нейроны ЦНС</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8"/>
              </a:rPr>
              <a:t>4.2</a:t>
            </a:r>
            <a:r>
              <a:rPr lang="ru-RU" b="0" i="0" u="none" strike="noStrike" dirty="0">
                <a:solidFill>
                  <a:srgbClr val="0B0080"/>
                </a:solidFill>
                <a:effectLst/>
                <a:latin typeface="Arial" panose="020B0604020202020204" pitchFamily="34" charset="0"/>
                <a:hlinkClick r:id="rId18"/>
              </a:rPr>
              <a:t>Нейроглия</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19"/>
              </a:rPr>
              <a:t>4.3</a:t>
            </a:r>
            <a:r>
              <a:rPr lang="ru-RU" b="0" i="0" u="none" strike="noStrike" dirty="0">
                <a:solidFill>
                  <a:srgbClr val="0B0080"/>
                </a:solidFill>
                <a:effectLst/>
                <a:latin typeface="Arial" panose="020B0604020202020204" pitchFamily="34" charset="0"/>
                <a:hlinkClick r:id="rId19"/>
              </a:rPr>
              <a:t>Клетки органов чувств и клетки-рецепторы</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0"/>
              </a:rPr>
              <a:t>5</a:t>
            </a:r>
            <a:r>
              <a:rPr lang="ru-RU" b="0" i="0" u="none" strike="noStrike" dirty="0">
                <a:solidFill>
                  <a:srgbClr val="0B0080"/>
                </a:solidFill>
                <a:effectLst/>
                <a:latin typeface="Arial" panose="020B0604020202020204" pitchFamily="34" charset="0"/>
                <a:hlinkClick r:id="rId20"/>
              </a:rPr>
              <a:t>Пигментные клетки</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1"/>
              </a:rPr>
              <a:t>6</a:t>
            </a:r>
            <a:r>
              <a:rPr lang="ru-RU" b="0" i="0" u="none" strike="noStrike" dirty="0">
                <a:solidFill>
                  <a:srgbClr val="0B0080"/>
                </a:solidFill>
                <a:effectLst/>
                <a:latin typeface="Arial" panose="020B0604020202020204" pitchFamily="34" charset="0"/>
                <a:hlinkClick r:id="rId21"/>
              </a:rPr>
              <a:t>Клетки зародышевого пути</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2"/>
              </a:rPr>
              <a:t>6.1</a:t>
            </a:r>
            <a:r>
              <a:rPr lang="ru-RU" b="0" i="0" u="none" strike="noStrike" dirty="0">
                <a:solidFill>
                  <a:srgbClr val="0B0080"/>
                </a:solidFill>
                <a:effectLst/>
                <a:latin typeface="Arial" panose="020B0604020202020204" pitchFamily="34" charset="0"/>
                <a:hlinkClick r:id="rId22"/>
              </a:rPr>
              <a:t>Клетки-предшественники половых клеток</a:t>
            </a:r>
            <a:endParaRPr lang="ru-RU"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3"/>
              </a:rPr>
              <a:t>6.2</a:t>
            </a:r>
            <a:r>
              <a:rPr lang="ru-RU" b="0" i="0" u="none" strike="noStrike" dirty="0">
                <a:solidFill>
                  <a:srgbClr val="0B0080"/>
                </a:solidFill>
                <a:effectLst/>
                <a:latin typeface="Arial" panose="020B0604020202020204" pitchFamily="34" charset="0"/>
                <a:hlinkClick r:id="rId23"/>
              </a:rPr>
              <a:t>Половые клетки</a:t>
            </a:r>
            <a:endParaRPr lang="ru-RU" b="0" i="0" dirty="0">
              <a:solidFill>
                <a:srgbClr val="202122"/>
              </a:solidFill>
              <a:effectLst/>
              <a:latin typeface="Arial" panose="020B0604020202020204" pitchFamily="34" charset="0"/>
            </a:endParaRPr>
          </a:p>
          <a:p>
            <a:pPr algn="l">
              <a:buFont typeface="Arial" panose="020B0604020202020204" pitchFamily="34" charset="0"/>
              <a:buChar char="•"/>
            </a:pPr>
            <a:r>
              <a:rPr lang="ru-RU" b="0" i="0" u="none" strike="noStrike" dirty="0">
                <a:solidFill>
                  <a:srgbClr val="202122"/>
                </a:solidFill>
                <a:effectLst/>
                <a:latin typeface="Arial" panose="020B0604020202020204" pitchFamily="34" charset="0"/>
                <a:hlinkClick r:id="rId24"/>
              </a:rPr>
              <a:t>7</a:t>
            </a:r>
            <a:r>
              <a:rPr lang="ru-RU" b="0" i="0" u="none" strike="noStrike" dirty="0">
                <a:solidFill>
                  <a:srgbClr val="0B0080"/>
                </a:solidFill>
                <a:effectLst/>
                <a:latin typeface="Arial" panose="020B0604020202020204" pitchFamily="34" charset="0"/>
                <a:hlinkClick r:id="rId24"/>
              </a:rPr>
              <a:t>Примечания</a:t>
            </a:r>
            <a:endParaRPr lang="ru-RU" b="0" i="0" dirty="0">
              <a:solidFill>
                <a:srgbClr val="202122"/>
              </a:solidFill>
              <a:effectLst/>
              <a:latin typeface="Arial" panose="020B0604020202020204" pitchFamily="34" charset="0"/>
            </a:endParaRPr>
          </a:p>
          <a:p>
            <a:br>
              <a:rPr lang="ru-RU" dirty="0"/>
            </a:br>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94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dirty="0">
                <a:solidFill>
                  <a:srgbClr val="222222"/>
                </a:solidFill>
                <a:effectLst/>
                <a:latin typeface="arial" panose="020B0604020202020204" pitchFamily="34" charset="0"/>
              </a:rPr>
              <a:t>Всё пространство между органоидами в клетке заполнено растворимым содержимым </a:t>
            </a:r>
            <a:r>
              <a:rPr lang="ru-RU" sz="1200" b="1" i="0" dirty="0">
                <a:solidFill>
                  <a:srgbClr val="222222"/>
                </a:solidFill>
                <a:effectLst/>
                <a:latin typeface="arial" panose="020B0604020202020204" pitchFamily="34" charset="0"/>
              </a:rPr>
              <a:t>цитоплазмы</a:t>
            </a:r>
            <a:r>
              <a:rPr lang="ru-RU" sz="1200" b="0" i="0" dirty="0">
                <a:solidFill>
                  <a:srgbClr val="222222"/>
                </a:solidFill>
                <a:effectLst/>
                <a:latin typeface="arial" panose="020B0604020202020204" pitchFamily="34" charset="0"/>
              </a:rPr>
              <a:t> (цитозолем).</a:t>
            </a:r>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12</a:t>
            </a:fld>
            <a:endParaRPr lang="ru-RU"/>
          </a:p>
        </p:txBody>
      </p:sp>
    </p:spTree>
    <p:extLst>
      <p:ext uri="{BB962C8B-B14F-4D97-AF65-F5344CB8AC3E}">
        <p14:creationId xmlns:p14="http://schemas.microsoft.com/office/powerpoint/2010/main" val="273783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1" i="0" dirty="0">
                <a:solidFill>
                  <a:srgbClr val="677750"/>
                </a:solidFill>
                <a:effectLst/>
                <a:latin typeface="Neucha"/>
              </a:rPr>
              <a:t>Клеточная мембрана</a:t>
            </a:r>
          </a:p>
          <a:p>
            <a:pPr algn="l"/>
            <a:r>
              <a:rPr lang="ru-RU" b="1" i="0" dirty="0">
                <a:solidFill>
                  <a:srgbClr val="222222"/>
                </a:solidFill>
                <a:effectLst/>
                <a:latin typeface="Roboto"/>
              </a:rPr>
              <a:t>Клеточная мембрана</a:t>
            </a:r>
            <a:r>
              <a:rPr lang="ru-RU" b="0" i="0" dirty="0">
                <a:solidFill>
                  <a:srgbClr val="222222"/>
                </a:solidFill>
                <a:effectLst/>
                <a:latin typeface="Roboto"/>
              </a:rPr>
              <a:t> также называется плазматической (или цитоплазматической) мембраной и плазмалеммой. Данная структура не только отделяет внутреннее содержимое клетки от внешней среды, но также входит с состав большинства клеточных органелл и ядра, в свою очередь отделяя их от </a:t>
            </a:r>
            <a:r>
              <a:rPr lang="ru-RU" b="0" i="0" dirty="0" err="1">
                <a:solidFill>
                  <a:srgbClr val="222222"/>
                </a:solidFill>
                <a:effectLst/>
                <a:latin typeface="Roboto"/>
              </a:rPr>
              <a:t>гиалоплазмы</a:t>
            </a:r>
            <a:r>
              <a:rPr lang="ru-RU" b="0" i="0" dirty="0">
                <a:solidFill>
                  <a:srgbClr val="222222"/>
                </a:solidFill>
                <a:effectLst/>
                <a:latin typeface="Roboto"/>
              </a:rPr>
              <a:t> (цитозоля) — вязко-жидкой части цитоплазмы. Договоримся называть </a:t>
            </a:r>
            <a:r>
              <a:rPr lang="ru-RU" b="1" i="0" dirty="0">
                <a:solidFill>
                  <a:srgbClr val="222222"/>
                </a:solidFill>
                <a:effectLst/>
                <a:latin typeface="Roboto"/>
              </a:rPr>
              <a:t>цитоплазматической мембраной</a:t>
            </a:r>
            <a:r>
              <a:rPr lang="ru-RU" b="0" i="0" dirty="0">
                <a:solidFill>
                  <a:srgbClr val="222222"/>
                </a:solidFill>
                <a:effectLst/>
                <a:latin typeface="Roboto"/>
              </a:rPr>
              <a:t> ту, которая отделяет содержимое клетки от внешней среды. Остальными терминами обозначать все мембраны.</a:t>
            </a:r>
          </a:p>
          <a:p>
            <a:pPr algn="l"/>
            <a:r>
              <a:rPr lang="ru-RU" b="1" i="0" dirty="0">
                <a:solidFill>
                  <a:srgbClr val="222222"/>
                </a:solidFill>
                <a:effectLst/>
                <a:latin typeface="Roboto"/>
              </a:rPr>
              <a:t>Строение клеточной мембраны</a:t>
            </a:r>
          </a:p>
          <a:p>
            <a:pPr algn="l"/>
            <a:r>
              <a:rPr lang="ru-RU" b="0" i="0" dirty="0">
                <a:solidFill>
                  <a:srgbClr val="222222"/>
                </a:solidFill>
                <a:effectLst/>
                <a:latin typeface="Roboto"/>
              </a:rPr>
              <a:t>В основе строения клеточной (биологической) мембраны лежит двойной слой липидов (жиров). Формирование такого слоя связано с особенностями их молекул. Липиды не растворяются в воде, а по-своему в ней конденсируются. Одна часть отдельно взятой молекулы липида представляет собой полярную головку (она притягивается водой, т. е. </a:t>
            </a:r>
            <a:r>
              <a:rPr lang="ru-RU" b="0" i="0" dirty="0" err="1">
                <a:solidFill>
                  <a:srgbClr val="222222"/>
                </a:solidFill>
                <a:effectLst/>
                <a:latin typeface="Roboto"/>
              </a:rPr>
              <a:t>гидрофильна</a:t>
            </a:r>
            <a:r>
              <a:rPr lang="ru-RU" b="0" i="0" dirty="0">
                <a:solidFill>
                  <a:srgbClr val="222222"/>
                </a:solidFill>
                <a:effectLst/>
                <a:latin typeface="Roboto"/>
              </a:rPr>
              <a:t>), а другая — пару длинных неполярных хвостов (эта часть молекулы отталкивается от воды, т. е. </a:t>
            </a:r>
            <a:r>
              <a:rPr lang="ru-RU" b="0" i="0" dirty="0" err="1">
                <a:solidFill>
                  <a:srgbClr val="222222"/>
                </a:solidFill>
                <a:effectLst/>
                <a:latin typeface="Roboto"/>
              </a:rPr>
              <a:t>гидрофобна</a:t>
            </a:r>
            <a:r>
              <a:rPr lang="ru-RU" b="0" i="0" dirty="0">
                <a:solidFill>
                  <a:srgbClr val="222222"/>
                </a:solidFill>
                <a:effectLst/>
                <a:latin typeface="Roboto"/>
              </a:rPr>
              <a:t>). Такое строение молекул заставляет их «прятать» хвосты от воды и поворачивать к воде свои полярные головки.</a:t>
            </a:r>
          </a:p>
          <a:p>
            <a:pPr algn="l"/>
            <a:r>
              <a:rPr lang="ru-RU" b="0" i="0" dirty="0">
                <a:solidFill>
                  <a:srgbClr val="222222"/>
                </a:solidFill>
                <a:effectLst/>
                <a:latin typeface="Roboto"/>
              </a:rPr>
              <a:t>В результате образуется двойной липидный слой, в котором неполярные хвосты находятся внутри (обращены друг к другу), а полярные головки обращены наружу (к внешней среде и цитоплазме). Поверхность такой мембраны </a:t>
            </a:r>
            <a:r>
              <a:rPr lang="ru-RU" b="0" i="0" dirty="0" err="1">
                <a:solidFill>
                  <a:srgbClr val="222222"/>
                </a:solidFill>
                <a:effectLst/>
                <a:latin typeface="Roboto"/>
              </a:rPr>
              <a:t>гидрофильна</a:t>
            </a:r>
            <a:r>
              <a:rPr lang="ru-RU" b="0" i="0" dirty="0">
                <a:solidFill>
                  <a:srgbClr val="222222"/>
                </a:solidFill>
                <a:effectLst/>
                <a:latin typeface="Roboto"/>
              </a:rPr>
              <a:t>, а внутри она </a:t>
            </a:r>
            <a:r>
              <a:rPr lang="ru-RU" b="0" i="0" dirty="0" err="1">
                <a:solidFill>
                  <a:srgbClr val="222222"/>
                </a:solidFill>
                <a:effectLst/>
                <a:latin typeface="Roboto"/>
              </a:rPr>
              <a:t>гидрофобна</a:t>
            </a:r>
            <a:r>
              <a:rPr lang="ru-RU" b="0" i="0" dirty="0">
                <a:solidFill>
                  <a:srgbClr val="222222"/>
                </a:solidFill>
                <a:effectLst/>
                <a:latin typeface="Roboto"/>
              </a:rPr>
              <a:t>.</a:t>
            </a:r>
          </a:p>
          <a:p>
            <a:pPr algn="l"/>
            <a:r>
              <a:rPr lang="ru-RU" b="0" i="0" dirty="0">
                <a:solidFill>
                  <a:srgbClr val="222222"/>
                </a:solidFill>
                <a:effectLst/>
                <a:latin typeface="Roboto"/>
              </a:rPr>
              <a:t>В клеточных мембранах среди липидов преобладают фосфолипиды (относятся к сложным липидам). Их головки содержат остаток фосфорной кислоты. Кроме фосфолипидов есть гликолипиды (липиды + углеводы) и </a:t>
            </a:r>
            <a:r>
              <a:rPr lang="ru-RU" b="0" i="0" dirty="0" err="1">
                <a:solidFill>
                  <a:srgbClr val="222222"/>
                </a:solidFill>
                <a:effectLst/>
                <a:latin typeface="Roboto"/>
              </a:rPr>
              <a:t>холестерол</a:t>
            </a:r>
            <a:r>
              <a:rPr lang="ru-RU" b="0" i="0" dirty="0">
                <a:solidFill>
                  <a:srgbClr val="222222"/>
                </a:solidFill>
                <a:effectLst/>
                <a:latin typeface="Roboto"/>
              </a:rPr>
              <a:t> (относится к </a:t>
            </a:r>
            <a:r>
              <a:rPr lang="ru-RU" b="0" i="0" dirty="0" err="1">
                <a:solidFill>
                  <a:srgbClr val="222222"/>
                </a:solidFill>
                <a:effectLst/>
                <a:latin typeface="Roboto"/>
              </a:rPr>
              <a:t>стеролам</a:t>
            </a:r>
            <a:r>
              <a:rPr lang="ru-RU" b="0" i="0" dirty="0">
                <a:solidFill>
                  <a:srgbClr val="222222"/>
                </a:solidFill>
                <a:effectLst/>
                <a:latin typeface="Roboto"/>
              </a:rPr>
              <a:t>). Последний придает мембране жесткость, размещаясь в ее толще между хвостами остальных липидов (</a:t>
            </a:r>
            <a:r>
              <a:rPr lang="ru-RU" b="0" i="0" dirty="0" err="1">
                <a:solidFill>
                  <a:srgbClr val="222222"/>
                </a:solidFill>
                <a:effectLst/>
                <a:latin typeface="Roboto"/>
              </a:rPr>
              <a:t>холестерол</a:t>
            </a:r>
            <a:r>
              <a:rPr lang="ru-RU" b="0" i="0" dirty="0">
                <a:solidFill>
                  <a:srgbClr val="222222"/>
                </a:solidFill>
                <a:effectLst/>
                <a:latin typeface="Roboto"/>
              </a:rPr>
              <a:t> полностью гидрофобный).</a:t>
            </a:r>
          </a:p>
          <a:p>
            <a:pPr algn="l"/>
            <a:r>
              <a:rPr lang="ru-RU" b="0" i="0" dirty="0">
                <a:solidFill>
                  <a:srgbClr val="222222"/>
                </a:solidFill>
                <a:effectLst/>
                <a:latin typeface="Roboto"/>
              </a:rPr>
              <a:t>За счет электростатического взаимодействия, к заряженным головкам липидов присоединяются некоторые молекулы белков, которые становятся поверхностными мембранными белками. Другие белки взаимодействуют с неполярными хвостами, частично погружаются в двойной слой или пронизывают его насквозь.</a:t>
            </a:r>
          </a:p>
          <a:p>
            <a:pPr algn="l"/>
            <a:r>
              <a:rPr lang="ru-RU" b="0" i="0" dirty="0">
                <a:solidFill>
                  <a:srgbClr val="222222"/>
                </a:solidFill>
                <a:effectLst/>
                <a:latin typeface="Roboto"/>
              </a:rPr>
              <a:t>Таким образом, </a:t>
            </a:r>
            <a:r>
              <a:rPr lang="ru-RU" b="1" i="0" dirty="0">
                <a:solidFill>
                  <a:srgbClr val="222222"/>
                </a:solidFill>
                <a:effectLst/>
                <a:latin typeface="Roboto"/>
              </a:rPr>
              <a:t>клеточная мембрана состоит из двойного слоя липидов, поверхностных (периферических), погруженных (</a:t>
            </a:r>
            <a:r>
              <a:rPr lang="ru-RU" b="1" i="0" dirty="0" err="1">
                <a:solidFill>
                  <a:srgbClr val="222222"/>
                </a:solidFill>
                <a:effectLst/>
                <a:latin typeface="Roboto"/>
              </a:rPr>
              <a:t>полуинтегральных</a:t>
            </a:r>
            <a:r>
              <a:rPr lang="ru-RU" b="1" i="0" dirty="0">
                <a:solidFill>
                  <a:srgbClr val="222222"/>
                </a:solidFill>
                <a:effectLst/>
                <a:latin typeface="Roboto"/>
              </a:rPr>
              <a:t>) и пронизывающих (интегральных) белков</a:t>
            </a:r>
            <a:r>
              <a:rPr lang="ru-RU" b="0" i="0" dirty="0">
                <a:solidFill>
                  <a:srgbClr val="222222"/>
                </a:solidFill>
                <a:effectLst/>
                <a:latin typeface="Roboto"/>
              </a:rPr>
              <a:t>. Кроме того, некоторые белки и липиды с внешней стороны мембраны связаны с углеводными цепями.</a:t>
            </a:r>
          </a:p>
          <a:p>
            <a:pPr algn="l"/>
            <a:r>
              <a:rPr lang="ru-RU" b="0" i="0" dirty="0">
                <a:solidFill>
                  <a:srgbClr val="222222"/>
                </a:solidFill>
                <a:effectLst/>
                <a:latin typeface="Roboto"/>
              </a:rPr>
              <a:t>Это </a:t>
            </a:r>
            <a:r>
              <a:rPr lang="ru-RU" b="1" i="0" dirty="0">
                <a:solidFill>
                  <a:srgbClr val="222222"/>
                </a:solidFill>
                <a:effectLst/>
                <a:latin typeface="Roboto"/>
              </a:rPr>
              <a:t>жидкостно-мозаичная модель строения мембраны</a:t>
            </a:r>
            <a:r>
              <a:rPr lang="ru-RU" b="0" i="0" dirty="0">
                <a:solidFill>
                  <a:srgbClr val="222222"/>
                </a:solidFill>
                <a:effectLst/>
                <a:latin typeface="Roboto"/>
              </a:rPr>
              <a:t> была выдвинута в 70-х годах XX века. До этого предполагалась бутербродная модель строения, согласно которой липидный </a:t>
            </a:r>
            <a:r>
              <a:rPr lang="ru-RU" b="0" i="0" dirty="0" err="1">
                <a:solidFill>
                  <a:srgbClr val="222222"/>
                </a:solidFill>
                <a:effectLst/>
                <a:latin typeface="Roboto"/>
              </a:rPr>
              <a:t>бислой</a:t>
            </a:r>
            <a:r>
              <a:rPr lang="ru-RU" b="0" i="0" dirty="0">
                <a:solidFill>
                  <a:srgbClr val="222222"/>
                </a:solidFill>
                <a:effectLst/>
                <a:latin typeface="Roboto"/>
              </a:rPr>
              <a:t> находится внутри, а с внутренней и наружной стороны мембрана покрыта сплошными слоями поверхностных белков. Однако накопление экспериментальных данных опровергло эту гипотезу.</a:t>
            </a:r>
          </a:p>
          <a:p>
            <a:pPr algn="l"/>
            <a:r>
              <a:rPr lang="ru-RU" b="0" i="0" dirty="0">
                <a:solidFill>
                  <a:srgbClr val="222222"/>
                </a:solidFill>
                <a:effectLst/>
                <a:latin typeface="Roboto"/>
              </a:rPr>
              <a:t>Толщина мембран у разных клеток составляет около 8 </a:t>
            </a:r>
            <a:r>
              <a:rPr lang="ru-RU" b="0" i="0" dirty="0" err="1">
                <a:solidFill>
                  <a:srgbClr val="222222"/>
                </a:solidFill>
                <a:effectLst/>
                <a:latin typeface="Roboto"/>
              </a:rPr>
              <a:t>нм</a:t>
            </a:r>
            <a:r>
              <a:rPr lang="ru-RU" b="0" i="0" dirty="0">
                <a:solidFill>
                  <a:srgbClr val="222222"/>
                </a:solidFill>
                <a:effectLst/>
                <a:latin typeface="Roboto"/>
              </a:rPr>
              <a:t>. Мембраны (даже разные стороны одной) отличаются между собой по процентному соотношению различных видов липидов, белков, ферментативной активности и др. Какие-то мембраны более жидкие и более проницаемые, другие более плотные.</a:t>
            </a:r>
          </a:p>
          <a:p>
            <a:pPr algn="l"/>
            <a:r>
              <a:rPr lang="ru-RU" b="0" i="0" dirty="0">
                <a:solidFill>
                  <a:srgbClr val="222222"/>
                </a:solidFill>
                <a:effectLst/>
                <a:latin typeface="Roboto"/>
              </a:rPr>
              <a:t>Разрывы клеточной мембраны легко сливаются из-за физико-химических особенностей липидного </a:t>
            </a:r>
            <a:r>
              <a:rPr lang="ru-RU" b="0" i="0" dirty="0" err="1">
                <a:solidFill>
                  <a:srgbClr val="222222"/>
                </a:solidFill>
                <a:effectLst/>
                <a:latin typeface="Roboto"/>
              </a:rPr>
              <a:t>бислоя</a:t>
            </a:r>
            <a:r>
              <a:rPr lang="ru-RU" b="0" i="0" dirty="0">
                <a:solidFill>
                  <a:srgbClr val="222222"/>
                </a:solidFill>
                <a:effectLst/>
                <a:latin typeface="Roboto"/>
              </a:rPr>
              <a:t>. В плоскости мембраны липиды и белки (если только они не закреплены цитоскелетом) перемещаются.</a:t>
            </a:r>
          </a:p>
          <a:p>
            <a:pPr algn="l"/>
            <a:r>
              <a:rPr lang="ru-RU" b="1" i="0" dirty="0">
                <a:solidFill>
                  <a:srgbClr val="222222"/>
                </a:solidFill>
                <a:effectLst/>
                <a:latin typeface="Roboto"/>
              </a:rPr>
              <a:t>Функции клеточной мембраны</a:t>
            </a:r>
          </a:p>
          <a:p>
            <a:pPr algn="l"/>
            <a:r>
              <a:rPr lang="ru-RU" b="1" i="0" dirty="0">
                <a:solidFill>
                  <a:srgbClr val="222222"/>
                </a:solidFill>
                <a:effectLst/>
                <a:latin typeface="Roboto"/>
              </a:rPr>
              <a:t>Большинство погруженных в клеточную мембрану белков выполняют ферментативную функцию (являются ферментами).</a:t>
            </a:r>
            <a:r>
              <a:rPr lang="ru-RU" b="0" i="0" dirty="0">
                <a:solidFill>
                  <a:srgbClr val="222222"/>
                </a:solidFill>
                <a:effectLst/>
                <a:latin typeface="Roboto"/>
              </a:rPr>
              <a:t> Часто (особенно в мембранах органоидов клетки) ферменты располагаются в определенной последовательности так, что продукты реакции, катализируемые одним ферментом, переходят ко второму, затем третьему и т. д. Образуется конвейер, который стабилизируют поверхностные белки, т. к. не дают ферментам плавать вдоль липидного </a:t>
            </a:r>
            <a:r>
              <a:rPr lang="ru-RU" b="0" i="0" dirty="0" err="1">
                <a:solidFill>
                  <a:srgbClr val="222222"/>
                </a:solidFill>
                <a:effectLst/>
                <a:latin typeface="Roboto"/>
              </a:rPr>
              <a:t>бислоя</a:t>
            </a:r>
            <a:r>
              <a:rPr lang="ru-RU" b="0" i="0" dirty="0">
                <a:solidFill>
                  <a:srgbClr val="222222"/>
                </a:solidFill>
                <a:effectLst/>
                <a:latin typeface="Roboto"/>
              </a:rPr>
              <a:t>.</a:t>
            </a:r>
          </a:p>
          <a:p>
            <a:pPr algn="l"/>
            <a:r>
              <a:rPr lang="ru-RU" b="1" i="0" dirty="0">
                <a:solidFill>
                  <a:srgbClr val="222222"/>
                </a:solidFill>
                <a:effectLst/>
                <a:latin typeface="Roboto"/>
              </a:rPr>
              <a:t>Клеточная мембрана выполняет отграничивающую (барьерную) от окружающей среды и в то же время транспортную функции.</a:t>
            </a:r>
            <a:r>
              <a:rPr lang="ru-RU" b="0" i="0" dirty="0">
                <a:solidFill>
                  <a:srgbClr val="222222"/>
                </a:solidFill>
                <a:effectLst/>
                <a:latin typeface="Roboto"/>
              </a:rPr>
              <a:t> Можно сказать, это ее самое главное назначение. Цитоплазматическая мембрана, обладая прочностью и избирательной проницаемостью, поддерживает постоянство внутреннего состава клетки (ее гомеостаз и целостность).</a:t>
            </a:r>
          </a:p>
          <a:p>
            <a:pPr algn="l"/>
            <a:r>
              <a:rPr lang="ru-RU" b="0" i="0" dirty="0">
                <a:solidFill>
                  <a:srgbClr val="222222"/>
                </a:solidFill>
                <a:effectLst/>
                <a:latin typeface="Roboto"/>
              </a:rPr>
              <a:t>При этом транспорт веществ происходит различными способами. Транспорт по градиенту концентрации предполагает передвижение веществ из области с их большей концентрацией в область с меньшей (диффузия). Так, например, диффундируют </a:t>
            </a:r>
            <a:r>
              <a:rPr lang="ru-RU" b="0" i="0" dirty="0" err="1">
                <a:solidFill>
                  <a:srgbClr val="222222"/>
                </a:solidFill>
                <a:effectLst/>
                <a:latin typeface="Roboto"/>
              </a:rPr>
              <a:t>газы</a:t>
            </a:r>
            <a:r>
              <a:rPr lang="ru-RU" b="0" i="0" dirty="0">
                <a:solidFill>
                  <a:srgbClr val="222222"/>
                </a:solidFill>
                <a:effectLst/>
                <a:latin typeface="Roboto"/>
              </a:rPr>
              <a:t> (CO</a:t>
            </a:r>
            <a:r>
              <a:rPr lang="ru-RU" b="0" i="0" baseline="-25000" dirty="0">
                <a:solidFill>
                  <a:srgbClr val="222222"/>
                </a:solidFill>
                <a:effectLst/>
                <a:latin typeface="Roboto"/>
              </a:rPr>
              <a:t>2</a:t>
            </a:r>
            <a:r>
              <a:rPr lang="ru-RU" b="0" i="0" dirty="0">
                <a:solidFill>
                  <a:srgbClr val="222222"/>
                </a:solidFill>
                <a:effectLst/>
                <a:latin typeface="Roboto"/>
              </a:rPr>
              <a:t>, O</a:t>
            </a:r>
            <a:r>
              <a:rPr lang="ru-RU" b="0" i="0" baseline="-25000" dirty="0">
                <a:solidFill>
                  <a:srgbClr val="222222"/>
                </a:solidFill>
                <a:effectLst/>
                <a:latin typeface="Roboto"/>
              </a:rPr>
              <a:t>2</a:t>
            </a:r>
            <a:r>
              <a:rPr lang="ru-RU" b="0" i="0" dirty="0">
                <a:solidFill>
                  <a:srgbClr val="222222"/>
                </a:solidFill>
                <a:effectLst/>
                <a:latin typeface="Roboto"/>
              </a:rPr>
              <a:t>).</a:t>
            </a:r>
          </a:p>
          <a:p>
            <a:pPr algn="l"/>
            <a:r>
              <a:rPr lang="ru-RU" b="0" i="0" dirty="0">
                <a:solidFill>
                  <a:srgbClr val="222222"/>
                </a:solidFill>
                <a:effectLst/>
                <a:latin typeface="Roboto"/>
              </a:rPr>
              <a:t>Бывает также транспорт против градиента концентрации, но с затратой энергии.</a:t>
            </a:r>
          </a:p>
          <a:p>
            <a:pPr algn="l"/>
            <a:r>
              <a:rPr lang="ru-RU" b="0" i="0" dirty="0">
                <a:solidFill>
                  <a:srgbClr val="222222"/>
                </a:solidFill>
                <a:effectLst/>
                <a:latin typeface="Roboto"/>
              </a:rPr>
              <a:t>Транспорт бывает пассивным и облегченным (когда ему помогает какой-нибудь переносчик). Пассивная диффузия через клеточную мембрану возможна для жирорастворимых веществ.</a:t>
            </a:r>
          </a:p>
          <a:p>
            <a:pPr algn="l"/>
            <a:r>
              <a:rPr lang="ru-RU" b="0" i="0" dirty="0">
                <a:solidFill>
                  <a:srgbClr val="222222"/>
                </a:solidFill>
                <a:effectLst/>
                <a:latin typeface="Roboto"/>
              </a:rPr>
              <a:t>Есть особые белки, делающие мембраны проницаемыми для сахаров и других водорастворимых веществ. Такие переносчики соединяются с транспортируемыми молекулами и протаскивают их через мембрану. Так переносится глюкоза внутрь эритроцитов.</a:t>
            </a:r>
          </a:p>
          <a:p>
            <a:pPr algn="l"/>
            <a:r>
              <a:rPr lang="ru-RU" b="0" i="0" dirty="0">
                <a:solidFill>
                  <a:srgbClr val="222222"/>
                </a:solidFill>
                <a:effectLst/>
                <a:latin typeface="Roboto"/>
              </a:rPr>
              <a:t>Пронизывающие белки, объединяясь, могут образовывать пору для перемещения некоторых веществ через мембрану. Такие переносчики не перемещаются, а образуют в мембране канал и работают аналогично ферментам, связывая определенное вещество. Перенос осуществляется благодаря изменению конформации белка, благодаря чему в мембране образуются каналы. Пример — натрий-калиевый насос.</a:t>
            </a:r>
          </a:p>
          <a:p>
            <a:pPr algn="l"/>
            <a:r>
              <a:rPr lang="ru-RU" b="1" i="0" dirty="0">
                <a:solidFill>
                  <a:srgbClr val="222222"/>
                </a:solidFill>
                <a:effectLst/>
                <a:latin typeface="Roboto"/>
              </a:rPr>
              <a:t>Транспортная функция клеточной мембраны эукариот также реализуется за счет эндоцитоза (и экзоцитоза).</a:t>
            </a:r>
            <a:r>
              <a:rPr lang="ru-RU" b="0" i="0" dirty="0">
                <a:solidFill>
                  <a:srgbClr val="222222"/>
                </a:solidFill>
                <a:effectLst/>
                <a:latin typeface="Roboto"/>
              </a:rPr>
              <a:t> Благодаря этим механизмам в клетку (и из нее) попадают крупные молекулы биополимеров, даже целые клетки. Эндо- и экзоцитоз характерны не для всех клеток эукариот (у прокариот его вообще нет). Так эндоцитоз наблюдается у простейших и низших </a:t>
            </a:r>
            <a:r>
              <a:rPr lang="ru-RU" b="0" i="0" dirty="0" err="1">
                <a:solidFill>
                  <a:srgbClr val="222222"/>
                </a:solidFill>
                <a:effectLst/>
                <a:latin typeface="Roboto"/>
              </a:rPr>
              <a:t>беспозвоночны</a:t>
            </a:r>
            <a:r>
              <a:rPr lang="ru-RU" b="0" i="0" dirty="0">
                <a:solidFill>
                  <a:srgbClr val="222222"/>
                </a:solidFill>
                <a:effectLst/>
                <a:latin typeface="Roboto"/>
              </a:rPr>
              <a:t>; у млекопитающих лейкоциты и макрофаги поглощают вредные вещества и бактерии, т. е. эндоцитоз выполняет защитную функцию для организма.</a:t>
            </a:r>
          </a:p>
          <a:p>
            <a:pPr algn="l"/>
            <a:r>
              <a:rPr lang="ru-RU" b="0" i="0" dirty="0">
                <a:solidFill>
                  <a:srgbClr val="222222"/>
                </a:solidFill>
                <a:effectLst/>
                <a:latin typeface="Roboto"/>
              </a:rPr>
              <a:t>Эндоцитоз делится на </a:t>
            </a:r>
            <a:r>
              <a:rPr lang="ru-RU" b="0" i="1" dirty="0">
                <a:solidFill>
                  <a:srgbClr val="222222"/>
                </a:solidFill>
                <a:effectLst/>
                <a:latin typeface="Roboto"/>
              </a:rPr>
              <a:t>фагоцитоз</a:t>
            </a:r>
            <a:r>
              <a:rPr lang="ru-RU" b="0" i="0" dirty="0">
                <a:solidFill>
                  <a:srgbClr val="222222"/>
                </a:solidFill>
                <a:effectLst/>
                <a:latin typeface="Roboto"/>
              </a:rPr>
              <a:t> (цитоплазма обволакивает крупные частицы) и </a:t>
            </a:r>
            <a:r>
              <a:rPr lang="ru-RU" b="0" i="1" dirty="0" err="1">
                <a:solidFill>
                  <a:srgbClr val="222222"/>
                </a:solidFill>
                <a:effectLst/>
                <a:latin typeface="Roboto"/>
              </a:rPr>
              <a:t>пиноцитоз</a:t>
            </a:r>
            <a:r>
              <a:rPr lang="ru-RU" b="0" i="0" dirty="0">
                <a:solidFill>
                  <a:srgbClr val="222222"/>
                </a:solidFill>
                <a:effectLst/>
                <a:latin typeface="Roboto"/>
              </a:rPr>
              <a:t> (захват капелек жидкости с растворенными в ней веществами). Механизм этих процессов приблизительно одинаков. Поглощаемые вещества на поверхности клеток окружаются мембраной. Образуется пузырек (фагоцитарный или </a:t>
            </a:r>
            <a:r>
              <a:rPr lang="ru-RU" b="0" i="0" dirty="0" err="1">
                <a:solidFill>
                  <a:srgbClr val="222222"/>
                </a:solidFill>
                <a:effectLst/>
                <a:latin typeface="Roboto"/>
              </a:rPr>
              <a:t>пиноцитарный</a:t>
            </a:r>
            <a:r>
              <a:rPr lang="ru-RU" b="0" i="0" dirty="0">
                <a:solidFill>
                  <a:srgbClr val="222222"/>
                </a:solidFill>
                <a:effectLst/>
                <a:latin typeface="Roboto"/>
              </a:rPr>
              <a:t>), который затем перемещается внутрь клетки.</a:t>
            </a:r>
          </a:p>
          <a:p>
            <a:pPr algn="l"/>
            <a:r>
              <a:rPr lang="ru-RU" b="0" i="0" dirty="0">
                <a:solidFill>
                  <a:srgbClr val="222222"/>
                </a:solidFill>
                <a:effectLst/>
                <a:latin typeface="Roboto"/>
              </a:rPr>
              <a:t>Экзоцитоз — это выведение цитоплазматической мембраной веществ из клетки (гормонов, полисахаридов, белков, жиров и др.). Данные вещества заключаются в мембранные пузырьки, которые подходят к клеточной мембране. Обе мембраны сливаются и содержимое оказывается за пределами клетки.</a:t>
            </a:r>
          </a:p>
          <a:p>
            <a:pPr algn="l"/>
            <a:r>
              <a:rPr lang="ru-RU" b="1" i="0" dirty="0">
                <a:solidFill>
                  <a:srgbClr val="222222"/>
                </a:solidFill>
                <a:effectLst/>
                <a:latin typeface="Roboto"/>
              </a:rPr>
              <a:t>Цитоплазматическая мембрана выполняет рецепторную функцию.</a:t>
            </a:r>
            <a:r>
              <a:rPr lang="ru-RU" b="0" i="0" dirty="0">
                <a:solidFill>
                  <a:srgbClr val="222222"/>
                </a:solidFill>
                <a:effectLst/>
                <a:latin typeface="Roboto"/>
              </a:rPr>
              <a:t> Для этого на ее внешней стороне располагаются структуры, способные распознавать химический или физический раздражитель. Часть пронизывающих плазмалемму белков с </a:t>
            </a:r>
            <a:r>
              <a:rPr lang="ru-RU" b="0" i="0" dirty="0" err="1">
                <a:solidFill>
                  <a:srgbClr val="222222"/>
                </a:solidFill>
                <a:effectLst/>
                <a:latin typeface="Roboto"/>
              </a:rPr>
              <a:t>наружней</a:t>
            </a:r>
            <a:r>
              <a:rPr lang="ru-RU" b="0" i="0" dirty="0">
                <a:solidFill>
                  <a:srgbClr val="222222"/>
                </a:solidFill>
                <a:effectLst/>
                <a:latin typeface="Roboto"/>
              </a:rPr>
              <a:t> стороны соединены с полисахаридными цепочками (образуя гликопротеиды). Это своеобразные молекулярные рецепторы, улавливающие гормоны. Когда конкретный гормон связывается со своим рецептором, то изменяет его структуру. Это в свою очередь запускает механизм клеточного ответа. При этом могут открываться каналы, и в клетку могут начать поступать определенные вещества или выводиться из нее.</a:t>
            </a:r>
          </a:p>
          <a:p>
            <a:pPr algn="l"/>
            <a:r>
              <a:rPr lang="ru-RU" b="0" i="0" dirty="0">
                <a:solidFill>
                  <a:srgbClr val="222222"/>
                </a:solidFill>
                <a:effectLst/>
                <a:latin typeface="Roboto"/>
              </a:rPr>
              <a:t>Рецепторная функция клеточных мембран хорошо изучена на основе действия гормона инсулина. При связывании инсулина с его рецептором-гликопротеидом происходит активация каталитической внутриклеточной части этого белка (фермента </a:t>
            </a:r>
            <a:r>
              <a:rPr lang="ru-RU" b="0" i="0" dirty="0" err="1">
                <a:solidFill>
                  <a:srgbClr val="222222"/>
                </a:solidFill>
                <a:effectLst/>
                <a:latin typeface="Roboto"/>
              </a:rPr>
              <a:t>аденилатциклазы</a:t>
            </a:r>
            <a:r>
              <a:rPr lang="ru-RU" b="0" i="0" dirty="0">
                <a:solidFill>
                  <a:srgbClr val="222222"/>
                </a:solidFill>
                <a:effectLst/>
                <a:latin typeface="Roboto"/>
              </a:rPr>
              <a:t>). Фермент синтезирует из АТФ циклическую АМФ. Уже она активирует или подавляет различные ферменты клеточного метаболизма.</a:t>
            </a:r>
          </a:p>
          <a:p>
            <a:pPr algn="l"/>
            <a:r>
              <a:rPr lang="ru-RU" b="0" i="0" dirty="0">
                <a:solidFill>
                  <a:srgbClr val="222222"/>
                </a:solidFill>
                <a:effectLst/>
                <a:latin typeface="Roboto"/>
              </a:rPr>
              <a:t>Рецепторная функция цитоплазматической мембраны также включает распознавание соседних однотипных клеток. Такие клетки прикрепляются друг к другу различными межклеточными контактами.</a:t>
            </a:r>
          </a:p>
          <a:p>
            <a:pPr algn="l"/>
            <a:r>
              <a:rPr lang="ru-RU" b="0" i="0" dirty="0">
                <a:solidFill>
                  <a:srgbClr val="222222"/>
                </a:solidFill>
                <a:effectLst/>
                <a:latin typeface="Roboto"/>
              </a:rPr>
              <a:t>В тканях с помощью межклеточных контактов клетки могут обмениваться между собой информацией с помощью специально синтезируемых низкомолекулярных веществ. Одним из примеров подобного взаимодействия является контактное торможение, когда клетки прекращают рост, получив информацию, что свободное пространство занято.</a:t>
            </a:r>
          </a:p>
          <a:p>
            <a:pPr algn="l"/>
            <a:r>
              <a:rPr lang="ru-RU" b="0" i="0" dirty="0">
                <a:solidFill>
                  <a:srgbClr val="222222"/>
                </a:solidFill>
                <a:effectLst/>
                <a:latin typeface="Roboto"/>
              </a:rPr>
              <a:t>Межклеточные контакты бывают простыми (мембраны разных клеток прилегают друг к другу), замковыми (</a:t>
            </a:r>
            <a:r>
              <a:rPr lang="ru-RU" b="0" i="0" dirty="0" err="1">
                <a:solidFill>
                  <a:srgbClr val="222222"/>
                </a:solidFill>
                <a:effectLst/>
                <a:latin typeface="Roboto"/>
              </a:rPr>
              <a:t>впячивания</a:t>
            </a:r>
            <a:r>
              <a:rPr lang="ru-RU" b="0" i="0" dirty="0">
                <a:solidFill>
                  <a:srgbClr val="222222"/>
                </a:solidFill>
                <a:effectLst/>
                <a:latin typeface="Roboto"/>
              </a:rPr>
              <a:t> мембраны одной клетки в другую), десмосомы (когда мембраны соединены пучками поперечных волокон, проникающих в цитоплазму). Кроме того, есть вариант межклеточных контактов за счет медиаторов (посредников) — синапсы. В них сигнал передается не только химическим, но и электрическим способом. Синапсами передаются сигналы между нервными клетками, а также от нервных к мышечным.</a:t>
            </a:r>
          </a:p>
          <a:p>
            <a:endParaRPr lang="ru-RU" dirty="0"/>
          </a:p>
        </p:txBody>
      </p:sp>
      <p:sp>
        <p:nvSpPr>
          <p:cNvPr id="4" name="Номер слайда 3"/>
          <p:cNvSpPr>
            <a:spLocks noGrp="1"/>
          </p:cNvSpPr>
          <p:nvPr>
            <p:ph type="sldNum" sz="quarter" idx="5"/>
          </p:nvPr>
        </p:nvSpPr>
        <p:spPr/>
        <p:txBody>
          <a:bodyPr/>
          <a:lstStyle/>
          <a:p>
            <a:fld id="{6DCD7A1A-F683-4EBE-9521-2F1A3DA05B22}" type="slidenum">
              <a:rPr lang="ru-RU" smtClean="0"/>
              <a:t>13</a:t>
            </a:fld>
            <a:endParaRPr lang="ru-RU"/>
          </a:p>
        </p:txBody>
      </p:sp>
    </p:spTree>
    <p:extLst>
      <p:ext uri="{BB962C8B-B14F-4D97-AF65-F5344CB8AC3E}">
        <p14:creationId xmlns:p14="http://schemas.microsoft.com/office/powerpoint/2010/main" val="213699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673" y="1005903"/>
            <a:ext cx="4903629"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5346" y="1817116"/>
            <a:ext cx="4038283"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16300" indent="-108150">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1784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2038722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635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9455" cy="1626751"/>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2724" y="0"/>
            <a:ext cx="1449455" cy="1626751"/>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5449" y="0"/>
            <a:ext cx="1449455" cy="1626751"/>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8173" y="0"/>
            <a:ext cx="1449455" cy="1626751"/>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8099"/>
            <a:ext cx="1449455" cy="1626751"/>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2724" y="1618099"/>
            <a:ext cx="1449455" cy="1626751"/>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5449" y="1618099"/>
            <a:ext cx="1449455" cy="1626751"/>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8173" y="1618099"/>
            <a:ext cx="1449455" cy="1626751"/>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603841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5237" cy="1085943"/>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3435" y="1"/>
            <a:ext cx="1155237" cy="1085943"/>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6869" y="1"/>
            <a:ext cx="1155237" cy="1085943"/>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60303" y="1"/>
            <a:ext cx="1155237" cy="1085943"/>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13738" y="1"/>
            <a:ext cx="1155237" cy="1085943"/>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9456"/>
            <a:ext cx="1155237" cy="1085943"/>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3435" y="1079456"/>
            <a:ext cx="1155237" cy="1085943"/>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6869" y="1079456"/>
            <a:ext cx="1155237" cy="1085943"/>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60303" y="1079456"/>
            <a:ext cx="1155237" cy="1085943"/>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13738" y="1079456"/>
            <a:ext cx="1155237" cy="1085943"/>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8909"/>
            <a:ext cx="1155237" cy="1085943"/>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7762" y="2158909"/>
            <a:ext cx="1155237" cy="1085943"/>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11196" y="2158909"/>
            <a:ext cx="1155237" cy="1085943"/>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64631" y="2158909"/>
            <a:ext cx="1155237" cy="1085943"/>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13738" y="2158909"/>
            <a:ext cx="1155237" cy="1085943"/>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562581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9188" cy="8177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9957" y="0"/>
            <a:ext cx="969188" cy="8177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9915" y="0"/>
            <a:ext cx="969188" cy="8177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9873" y="0"/>
            <a:ext cx="969188" cy="8177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9787" y="0"/>
            <a:ext cx="969188" cy="8177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9830" y="0"/>
            <a:ext cx="969188" cy="8177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9049"/>
            <a:ext cx="969188" cy="8177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9957" y="809049"/>
            <a:ext cx="969188" cy="8177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9915" y="809049"/>
            <a:ext cx="969188" cy="8177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9873" y="809049"/>
            <a:ext cx="969188" cy="8177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9787" y="809049"/>
            <a:ext cx="969188" cy="8177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9830" y="809049"/>
            <a:ext cx="969188" cy="8177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8099"/>
            <a:ext cx="969188" cy="8177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9957" y="1618099"/>
            <a:ext cx="969188" cy="8177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9915" y="1618099"/>
            <a:ext cx="969188" cy="8177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9873" y="1618099"/>
            <a:ext cx="969188" cy="8177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9787" y="1618099"/>
            <a:ext cx="969188" cy="8177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9830" y="1618099"/>
            <a:ext cx="969188" cy="8177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7148"/>
            <a:ext cx="969188" cy="8177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9957" y="2427148"/>
            <a:ext cx="969188" cy="8177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9915" y="2427148"/>
            <a:ext cx="969188" cy="8177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9873" y="2427148"/>
            <a:ext cx="969188" cy="8177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9787" y="2427148"/>
            <a:ext cx="969188" cy="8177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9830" y="2427148"/>
            <a:ext cx="969188" cy="8177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00262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249633"/>
      </p:ext>
    </p:extLst>
  </p:cSld>
  <p:clrMapOvr>
    <a:masterClrMapping/>
  </p:clrMapOvr>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578177630"/>
      </p:ext>
    </p:extLst>
  </p:cSld>
  <p:clrMapOvr>
    <a:masterClrMapping/>
  </p:clrMapOvr>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18536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0145836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764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232630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0192289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78711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2441496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18923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58292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8060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7381477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5631028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8714642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164716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2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099998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3527024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2"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6195090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86181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5634957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831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0788882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449797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022297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2868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576863"/>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738247"/>
            <a:ext cx="2404741"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576863"/>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738247"/>
            <a:ext cx="2405742"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15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032385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4541079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2292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69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2226811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42906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580528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4750123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131021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769015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691878"/>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853263"/>
            <a:ext cx="2404741"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691878"/>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853263"/>
            <a:ext cx="2405742"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80082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824683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902198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87640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586704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5633092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300365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9166886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00313"/>
            <a:ext cx="1113036" cy="1672900"/>
          </a:xfrm>
          <a:solidFill>
            <a:schemeClr val="bg1">
              <a:lumMod val="90000"/>
              <a:lumOff val="10000"/>
            </a:schemeClr>
          </a:solidFill>
        </p:spPr>
        <p:txBody>
          <a:bodyPr anchor="ctr">
            <a:normAutofit/>
          </a:bodyPr>
          <a:lstStyle>
            <a:lvl1pPr marL="0" indent="0" algn="ctr">
              <a:buNone/>
              <a:defRPr sz="662"/>
            </a:lvl1pPr>
          </a:lstStyle>
          <a:p>
            <a:endParaRPr lang="en-US"/>
          </a:p>
        </p:txBody>
      </p:sp>
      <p:sp>
        <p:nvSpPr>
          <p:cNvPr id="5" name="Picture Placeholder 3"/>
          <p:cNvSpPr>
            <a:spLocks noGrp="1"/>
          </p:cNvSpPr>
          <p:nvPr>
            <p:ph type="pic" sz="quarter" idx="11"/>
          </p:nvPr>
        </p:nvSpPr>
        <p:spPr>
          <a:xfrm>
            <a:off x="2961128" y="600313"/>
            <a:ext cx="1113036" cy="1672900"/>
          </a:xfrm>
          <a:solidFill>
            <a:schemeClr val="bg1">
              <a:lumMod val="90000"/>
              <a:lumOff val="10000"/>
            </a:schemeClr>
          </a:solidFill>
        </p:spPr>
        <p:txBody>
          <a:bodyPr anchor="ctr">
            <a:normAutofit/>
          </a:bodyPr>
          <a:lstStyle>
            <a:lvl1pPr marL="0" indent="0" algn="ctr">
              <a:buNone/>
              <a:defRPr sz="662"/>
            </a:lvl1pPr>
          </a:lstStyle>
          <a:p>
            <a:endParaRPr lang="en-US"/>
          </a:p>
        </p:txBody>
      </p:sp>
      <p:sp>
        <p:nvSpPr>
          <p:cNvPr id="8" name="Text Placeholder 9"/>
          <p:cNvSpPr>
            <a:spLocks noGrp="1"/>
          </p:cNvSpPr>
          <p:nvPr>
            <p:ph type="body" sz="quarter" idx="14"/>
          </p:nvPr>
        </p:nvSpPr>
        <p:spPr>
          <a:xfrm>
            <a:off x="1640840" y="600313"/>
            <a:ext cx="1173389" cy="1672900"/>
          </a:xfrm>
        </p:spPr>
        <p:txBody>
          <a:bodyPr>
            <a:noAutofit/>
          </a:bodyPr>
          <a:lstStyle>
            <a:lvl1pPr marL="0" indent="0">
              <a:buNone/>
              <a:defRPr sz="662"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2"/>
            </a:lvl2pPr>
            <a:lvl3pPr marL="71351" indent="-71351">
              <a:defRPr sz="662"/>
            </a:lvl3pPr>
            <a:lvl4pPr marL="190019" indent="-98389">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62912" y="600313"/>
            <a:ext cx="1173389" cy="1672900"/>
          </a:xfrm>
        </p:spPr>
        <p:txBody>
          <a:bodyPr>
            <a:noAutofit/>
          </a:bodyPr>
          <a:lstStyle>
            <a:lvl1pPr marL="0" indent="0">
              <a:buNone/>
              <a:defRPr sz="662"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2"/>
            </a:lvl2pPr>
            <a:lvl3pPr marL="71351" indent="-71351">
              <a:defRPr sz="662"/>
            </a:lvl3pPr>
            <a:lvl4pPr marL="190019" indent="-98389">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2673" y="2356547"/>
            <a:ext cx="2381556"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61129" y="2356547"/>
            <a:ext cx="237517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7054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4"/>
          </a:p>
        </p:txBody>
      </p:sp>
      <p:sp>
        <p:nvSpPr>
          <p:cNvPr id="17" name="bg object 17"/>
          <p:cNvSpPr/>
          <p:nvPr/>
        </p:nvSpPr>
        <p:spPr>
          <a:xfrm>
            <a:off x="66885" y="71159"/>
            <a:ext cx="5653977" cy="42925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4"/>
          </a:p>
        </p:txBody>
      </p:sp>
      <p:sp>
        <p:nvSpPr>
          <p:cNvPr id="2" name="Holder 2"/>
          <p:cNvSpPr>
            <a:spLocks noGrp="1"/>
          </p:cNvSpPr>
          <p:nvPr>
            <p:ph type="title"/>
          </p:nvPr>
        </p:nvSpPr>
        <p:spPr/>
        <p:txBody>
          <a:bodyPr lIns="0" tIns="0" rIns="0" bIns="0"/>
          <a:lstStyle>
            <a:lvl1pPr>
              <a:defRPr sz="2650" b="1" i="0">
                <a:solidFill>
                  <a:srgbClr val="FEFEFE"/>
                </a:solidFill>
                <a:latin typeface="Arial"/>
                <a:cs typeface="Arial"/>
              </a:defRPr>
            </a:lvl1pPr>
          </a:lstStyle>
          <a:p>
            <a:endParaRPr/>
          </a:p>
        </p:txBody>
      </p:sp>
      <p:sp>
        <p:nvSpPr>
          <p:cNvPr id="3" name="Holder 3"/>
          <p:cNvSpPr>
            <a:spLocks noGrp="1"/>
          </p:cNvSpPr>
          <p:nvPr>
            <p:ph sz="half" idx="2"/>
          </p:nvPr>
        </p:nvSpPr>
        <p:spPr>
          <a:xfrm>
            <a:off x="248248" y="720763"/>
            <a:ext cx="1825360" cy="215439"/>
          </a:xfrm>
          <a:prstGeom prst="rect">
            <a:avLst/>
          </a:prstGeom>
        </p:spPr>
        <p:txBody>
          <a:bodyPr wrap="square" lIns="0" tIns="0" rIns="0" bIns="0">
            <a:spAutoFit/>
          </a:bodyPr>
          <a:lstStyle>
            <a:lvl1pPr>
              <a:defRPr sz="1400" b="0" i="0">
                <a:solidFill>
                  <a:srgbClr val="FEFEFE"/>
                </a:solidFill>
                <a:latin typeface="Arial"/>
                <a:cs typeface="Arial"/>
              </a:defRPr>
            </a:lvl1pPr>
          </a:lstStyle>
          <a:p>
            <a:endParaRPr/>
          </a:p>
        </p:txBody>
      </p:sp>
      <p:sp>
        <p:nvSpPr>
          <p:cNvPr id="4" name="Holder 4"/>
          <p:cNvSpPr>
            <a:spLocks noGrp="1"/>
          </p:cNvSpPr>
          <p:nvPr>
            <p:ph sz="half" idx="3"/>
          </p:nvPr>
        </p:nvSpPr>
        <p:spPr>
          <a:xfrm>
            <a:off x="2971023" y="746315"/>
            <a:ext cx="2509504" cy="14563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7898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1755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87529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8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9455" cy="1626751"/>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2724" y="0"/>
            <a:ext cx="1449455" cy="1626751"/>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5449" y="0"/>
            <a:ext cx="1449455" cy="1626751"/>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8173" y="0"/>
            <a:ext cx="1449455" cy="1626751"/>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8099"/>
            <a:ext cx="1449455" cy="1626751"/>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2724" y="1618099"/>
            <a:ext cx="1449455" cy="1626751"/>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5449" y="1618099"/>
            <a:ext cx="1449455" cy="1626751"/>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8173" y="1618099"/>
            <a:ext cx="1449455" cy="1626751"/>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1230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5237" cy="1085943"/>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3435" y="1"/>
            <a:ext cx="1155237" cy="1085943"/>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6869" y="1"/>
            <a:ext cx="1155237" cy="1085943"/>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60303" y="1"/>
            <a:ext cx="1155237" cy="1085943"/>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13738" y="1"/>
            <a:ext cx="1155237" cy="1085943"/>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9456"/>
            <a:ext cx="1155237" cy="1085943"/>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3435" y="1079456"/>
            <a:ext cx="1155237" cy="1085943"/>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6869" y="1079456"/>
            <a:ext cx="1155237" cy="1085943"/>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60303" y="1079456"/>
            <a:ext cx="1155237" cy="1085943"/>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13738" y="1079456"/>
            <a:ext cx="1155237" cy="1085943"/>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8909"/>
            <a:ext cx="1155237" cy="1085943"/>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3435" y="2158909"/>
            <a:ext cx="1155237" cy="1085943"/>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6869" y="2158909"/>
            <a:ext cx="1155237" cy="1085943"/>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60303" y="2158909"/>
            <a:ext cx="1155237" cy="1085943"/>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13738" y="2158909"/>
            <a:ext cx="1155237" cy="1085943"/>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671842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1">
                <a:solidFill>
                  <a:srgbClr val="2365C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9188" cy="8177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9957" y="0"/>
            <a:ext cx="969188" cy="8177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9915" y="0"/>
            <a:ext cx="969188" cy="8177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9873" y="0"/>
            <a:ext cx="969188" cy="8177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9787" y="0"/>
            <a:ext cx="969188" cy="8177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9830" y="0"/>
            <a:ext cx="969188" cy="8177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9049"/>
            <a:ext cx="969188" cy="8177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9957" y="809049"/>
            <a:ext cx="969188" cy="8177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9915" y="809049"/>
            <a:ext cx="969188" cy="8177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9873" y="809049"/>
            <a:ext cx="969188" cy="8177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9787" y="809049"/>
            <a:ext cx="969188" cy="8177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9830" y="809049"/>
            <a:ext cx="969188" cy="8177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8099"/>
            <a:ext cx="969188" cy="8177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9957" y="1618099"/>
            <a:ext cx="969188" cy="8177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9915" y="1618099"/>
            <a:ext cx="969188" cy="8177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9873" y="1618099"/>
            <a:ext cx="969188" cy="8177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9787" y="1618099"/>
            <a:ext cx="969188" cy="8177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9830" y="1618099"/>
            <a:ext cx="969188" cy="8177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7148"/>
            <a:ext cx="969188" cy="8177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9957" y="2427148"/>
            <a:ext cx="969188" cy="8177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9915" y="2427148"/>
            <a:ext cx="969188" cy="8177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9873" y="2427148"/>
            <a:ext cx="969188" cy="8177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9787" y="2427148"/>
            <a:ext cx="969188" cy="8177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9830" y="2427148"/>
            <a:ext cx="969188" cy="8177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77092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186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36146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64180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2310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6737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194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9268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417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sz="half" idx="2"/>
          </p:nvPr>
        </p:nvSpPr>
        <p:spPr>
          <a:xfrm>
            <a:off x="288449" y="746316"/>
            <a:ext cx="2509504"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71023" y="746316"/>
            <a:ext cx="2509504"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756712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261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13462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2384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2868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1456803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9490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3455622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2"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50733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924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613213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7893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26679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26082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763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8350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6457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0196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8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90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g object 16"/>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17" name="bg object 17"/>
          <p:cNvSpPr/>
          <p:nvPr/>
        </p:nvSpPr>
        <p:spPr>
          <a:xfrm>
            <a:off x="5260061" y="159368"/>
            <a:ext cx="252868" cy="252729"/>
          </a:xfrm>
          <a:custGeom>
            <a:avLst/>
            <a:gdLst/>
            <a:ahLst/>
            <a:cxnLst/>
            <a:rect l="l" t="t" r="r" b="b"/>
            <a:pathLst>
              <a:path w="252729" h="252729">
                <a:moveTo>
                  <a:pt x="252464" y="0"/>
                </a:moveTo>
                <a:lnTo>
                  <a:pt x="0" y="0"/>
                </a:lnTo>
                <a:lnTo>
                  <a:pt x="0" y="252464"/>
                </a:lnTo>
                <a:lnTo>
                  <a:pt x="252464" y="252464"/>
                </a:lnTo>
                <a:lnTo>
                  <a:pt x="252464" y="0"/>
                </a:lnTo>
                <a:close/>
              </a:path>
            </a:pathLst>
          </a:custGeom>
          <a:solidFill>
            <a:srgbClr val="FFFFFF"/>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64659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0732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7465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404109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745947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341530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70066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531349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21807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05719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27358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8440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2627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353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4"/>
          </a:p>
        </p:txBody>
      </p:sp>
      <p:sp>
        <p:nvSpPr>
          <p:cNvPr id="17" name="bg object 17"/>
          <p:cNvSpPr/>
          <p:nvPr/>
        </p:nvSpPr>
        <p:spPr>
          <a:xfrm>
            <a:off x="66885" y="71159"/>
            <a:ext cx="5653977" cy="42925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4"/>
          </a:p>
        </p:txBody>
      </p:sp>
      <p:sp>
        <p:nvSpPr>
          <p:cNvPr id="2" name="Holder 2"/>
          <p:cNvSpPr>
            <a:spLocks noGrp="1"/>
          </p:cNvSpPr>
          <p:nvPr>
            <p:ph type="title"/>
          </p:nvPr>
        </p:nvSpPr>
        <p:spPr/>
        <p:txBody>
          <a:bodyPr lIns="0" tIns="0" rIns="0" bIns="0"/>
          <a:lstStyle>
            <a:lvl1pPr>
              <a:defRPr sz="2650" b="1" i="0">
                <a:solidFill>
                  <a:srgbClr val="FEFEFE"/>
                </a:solidFill>
                <a:latin typeface="Arial"/>
                <a:cs typeface="Arial"/>
              </a:defRPr>
            </a:lvl1pPr>
          </a:lstStyle>
          <a:p>
            <a:endParaRPr/>
          </a:p>
        </p:txBody>
      </p:sp>
      <p:sp>
        <p:nvSpPr>
          <p:cNvPr id="3" name="Holder 3"/>
          <p:cNvSpPr>
            <a:spLocks noGrp="1"/>
          </p:cNvSpPr>
          <p:nvPr>
            <p:ph sz="half" idx="2"/>
          </p:nvPr>
        </p:nvSpPr>
        <p:spPr>
          <a:xfrm>
            <a:off x="248248" y="720763"/>
            <a:ext cx="1825360" cy="215439"/>
          </a:xfrm>
          <a:prstGeom prst="rect">
            <a:avLst/>
          </a:prstGeom>
        </p:spPr>
        <p:txBody>
          <a:bodyPr wrap="square" lIns="0" tIns="0" rIns="0" bIns="0">
            <a:spAutoFit/>
          </a:bodyPr>
          <a:lstStyle>
            <a:lvl1pPr>
              <a:defRPr sz="1400" b="0" i="0">
                <a:solidFill>
                  <a:srgbClr val="FEFEFE"/>
                </a:solidFill>
                <a:latin typeface="Arial"/>
                <a:cs typeface="Arial"/>
              </a:defRPr>
            </a:lvl1pPr>
          </a:lstStyle>
          <a:p>
            <a:endParaRPr/>
          </a:p>
        </p:txBody>
      </p:sp>
      <p:sp>
        <p:nvSpPr>
          <p:cNvPr id="4" name="Holder 4"/>
          <p:cNvSpPr>
            <a:spLocks noGrp="1"/>
          </p:cNvSpPr>
          <p:nvPr>
            <p:ph sz="half" idx="3"/>
          </p:nvPr>
        </p:nvSpPr>
        <p:spPr>
          <a:xfrm>
            <a:off x="2971023" y="746315"/>
            <a:ext cx="2509504" cy="14563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988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673" y="1005903"/>
            <a:ext cx="4903629"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5346" y="1817116"/>
            <a:ext cx="4038283"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763156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1">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76631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sz="half" idx="2"/>
          </p:nvPr>
        </p:nvSpPr>
        <p:spPr>
          <a:xfrm>
            <a:off x="288449" y="746316"/>
            <a:ext cx="2509504"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71023" y="746316"/>
            <a:ext cx="2509504"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086924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150714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800448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6" y="132464"/>
            <a:ext cx="4903630" cy="407905"/>
          </a:xfrm>
        </p:spPr>
        <p:txBody>
          <a:bodyPr lIns="91539" tIns="45770" rIns="91539" bIns="45770"/>
          <a:lstStyle/>
          <a:p>
            <a:r>
              <a:rPr lang="en-US"/>
              <a:t>Click to edit Master title style</a:t>
            </a:r>
          </a:p>
        </p:txBody>
      </p:sp>
      <p:sp>
        <p:nvSpPr>
          <p:cNvPr id="4" name="Picture Placeholder 3"/>
          <p:cNvSpPr>
            <a:spLocks noGrp="1"/>
          </p:cNvSpPr>
          <p:nvPr>
            <p:ph type="pic" sz="quarter" idx="10"/>
          </p:nvPr>
        </p:nvSpPr>
        <p:spPr>
          <a:xfrm>
            <a:off x="432675" y="660990"/>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00"/>
            </a:lvl1pPr>
          </a:lstStyle>
          <a:p>
            <a:pPr lvl="0"/>
            <a:endParaRPr lang="en-US"/>
          </a:p>
        </p:txBody>
      </p:sp>
      <p:sp>
        <p:nvSpPr>
          <p:cNvPr id="5" name="Picture Placeholder 3"/>
          <p:cNvSpPr>
            <a:spLocks noGrp="1"/>
          </p:cNvSpPr>
          <p:nvPr>
            <p:ph type="pic" sz="quarter" idx="11"/>
          </p:nvPr>
        </p:nvSpPr>
        <p:spPr>
          <a:xfrm>
            <a:off x="2097024" y="660990"/>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00"/>
            </a:lvl1pPr>
          </a:lstStyle>
          <a:p>
            <a:pPr lvl="0"/>
            <a:endParaRPr lang="en-US"/>
          </a:p>
        </p:txBody>
      </p:sp>
      <p:sp>
        <p:nvSpPr>
          <p:cNvPr id="6" name="Picture Placeholder 3"/>
          <p:cNvSpPr>
            <a:spLocks noGrp="1"/>
          </p:cNvSpPr>
          <p:nvPr>
            <p:ph type="pic" sz="quarter" idx="12"/>
          </p:nvPr>
        </p:nvSpPr>
        <p:spPr>
          <a:xfrm>
            <a:off x="3761371" y="660990"/>
            <a:ext cx="1574930"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00"/>
            </a:lvl1pPr>
          </a:lstStyle>
          <a:p>
            <a:pPr lvl="0"/>
            <a:endParaRPr lang="en-US"/>
          </a:p>
        </p:txBody>
      </p:sp>
      <p:sp>
        <p:nvSpPr>
          <p:cNvPr id="8" name="Text Placeholder 9"/>
          <p:cNvSpPr>
            <a:spLocks noGrp="1"/>
          </p:cNvSpPr>
          <p:nvPr>
            <p:ph type="body" sz="quarter" idx="14"/>
          </p:nvPr>
        </p:nvSpPr>
        <p:spPr>
          <a:xfrm>
            <a:off x="432675" y="2356548"/>
            <a:ext cx="1574930" cy="453679"/>
          </a:xfrm>
        </p:spPr>
        <p:txBody>
          <a:bodyPr lIns="91539" tIns="45770" rIns="91539" bIns="45770">
            <a:noAutofit/>
          </a:bodyPr>
          <a:lstStyle>
            <a:lvl1pPr marL="0" indent="0">
              <a:buNone/>
              <a:defRPr sz="600"/>
            </a:lvl1pPr>
            <a:lvl2pPr marL="72069" indent="-72069">
              <a:buFont typeface="Arial" panose="020B0604020202020204" pitchFamily="34" charset="0"/>
              <a:buChar char="•"/>
              <a:defRPr sz="600"/>
            </a:lvl2pPr>
            <a:lvl3pPr marL="144139" indent="-72069">
              <a:defRPr sz="600"/>
            </a:lvl3pPr>
            <a:lvl4pPr marL="252244" indent="-108104">
              <a:defRPr sz="600"/>
            </a:lvl4pPr>
            <a:lvl5pPr marL="360348" indent="-108104">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4" y="2356548"/>
            <a:ext cx="1574930" cy="453679"/>
          </a:xfrm>
        </p:spPr>
        <p:txBody>
          <a:bodyPr lIns="91539" tIns="45770" rIns="91539" bIns="45770">
            <a:noAutofit/>
          </a:bodyPr>
          <a:lstStyle>
            <a:lvl1pPr marL="0" indent="0">
              <a:buNone/>
              <a:defRPr sz="600"/>
            </a:lvl1pPr>
            <a:lvl2pPr marL="72069" indent="-72069">
              <a:buFont typeface="Arial" panose="020B0604020202020204" pitchFamily="34" charset="0"/>
              <a:buChar char="•"/>
              <a:defRPr sz="600"/>
            </a:lvl2pPr>
            <a:lvl3pPr marL="144139" indent="-72069">
              <a:defRPr sz="600"/>
            </a:lvl3pPr>
            <a:lvl4pPr marL="252244" indent="-108104">
              <a:defRPr sz="600"/>
            </a:lvl4pPr>
            <a:lvl5pPr marL="360348" indent="-108104">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8"/>
            <a:ext cx="1574930" cy="453679"/>
          </a:xfrm>
        </p:spPr>
        <p:txBody>
          <a:bodyPr lIns="91539" tIns="45770" rIns="91539" bIns="45770">
            <a:noAutofit/>
          </a:bodyPr>
          <a:lstStyle>
            <a:lvl1pPr marL="0" indent="0">
              <a:buNone/>
              <a:defRPr sz="600"/>
            </a:lvl1pPr>
            <a:lvl2pPr marL="72069" indent="-72069">
              <a:buFont typeface="Arial" panose="020B0604020202020204" pitchFamily="34" charset="0"/>
              <a:buChar char="•"/>
              <a:defRPr sz="600"/>
            </a:lvl2pPr>
            <a:lvl3pPr marL="144139" indent="-72069">
              <a:defRPr sz="600"/>
            </a:lvl3pPr>
            <a:lvl4pPr marL="252244" indent="-108104">
              <a:defRPr sz="600"/>
            </a:lvl4pPr>
            <a:lvl5pPr marL="360348" indent="-108104">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2676" y="441663"/>
            <a:ext cx="4903630" cy="192287"/>
          </a:xfrm>
        </p:spPr>
        <p:txBody>
          <a:bodyPr lIns="91539" tIns="45770" rIns="91539" bIns="45770">
            <a:normAutofit/>
          </a:bodyPr>
          <a:lstStyle>
            <a:lvl1pPr marL="0" indent="0" algn="ctr">
              <a:lnSpc>
                <a:spcPct val="86000"/>
              </a:lnSpc>
              <a:spcBef>
                <a:spcPts val="0"/>
              </a:spcBef>
              <a:buNone/>
              <a:defRPr sz="800" baseline="0"/>
            </a:lvl1pPr>
          </a:lstStyle>
          <a:p>
            <a:pPr lvl="0"/>
            <a:r>
              <a:rPr lang="en-US" dirty="0"/>
              <a:t>Click here to edit subtitle</a:t>
            </a:r>
          </a:p>
        </p:txBody>
      </p:sp>
    </p:spTree>
    <p:extLst>
      <p:ext uri="{BB962C8B-B14F-4D97-AF65-F5344CB8AC3E}">
        <p14:creationId xmlns:p14="http://schemas.microsoft.com/office/powerpoint/2010/main" val="221859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208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2673" y="1008007"/>
            <a:ext cx="4903629" cy="695540"/>
          </a:xfrm>
        </p:spPr>
        <p:txBody>
          <a:bodyPr/>
          <a:lstStyle/>
          <a:p>
            <a:r>
              <a:rPr lang="ru-RU"/>
              <a:t>Образец заголовка</a:t>
            </a:r>
          </a:p>
        </p:txBody>
      </p:sp>
      <p:sp>
        <p:nvSpPr>
          <p:cNvPr id="3" name="Подзаголовок 2"/>
          <p:cNvSpPr>
            <a:spLocks noGrp="1"/>
          </p:cNvSpPr>
          <p:nvPr>
            <p:ph type="subTitle" idx="1"/>
          </p:nvPr>
        </p:nvSpPr>
        <p:spPr>
          <a:xfrm>
            <a:off x="865346" y="1838750"/>
            <a:ext cx="4038283" cy="829239"/>
          </a:xfrm>
        </p:spPr>
        <p:txBody>
          <a:bodyPr/>
          <a:lstStyle>
            <a:lvl1pPr marL="0" indent="0" algn="ctr">
              <a:buNone/>
              <a:defRPr>
                <a:solidFill>
                  <a:schemeClr val="tx1">
                    <a:tint val="75000"/>
                  </a:schemeClr>
                </a:solidFill>
              </a:defRPr>
            </a:lvl1pPr>
            <a:lvl2pPr marL="288310" indent="0" algn="ctr">
              <a:buNone/>
              <a:defRPr>
                <a:solidFill>
                  <a:schemeClr val="tx1">
                    <a:tint val="75000"/>
                  </a:schemeClr>
                </a:solidFill>
              </a:defRPr>
            </a:lvl2pPr>
            <a:lvl3pPr marL="576621" indent="0" algn="ctr">
              <a:buNone/>
              <a:defRPr>
                <a:solidFill>
                  <a:schemeClr val="tx1">
                    <a:tint val="75000"/>
                  </a:schemeClr>
                </a:solidFill>
              </a:defRPr>
            </a:lvl3pPr>
            <a:lvl4pPr marL="864931" indent="0" algn="ctr">
              <a:buNone/>
              <a:defRPr>
                <a:solidFill>
                  <a:schemeClr val="tx1">
                    <a:tint val="75000"/>
                  </a:schemeClr>
                </a:solidFill>
              </a:defRPr>
            </a:lvl4pPr>
            <a:lvl5pPr marL="1153241" indent="0" algn="ctr">
              <a:buNone/>
              <a:defRPr>
                <a:solidFill>
                  <a:schemeClr val="tx1">
                    <a:tint val="75000"/>
                  </a:schemeClr>
                </a:solidFill>
              </a:defRPr>
            </a:lvl5pPr>
            <a:lvl6pPr marL="1441552" indent="0" algn="ctr">
              <a:buNone/>
              <a:defRPr>
                <a:solidFill>
                  <a:schemeClr val="tx1">
                    <a:tint val="75000"/>
                  </a:schemeClr>
                </a:solidFill>
              </a:defRPr>
            </a:lvl6pPr>
            <a:lvl7pPr marL="1729862" indent="0" algn="ctr">
              <a:buNone/>
              <a:defRPr>
                <a:solidFill>
                  <a:schemeClr val="tx1">
                    <a:tint val="75000"/>
                  </a:schemeClr>
                </a:solidFill>
              </a:defRPr>
            </a:lvl7pPr>
            <a:lvl8pPr marL="2018172" indent="0" algn="ctr">
              <a:buNone/>
              <a:defRPr>
                <a:solidFill>
                  <a:schemeClr val="tx1">
                    <a:tint val="75000"/>
                  </a:schemeClr>
                </a:solidFill>
              </a:defRPr>
            </a:lvl8pPr>
            <a:lvl9pPr marL="2306483"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00741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97102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709" y="2085118"/>
            <a:ext cx="4903629" cy="644463"/>
          </a:xfrm>
        </p:spPr>
        <p:txBody>
          <a:bodyPr anchor="t"/>
          <a:lstStyle>
            <a:lvl1pPr algn="l">
              <a:defRPr sz="2522" b="1" cap="all"/>
            </a:lvl1pPr>
          </a:lstStyle>
          <a:p>
            <a:r>
              <a:rPr lang="ru-RU"/>
              <a:t>Образец заголовка</a:t>
            </a:r>
          </a:p>
        </p:txBody>
      </p:sp>
      <p:sp>
        <p:nvSpPr>
          <p:cNvPr id="3" name="Текст 2"/>
          <p:cNvSpPr>
            <a:spLocks noGrp="1"/>
          </p:cNvSpPr>
          <p:nvPr>
            <p:ph type="body" idx="1"/>
          </p:nvPr>
        </p:nvSpPr>
        <p:spPr>
          <a:xfrm>
            <a:off x="455709" y="1375307"/>
            <a:ext cx="4903629" cy="709811"/>
          </a:xfrm>
        </p:spPr>
        <p:txBody>
          <a:bodyPr anchor="b"/>
          <a:lstStyle>
            <a:lvl1pPr marL="0" indent="0">
              <a:buNone/>
              <a:defRPr sz="1261">
                <a:solidFill>
                  <a:schemeClr val="tx1">
                    <a:tint val="75000"/>
                  </a:schemeClr>
                </a:solidFill>
              </a:defRPr>
            </a:lvl1pPr>
            <a:lvl2pPr marL="288310" indent="0">
              <a:buNone/>
              <a:defRPr sz="1135">
                <a:solidFill>
                  <a:schemeClr val="tx1">
                    <a:tint val="75000"/>
                  </a:schemeClr>
                </a:solidFill>
              </a:defRPr>
            </a:lvl2pPr>
            <a:lvl3pPr marL="576621" indent="0">
              <a:buNone/>
              <a:defRPr sz="1009">
                <a:solidFill>
                  <a:schemeClr val="tx1">
                    <a:tint val="75000"/>
                  </a:schemeClr>
                </a:solidFill>
              </a:defRPr>
            </a:lvl3pPr>
            <a:lvl4pPr marL="864931" indent="0">
              <a:buNone/>
              <a:defRPr sz="883">
                <a:solidFill>
                  <a:schemeClr val="tx1">
                    <a:tint val="75000"/>
                  </a:schemeClr>
                </a:solidFill>
              </a:defRPr>
            </a:lvl4pPr>
            <a:lvl5pPr marL="1153241" indent="0">
              <a:buNone/>
              <a:defRPr sz="883">
                <a:solidFill>
                  <a:schemeClr val="tx1">
                    <a:tint val="75000"/>
                  </a:schemeClr>
                </a:solidFill>
              </a:defRPr>
            </a:lvl5pPr>
            <a:lvl6pPr marL="1441552" indent="0">
              <a:buNone/>
              <a:defRPr sz="883">
                <a:solidFill>
                  <a:schemeClr val="tx1">
                    <a:tint val="75000"/>
                  </a:schemeClr>
                </a:solidFill>
              </a:defRPr>
            </a:lvl6pPr>
            <a:lvl7pPr marL="1729862" indent="0">
              <a:buNone/>
              <a:defRPr sz="883">
                <a:solidFill>
                  <a:schemeClr val="tx1">
                    <a:tint val="75000"/>
                  </a:schemeClr>
                </a:solidFill>
              </a:defRPr>
            </a:lvl7pPr>
            <a:lvl8pPr marL="2018172" indent="0">
              <a:buNone/>
              <a:defRPr sz="883">
                <a:solidFill>
                  <a:schemeClr val="tx1">
                    <a:tint val="75000"/>
                  </a:schemeClr>
                </a:solidFill>
              </a:defRPr>
            </a:lvl8pPr>
            <a:lvl9pPr marL="2306483" indent="0">
              <a:buNone/>
              <a:defRPr sz="883">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42592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8449" y="757133"/>
            <a:ext cx="2547964" cy="2141451"/>
          </a:xfrm>
        </p:spPr>
        <p:txBody>
          <a:bodyPr/>
          <a:lstStyle>
            <a:lvl1pPr>
              <a:defRPr sz="1766"/>
            </a:lvl1pPr>
            <a:lvl2pPr>
              <a:defRPr sz="1513"/>
            </a:lvl2pPr>
            <a:lvl3pPr>
              <a:defRPr sz="1261"/>
            </a:lvl3pPr>
            <a:lvl4pPr>
              <a:defRPr sz="1135"/>
            </a:lvl4pPr>
            <a:lvl5pPr>
              <a:defRPr sz="1135"/>
            </a:lvl5pPr>
            <a:lvl6pPr>
              <a:defRPr sz="1135"/>
            </a:lvl6pPr>
            <a:lvl7pPr>
              <a:defRPr sz="1135"/>
            </a:lvl7pPr>
            <a:lvl8pPr>
              <a:defRPr sz="1135"/>
            </a:lvl8pPr>
            <a:lvl9pPr>
              <a:defRPr sz="113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932562" y="757133"/>
            <a:ext cx="2547964" cy="2141451"/>
          </a:xfrm>
        </p:spPr>
        <p:txBody>
          <a:bodyPr/>
          <a:lstStyle>
            <a:lvl1pPr>
              <a:defRPr sz="1766"/>
            </a:lvl1pPr>
            <a:lvl2pPr>
              <a:defRPr sz="1513"/>
            </a:lvl2pPr>
            <a:lvl3pPr>
              <a:defRPr sz="1261"/>
            </a:lvl3pPr>
            <a:lvl4pPr>
              <a:defRPr sz="1135"/>
            </a:lvl4pPr>
            <a:lvl5pPr>
              <a:defRPr sz="1135"/>
            </a:lvl5pPr>
            <a:lvl6pPr>
              <a:defRPr sz="1135"/>
            </a:lvl6pPr>
            <a:lvl7pPr>
              <a:defRPr sz="1135"/>
            </a:lvl7pPr>
            <a:lvl8pPr>
              <a:defRPr sz="1135"/>
            </a:lvl8pPr>
            <a:lvl9pPr>
              <a:defRPr sz="113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662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524715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288449" y="726337"/>
            <a:ext cx="2548966" cy="302703"/>
          </a:xfrm>
        </p:spPr>
        <p:txBody>
          <a:bodyPr anchor="b"/>
          <a:lstStyle>
            <a:lvl1pPr marL="0" indent="0">
              <a:buNone/>
              <a:defRPr sz="1513" b="1"/>
            </a:lvl1pPr>
            <a:lvl2pPr marL="288310" indent="0">
              <a:buNone/>
              <a:defRPr sz="1261" b="1"/>
            </a:lvl2pPr>
            <a:lvl3pPr marL="576621" indent="0">
              <a:buNone/>
              <a:defRPr sz="1135" b="1"/>
            </a:lvl3pPr>
            <a:lvl4pPr marL="864931" indent="0">
              <a:buNone/>
              <a:defRPr sz="1009" b="1"/>
            </a:lvl4pPr>
            <a:lvl5pPr marL="1153241" indent="0">
              <a:buNone/>
              <a:defRPr sz="1009" b="1"/>
            </a:lvl5pPr>
            <a:lvl6pPr marL="1441552" indent="0">
              <a:buNone/>
              <a:defRPr sz="1009" b="1"/>
            </a:lvl6pPr>
            <a:lvl7pPr marL="1729862" indent="0">
              <a:buNone/>
              <a:defRPr sz="1009" b="1"/>
            </a:lvl7pPr>
            <a:lvl8pPr marL="2018172" indent="0">
              <a:buNone/>
              <a:defRPr sz="1009" b="1"/>
            </a:lvl8pPr>
            <a:lvl9pPr marL="2306483" indent="0">
              <a:buNone/>
              <a:defRPr sz="1009" b="1"/>
            </a:lvl9pPr>
          </a:lstStyle>
          <a:p>
            <a:pPr lvl="0"/>
            <a:r>
              <a:rPr lang="ru-RU"/>
              <a:t>Образец текста</a:t>
            </a:r>
          </a:p>
        </p:txBody>
      </p:sp>
      <p:sp>
        <p:nvSpPr>
          <p:cNvPr id="4" name="Содержимое 3"/>
          <p:cNvSpPr>
            <a:spLocks noGrp="1"/>
          </p:cNvSpPr>
          <p:nvPr>
            <p:ph sz="half" idx="2"/>
          </p:nvPr>
        </p:nvSpPr>
        <p:spPr>
          <a:xfrm>
            <a:off x="288449" y="1029039"/>
            <a:ext cx="2548966" cy="1869545"/>
          </a:xfrm>
        </p:spPr>
        <p:txBody>
          <a:bodyPr/>
          <a:lstStyle>
            <a:lvl1pPr>
              <a:defRPr sz="1513"/>
            </a:lvl1pPr>
            <a:lvl2pPr>
              <a:defRPr sz="1261"/>
            </a:lvl2pPr>
            <a:lvl3pPr>
              <a:defRPr sz="1135"/>
            </a:lvl3pPr>
            <a:lvl4pPr>
              <a:defRPr sz="1009"/>
            </a:lvl4pPr>
            <a:lvl5pPr>
              <a:defRPr sz="1009"/>
            </a:lvl5pPr>
            <a:lvl6pPr>
              <a:defRPr sz="1009"/>
            </a:lvl6pPr>
            <a:lvl7pPr>
              <a:defRPr sz="1009"/>
            </a:lvl7pPr>
            <a:lvl8pPr>
              <a:defRPr sz="1009"/>
            </a:lvl8pPr>
            <a:lvl9pPr>
              <a:defRPr sz="100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930560" y="726337"/>
            <a:ext cx="2549967" cy="302703"/>
          </a:xfrm>
        </p:spPr>
        <p:txBody>
          <a:bodyPr anchor="b"/>
          <a:lstStyle>
            <a:lvl1pPr marL="0" indent="0">
              <a:buNone/>
              <a:defRPr sz="1513" b="1"/>
            </a:lvl1pPr>
            <a:lvl2pPr marL="288310" indent="0">
              <a:buNone/>
              <a:defRPr sz="1261" b="1"/>
            </a:lvl2pPr>
            <a:lvl3pPr marL="576621" indent="0">
              <a:buNone/>
              <a:defRPr sz="1135" b="1"/>
            </a:lvl3pPr>
            <a:lvl4pPr marL="864931" indent="0">
              <a:buNone/>
              <a:defRPr sz="1009" b="1"/>
            </a:lvl4pPr>
            <a:lvl5pPr marL="1153241" indent="0">
              <a:buNone/>
              <a:defRPr sz="1009" b="1"/>
            </a:lvl5pPr>
            <a:lvl6pPr marL="1441552" indent="0">
              <a:buNone/>
              <a:defRPr sz="1009" b="1"/>
            </a:lvl6pPr>
            <a:lvl7pPr marL="1729862" indent="0">
              <a:buNone/>
              <a:defRPr sz="1009" b="1"/>
            </a:lvl7pPr>
            <a:lvl8pPr marL="2018172" indent="0">
              <a:buNone/>
              <a:defRPr sz="1009" b="1"/>
            </a:lvl8pPr>
            <a:lvl9pPr marL="2306483" indent="0">
              <a:buNone/>
              <a:defRPr sz="1009" b="1"/>
            </a:lvl9pPr>
          </a:lstStyle>
          <a:p>
            <a:pPr lvl="0"/>
            <a:r>
              <a:rPr lang="ru-RU"/>
              <a:t>Образец текста</a:t>
            </a:r>
          </a:p>
        </p:txBody>
      </p:sp>
      <p:sp>
        <p:nvSpPr>
          <p:cNvPr id="6" name="Содержимое 5"/>
          <p:cNvSpPr>
            <a:spLocks noGrp="1"/>
          </p:cNvSpPr>
          <p:nvPr>
            <p:ph sz="quarter" idx="4"/>
          </p:nvPr>
        </p:nvSpPr>
        <p:spPr>
          <a:xfrm>
            <a:off x="2930560" y="1029039"/>
            <a:ext cx="2549967" cy="1869545"/>
          </a:xfrm>
        </p:spPr>
        <p:txBody>
          <a:bodyPr/>
          <a:lstStyle>
            <a:lvl1pPr>
              <a:defRPr sz="1513"/>
            </a:lvl1pPr>
            <a:lvl2pPr>
              <a:defRPr sz="1261"/>
            </a:lvl2pPr>
            <a:lvl3pPr>
              <a:defRPr sz="1135"/>
            </a:lvl3pPr>
            <a:lvl4pPr>
              <a:defRPr sz="1009"/>
            </a:lvl4pPr>
            <a:lvl5pPr>
              <a:defRPr sz="1009"/>
            </a:lvl5pPr>
            <a:lvl6pPr>
              <a:defRPr sz="1009"/>
            </a:lvl6pPr>
            <a:lvl7pPr>
              <a:defRPr sz="1009"/>
            </a:lvl7pPr>
            <a:lvl8pPr>
              <a:defRPr sz="1009"/>
            </a:lvl8pPr>
            <a:lvl9pPr>
              <a:defRPr sz="100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576621"/>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155188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576621"/>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298231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576621"/>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587726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450" y="129193"/>
            <a:ext cx="1897953" cy="549822"/>
          </a:xfrm>
        </p:spPr>
        <p:txBody>
          <a:bodyPr anchor="b"/>
          <a:lstStyle>
            <a:lvl1pPr algn="l">
              <a:defRPr sz="1261" b="1"/>
            </a:lvl1pPr>
          </a:lstStyle>
          <a:p>
            <a:r>
              <a:rPr lang="ru-RU"/>
              <a:t>Образец заголовка</a:t>
            </a:r>
          </a:p>
        </p:txBody>
      </p:sp>
      <p:sp>
        <p:nvSpPr>
          <p:cNvPr id="3" name="Содержимое 2"/>
          <p:cNvSpPr>
            <a:spLocks noGrp="1"/>
          </p:cNvSpPr>
          <p:nvPr>
            <p:ph idx="1"/>
          </p:nvPr>
        </p:nvSpPr>
        <p:spPr>
          <a:xfrm>
            <a:off x="2255509" y="129194"/>
            <a:ext cx="3225017" cy="2769390"/>
          </a:xfrm>
        </p:spPr>
        <p:txBody>
          <a:bodyPr/>
          <a:lstStyle>
            <a:lvl1pPr>
              <a:defRPr sz="2018"/>
            </a:lvl1pPr>
            <a:lvl2pPr>
              <a:defRPr sz="1766"/>
            </a:lvl2pPr>
            <a:lvl3pPr>
              <a:defRPr sz="1513"/>
            </a:lvl3pPr>
            <a:lvl4pPr>
              <a:defRPr sz="1261"/>
            </a:lvl4pPr>
            <a:lvl5pPr>
              <a:defRPr sz="1261"/>
            </a:lvl5pPr>
            <a:lvl6pPr>
              <a:defRPr sz="1261"/>
            </a:lvl6pPr>
            <a:lvl7pPr>
              <a:defRPr sz="1261"/>
            </a:lvl7pPr>
            <a:lvl8pPr>
              <a:defRPr sz="1261"/>
            </a:lvl8pPr>
            <a:lvl9pPr>
              <a:defRPr sz="1261"/>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8450" y="679016"/>
            <a:ext cx="1897953" cy="2219568"/>
          </a:xfrm>
        </p:spPr>
        <p:txBody>
          <a:bodyPr/>
          <a:lstStyle>
            <a:lvl1pPr marL="0" indent="0">
              <a:buNone/>
              <a:defRPr sz="883"/>
            </a:lvl1pPr>
            <a:lvl2pPr marL="288310" indent="0">
              <a:buNone/>
              <a:defRPr sz="757"/>
            </a:lvl2pPr>
            <a:lvl3pPr marL="576621" indent="0">
              <a:buNone/>
              <a:defRPr sz="631"/>
            </a:lvl3pPr>
            <a:lvl4pPr marL="864931" indent="0">
              <a:buNone/>
              <a:defRPr sz="568"/>
            </a:lvl4pPr>
            <a:lvl5pPr marL="1153241" indent="0">
              <a:buNone/>
              <a:defRPr sz="568"/>
            </a:lvl5pPr>
            <a:lvl6pPr marL="1441552" indent="0">
              <a:buNone/>
              <a:defRPr sz="568"/>
            </a:lvl6pPr>
            <a:lvl7pPr marL="1729862" indent="0">
              <a:buNone/>
              <a:defRPr sz="568"/>
            </a:lvl7pPr>
            <a:lvl8pPr marL="2018172" indent="0">
              <a:buNone/>
              <a:defRPr sz="568"/>
            </a:lvl8pPr>
            <a:lvl9pPr marL="2306483" indent="0">
              <a:buNone/>
              <a:defRPr sz="568"/>
            </a:lvl9pPr>
          </a:lstStyle>
          <a:p>
            <a:pPr lvl="0"/>
            <a:r>
              <a:rPr lang="ru-RU"/>
              <a:t>Образец текста</a:t>
            </a:r>
          </a:p>
        </p:txBody>
      </p:sp>
      <p:sp>
        <p:nvSpPr>
          <p:cNvPr id="5" name="Дата 4"/>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662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25548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0759" y="2271396"/>
            <a:ext cx="3461385" cy="268151"/>
          </a:xfrm>
        </p:spPr>
        <p:txBody>
          <a:bodyPr anchor="b"/>
          <a:lstStyle>
            <a:lvl1pPr algn="l">
              <a:defRPr sz="1261" b="1"/>
            </a:lvl1pPr>
          </a:lstStyle>
          <a:p>
            <a:r>
              <a:rPr lang="ru-RU"/>
              <a:t>Образец заголовка</a:t>
            </a:r>
          </a:p>
        </p:txBody>
      </p:sp>
      <p:sp>
        <p:nvSpPr>
          <p:cNvPr id="3" name="Рисунок 2"/>
          <p:cNvSpPr>
            <a:spLocks noGrp="1"/>
          </p:cNvSpPr>
          <p:nvPr>
            <p:ph type="pic" idx="1"/>
          </p:nvPr>
        </p:nvSpPr>
        <p:spPr>
          <a:xfrm>
            <a:off x="1130759" y="289933"/>
            <a:ext cx="3461385" cy="1946910"/>
          </a:xfrm>
        </p:spPr>
        <p:txBody>
          <a:bodyPr/>
          <a:lstStyle>
            <a:lvl1pPr marL="0" indent="0">
              <a:buNone/>
              <a:defRPr sz="2018"/>
            </a:lvl1pPr>
            <a:lvl2pPr marL="288310" indent="0">
              <a:buNone/>
              <a:defRPr sz="1766"/>
            </a:lvl2pPr>
            <a:lvl3pPr marL="576621" indent="0">
              <a:buNone/>
              <a:defRPr sz="1513"/>
            </a:lvl3pPr>
            <a:lvl4pPr marL="864931" indent="0">
              <a:buNone/>
              <a:defRPr sz="1261"/>
            </a:lvl4pPr>
            <a:lvl5pPr marL="1153241" indent="0">
              <a:buNone/>
              <a:defRPr sz="1261"/>
            </a:lvl5pPr>
            <a:lvl6pPr marL="1441552" indent="0">
              <a:buNone/>
              <a:defRPr sz="1261"/>
            </a:lvl6pPr>
            <a:lvl7pPr marL="1729862" indent="0">
              <a:buNone/>
              <a:defRPr sz="1261"/>
            </a:lvl7pPr>
            <a:lvl8pPr marL="2018172" indent="0">
              <a:buNone/>
              <a:defRPr sz="1261"/>
            </a:lvl8pPr>
            <a:lvl9pPr marL="2306483" indent="0">
              <a:buNone/>
              <a:defRPr sz="1261"/>
            </a:lvl9pPr>
          </a:lstStyle>
          <a:p>
            <a:endParaRPr lang="ru-RU"/>
          </a:p>
        </p:txBody>
      </p:sp>
      <p:sp>
        <p:nvSpPr>
          <p:cNvPr id="4" name="Текст 3"/>
          <p:cNvSpPr>
            <a:spLocks noGrp="1"/>
          </p:cNvSpPr>
          <p:nvPr>
            <p:ph type="body" sz="half" idx="2"/>
          </p:nvPr>
        </p:nvSpPr>
        <p:spPr>
          <a:xfrm>
            <a:off x="1130759" y="2539547"/>
            <a:ext cx="3461385" cy="380819"/>
          </a:xfrm>
        </p:spPr>
        <p:txBody>
          <a:bodyPr/>
          <a:lstStyle>
            <a:lvl1pPr marL="0" indent="0">
              <a:buNone/>
              <a:defRPr sz="883"/>
            </a:lvl1pPr>
            <a:lvl2pPr marL="288310" indent="0">
              <a:buNone/>
              <a:defRPr sz="757"/>
            </a:lvl2pPr>
            <a:lvl3pPr marL="576621" indent="0">
              <a:buNone/>
              <a:defRPr sz="631"/>
            </a:lvl3pPr>
            <a:lvl4pPr marL="864931" indent="0">
              <a:buNone/>
              <a:defRPr sz="568"/>
            </a:lvl4pPr>
            <a:lvl5pPr marL="1153241" indent="0">
              <a:buNone/>
              <a:defRPr sz="568"/>
            </a:lvl5pPr>
            <a:lvl6pPr marL="1441552" indent="0">
              <a:buNone/>
              <a:defRPr sz="568"/>
            </a:lvl6pPr>
            <a:lvl7pPr marL="1729862" indent="0">
              <a:buNone/>
              <a:defRPr sz="568"/>
            </a:lvl7pPr>
            <a:lvl8pPr marL="2018172" indent="0">
              <a:buNone/>
              <a:defRPr sz="568"/>
            </a:lvl8pPr>
            <a:lvl9pPr marL="2306483" indent="0">
              <a:buNone/>
              <a:defRPr sz="568"/>
            </a:lvl9pPr>
          </a:lstStyle>
          <a:p>
            <a:pPr lvl="0"/>
            <a:r>
              <a:rPr lang="ru-RU"/>
              <a:t>Образец текста</a:t>
            </a:r>
          </a:p>
        </p:txBody>
      </p:sp>
      <p:sp>
        <p:nvSpPr>
          <p:cNvPr id="5" name="Дата 4"/>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662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97758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4881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53013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82508" y="129945"/>
            <a:ext cx="1298019" cy="27686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8449" y="129945"/>
            <a:ext cx="3797908" cy="27686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828509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8" y="536168"/>
            <a:ext cx="5653977" cy="264922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pPr marL="0" marR="0" lvl="0" indent="0" algn="l" defTabSz="576621" rtl="0" eaLnBrk="1" fontAlgn="auto" latinLnBrk="0" hangingPunct="1">
              <a:lnSpc>
                <a:spcPct val="100000"/>
              </a:lnSpc>
              <a:spcBef>
                <a:spcPts val="0"/>
              </a:spcBef>
              <a:spcAft>
                <a:spcPts val="0"/>
              </a:spcAft>
              <a:buClrTx/>
              <a:buSzTx/>
              <a:buFontTx/>
              <a:buNone/>
              <a:tabLst/>
              <a:defRPr/>
            </a:pPr>
            <a:endParaRPr kumimoji="0" sz="1135"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66886" y="71160"/>
            <a:ext cx="5653977" cy="42925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pPr marL="0" marR="0" lvl="0" indent="0" algn="l" defTabSz="576621" rtl="0" eaLnBrk="1" fontAlgn="auto" latinLnBrk="0" hangingPunct="1">
              <a:lnSpc>
                <a:spcPct val="100000"/>
              </a:lnSpc>
              <a:spcBef>
                <a:spcPts val="0"/>
              </a:spcBef>
              <a:spcAft>
                <a:spcPts val="0"/>
              </a:spcAft>
              <a:buClrTx/>
              <a:buSzTx/>
              <a:buFontTx/>
              <a:buNone/>
              <a:tabLst/>
              <a:defRPr/>
            </a:pPr>
            <a:endParaRPr kumimoji="0" sz="1135"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649" b="1" i="0">
                <a:solidFill>
                  <a:srgbClr val="FEFEFE"/>
                </a:solidFill>
                <a:latin typeface="Arial"/>
                <a:cs typeface="Arial"/>
              </a:defRPr>
            </a:lvl1pPr>
          </a:lstStyle>
          <a:p>
            <a:endParaRPr/>
          </a:p>
        </p:txBody>
      </p:sp>
      <p:sp>
        <p:nvSpPr>
          <p:cNvPr id="3" name="Holder 3"/>
          <p:cNvSpPr>
            <a:spLocks noGrp="1"/>
          </p:cNvSpPr>
          <p:nvPr>
            <p:ph sz="half" idx="2"/>
          </p:nvPr>
        </p:nvSpPr>
        <p:spPr>
          <a:xfrm>
            <a:off x="248249" y="720765"/>
            <a:ext cx="1825360" cy="215439"/>
          </a:xfrm>
          <a:prstGeom prst="rect">
            <a:avLst/>
          </a:prstGeom>
        </p:spPr>
        <p:txBody>
          <a:bodyPr wrap="square" lIns="0" tIns="0" rIns="0" bIns="0">
            <a:spAutoFit/>
          </a:bodyPr>
          <a:lstStyle>
            <a:lvl1pPr>
              <a:defRPr sz="1387" b="0" i="0">
                <a:solidFill>
                  <a:srgbClr val="FEFEFE"/>
                </a:solidFill>
                <a:latin typeface="Arial"/>
                <a:cs typeface="Arial"/>
              </a:defRPr>
            </a:lvl1pPr>
          </a:lstStyle>
          <a:p>
            <a:endParaRPr/>
          </a:p>
        </p:txBody>
      </p:sp>
      <p:sp>
        <p:nvSpPr>
          <p:cNvPr id="4" name="Holder 4"/>
          <p:cNvSpPr>
            <a:spLocks noGrp="1"/>
          </p:cNvSpPr>
          <p:nvPr>
            <p:ph sz="half" idx="3"/>
          </p:nvPr>
        </p:nvSpPr>
        <p:spPr>
          <a:xfrm>
            <a:off x="2971024" y="746315"/>
            <a:ext cx="2509504" cy="31053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76621"/>
            <a:endParaRPr lang="ru-RU">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76621"/>
            <a:fld id="{1D8BD707-D9CF-40AE-B4C6-C98DA3205C09}" type="datetimeFigureOut">
              <a:rPr lang="en-US" smtClean="0">
                <a:solidFill>
                  <a:prstClr val="black">
                    <a:tint val="75000"/>
                  </a:prstClr>
                </a:solidFill>
              </a:rPr>
              <a:pPr defTabSz="576621"/>
              <a:t>8/24/2020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76621"/>
            <a:fld id="{B6F15528-21DE-4FAA-801E-634DDDAF4B2B}"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243054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61076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41088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038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73339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38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99111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535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8492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25312" indent="-117162">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96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99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78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998251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25312" indent="-117162">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3922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16300" indent="-108150">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911789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658885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17336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576863"/>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738247"/>
            <a:ext cx="2404741"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576863"/>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738247"/>
            <a:ext cx="2405742"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936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691878"/>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853263"/>
            <a:ext cx="2404741"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691878"/>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853263"/>
            <a:ext cx="2405742"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641053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78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5" Type="http://schemas.openxmlformats.org/officeDocument/2006/relationships/slideLayout" Target="../slideLayouts/slideLayout10.xml"/><Relationship Id="rId61" Type="http://schemas.openxmlformats.org/officeDocument/2006/relationships/hyperlink" Target="https://www.linkedin.com/" TargetMode="External"/><Relationship Id="rId19" Type="http://schemas.openxmlformats.org/officeDocument/2006/relationships/slideLayout" Target="../slideLayouts/slideLayout2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theme" Target="../theme/theme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hyperlink" Target="https://twitter.com/" TargetMode="Externa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hyperlink" Target="https://www.facebook.com/" TargetMode="Externa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3.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4.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theme" Target="../theme/theme5.xml"/><Relationship Id="rId7" Type="http://schemas.openxmlformats.org/officeDocument/2006/relationships/slideLayout" Target="../slideLayouts/slideLayout88.xml"/><Relationship Id="rId71" Type="http://schemas.openxmlformats.org/officeDocument/2006/relationships/hyperlink" Target="https://twitter.com/" TargetMode="Externa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66" Type="http://schemas.openxmlformats.org/officeDocument/2006/relationships/slideLayout" Target="../slideLayouts/slideLayout147.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hyperlink" Target="https://www.facebook.com/" TargetMode="External"/><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hyperlink" Target="https://www.linkedin.com/" TargetMode="Externa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sz="1800"/>
          </a:p>
        </p:txBody>
      </p:sp>
      <p:sp>
        <p:nvSpPr>
          <p:cNvPr id="17" name="bg object 17"/>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a:xfrm>
            <a:off x="300918" y="102424"/>
            <a:ext cx="5167139"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617653" y="781128"/>
            <a:ext cx="4533667" cy="369332"/>
          </a:xfrm>
          <a:prstGeom prst="rect">
            <a:avLst/>
          </a:prstGeom>
        </p:spPr>
        <p:txBody>
          <a:bodyPr wrap="square" lIns="0" tIns="0" rIns="0" bIns="0">
            <a:spAutoFit/>
          </a:bodyPr>
          <a:lstStyle>
            <a:lvl1pPr>
              <a:defRPr sz="2400" b="1" i="1">
                <a:solidFill>
                  <a:srgbClr val="2365C7"/>
                </a:solidFill>
                <a:latin typeface="Arial"/>
                <a:cs typeface="Arial"/>
              </a:defRPr>
            </a:lvl1pPr>
          </a:lstStyle>
          <a:p>
            <a:endParaRPr/>
          </a:p>
        </p:txBody>
      </p:sp>
      <p:sp>
        <p:nvSpPr>
          <p:cNvPr id="4" name="Holder 4"/>
          <p:cNvSpPr>
            <a:spLocks noGrp="1"/>
          </p:cNvSpPr>
          <p:nvPr>
            <p:ph type="ftr" sz="quarter" idx="5"/>
          </p:nvPr>
        </p:nvSpPr>
        <p:spPr>
          <a:xfrm>
            <a:off x="1961452" y="3017710"/>
            <a:ext cx="18460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449" y="3017710"/>
            <a:ext cx="132686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8/24/2020</a:t>
            </a:fld>
            <a:endParaRPr lang="en-US"/>
          </a:p>
        </p:txBody>
      </p:sp>
      <p:sp>
        <p:nvSpPr>
          <p:cNvPr id="6" name="Holder 6"/>
          <p:cNvSpPr>
            <a:spLocks noGrp="1"/>
          </p:cNvSpPr>
          <p:nvPr>
            <p:ph type="sldNum" sz="quarter" idx="7"/>
          </p:nvPr>
        </p:nvSpPr>
        <p:spPr>
          <a:xfrm>
            <a:off x="4153662" y="3017710"/>
            <a:ext cx="132686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675" y="132463"/>
            <a:ext cx="4903629" cy="38682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2675" y="576863"/>
            <a:ext cx="4903629" cy="218952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90746" y="2982410"/>
            <a:ext cx="1022666" cy="145638"/>
          </a:xfrm>
          <a:prstGeom prst="rect">
            <a:avLst/>
          </a:prstGeom>
        </p:spPr>
        <p:txBody>
          <a:bodyPr vert="horz" wrap="square" lIns="57680" tIns="28839" rIns="57680" bIns="28839"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8" dirty="0"/>
              <a:t>i9 presentation to Joe Smith</a:t>
            </a:r>
          </a:p>
        </p:txBody>
      </p:sp>
      <p:sp>
        <p:nvSpPr>
          <p:cNvPr id="7" name="Slide Number Placeholder 5"/>
          <p:cNvSpPr txBox="1">
            <a:spLocks/>
          </p:cNvSpPr>
          <p:nvPr userDrawn="1"/>
        </p:nvSpPr>
        <p:spPr>
          <a:xfrm>
            <a:off x="385623" y="2977563"/>
            <a:ext cx="65972" cy="155332"/>
          </a:xfrm>
          <a:prstGeom prst="rect">
            <a:avLst/>
          </a:prstGeom>
        </p:spPr>
        <p:txBody>
          <a:bodyPr vert="horz" wrap="none" lIns="57680" tIns="28839" rIns="57680" bIns="28839"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8" smtClean="0"/>
              <a:pPr algn="ctr"/>
              <a:t>‹#›</a:t>
            </a:fld>
            <a:endParaRPr lang="en-US" sz="568" dirty="0"/>
          </a:p>
        </p:txBody>
      </p:sp>
      <p:sp>
        <p:nvSpPr>
          <p:cNvPr id="10" name="Oval 9"/>
          <p:cNvSpPr/>
          <p:nvPr/>
        </p:nvSpPr>
        <p:spPr>
          <a:xfrm>
            <a:off x="339777"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6" name="Oval 15"/>
          <p:cNvSpPr/>
          <p:nvPr/>
        </p:nvSpPr>
        <p:spPr>
          <a:xfrm>
            <a:off x="133370"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7" name="Rectangle 9"/>
          <p:cNvSpPr/>
          <p:nvPr/>
        </p:nvSpPr>
        <p:spPr>
          <a:xfrm rot="2700000">
            <a:off x="201915"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4" name="Oval 13"/>
          <p:cNvSpPr/>
          <p:nvPr/>
        </p:nvSpPr>
        <p:spPr>
          <a:xfrm rot="10800000">
            <a:off x="546183"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5" name="Rectangle 9"/>
          <p:cNvSpPr/>
          <p:nvPr/>
        </p:nvSpPr>
        <p:spPr>
          <a:xfrm rot="13500000">
            <a:off x="592661"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9" name="Freeform 6"/>
          <p:cNvSpPr>
            <a:spLocks/>
          </p:cNvSpPr>
          <p:nvPr/>
        </p:nvSpPr>
        <p:spPr bwMode="auto">
          <a:xfrm>
            <a:off x="5126191" y="3023589"/>
            <a:ext cx="30347" cy="6520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0" name="Freeform 7"/>
          <p:cNvSpPr>
            <a:spLocks noEditPoints="1"/>
          </p:cNvSpPr>
          <p:nvPr/>
        </p:nvSpPr>
        <p:spPr bwMode="auto">
          <a:xfrm>
            <a:off x="5314121" y="3022203"/>
            <a:ext cx="67295" cy="6458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1" name="Freeform 8"/>
          <p:cNvSpPr>
            <a:spLocks/>
          </p:cNvSpPr>
          <p:nvPr/>
        </p:nvSpPr>
        <p:spPr bwMode="auto">
          <a:xfrm>
            <a:off x="5517748" y="3028070"/>
            <a:ext cx="72852" cy="59503"/>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2" name="Oval 21"/>
          <p:cNvSpPr/>
          <p:nvPr userDrawn="1"/>
        </p:nvSpPr>
        <p:spPr>
          <a:xfrm>
            <a:off x="5268937"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3" name="Oval 22"/>
          <p:cNvSpPr/>
          <p:nvPr userDrawn="1"/>
        </p:nvSpPr>
        <p:spPr>
          <a:xfrm>
            <a:off x="5062531"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4" name="Oval 23"/>
          <p:cNvSpPr/>
          <p:nvPr userDrawn="1"/>
        </p:nvSpPr>
        <p:spPr>
          <a:xfrm rot="10800000">
            <a:off x="5475343"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18" name="Rectangle 17">
            <a:hlinkClick r:id="rId60"/>
          </p:cNvPr>
          <p:cNvSpPr/>
          <p:nvPr userDrawn="1"/>
        </p:nvSpPr>
        <p:spPr>
          <a:xfrm>
            <a:off x="5043562"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5" name="Rectangle 24">
            <a:hlinkClick r:id="rId61"/>
          </p:cNvPr>
          <p:cNvSpPr/>
          <p:nvPr userDrawn="1"/>
        </p:nvSpPr>
        <p:spPr>
          <a:xfrm>
            <a:off x="5248925"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6" name="Rectangle 25">
            <a:hlinkClick r:id="rId62"/>
          </p:cNvPr>
          <p:cNvSpPr/>
          <p:nvPr userDrawn="1"/>
        </p:nvSpPr>
        <p:spPr>
          <a:xfrm>
            <a:off x="5458986"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7" name="Action Button: Forward or Next 26">
            <a:hlinkClick r:id="" action="ppaction://hlinkshowjump?jump=nextslide" highlightClick="1"/>
          </p:cNvPr>
          <p:cNvSpPr/>
          <p:nvPr userDrawn="1"/>
        </p:nvSpPr>
        <p:spPr>
          <a:xfrm>
            <a:off x="533308" y="2961482"/>
            <a:ext cx="190376" cy="190364"/>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
        <p:nvSpPr>
          <p:cNvPr id="28" name="Action Button: Back or Previous 27">
            <a:hlinkClick r:id="" action="ppaction://hlinkshowjump?jump=previousslide" highlightClick="1"/>
          </p:cNvPr>
          <p:cNvSpPr/>
          <p:nvPr userDrawn="1"/>
        </p:nvSpPr>
        <p:spPr>
          <a:xfrm>
            <a:off x="118275" y="2957803"/>
            <a:ext cx="190376" cy="190364"/>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Tree>
    <p:extLst>
      <p:ext uri="{BB962C8B-B14F-4D97-AF65-F5344CB8AC3E}">
        <p14:creationId xmlns:p14="http://schemas.microsoft.com/office/powerpoint/2010/main" val="346873185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576800" rtl="0" eaLnBrk="1" latinLnBrk="0" hangingPunct="1">
        <a:lnSpc>
          <a:spcPct val="86000"/>
        </a:lnSpc>
        <a:spcBef>
          <a:spcPct val="0"/>
        </a:spcBef>
        <a:buNone/>
        <a:defRPr sz="1325" kern="800" spc="-25">
          <a:solidFill>
            <a:schemeClr val="tx1"/>
          </a:solidFill>
          <a:latin typeface="+mj-lt"/>
          <a:ea typeface="+mj-ea"/>
          <a:cs typeface="+mj-cs"/>
        </a:defRPr>
      </a:lvl1pPr>
    </p:titleStyle>
    <p:bodyStyle>
      <a:lvl1pPr marL="108150" indent="-108150" algn="l" defTabSz="576800" rtl="0" eaLnBrk="1" latinLnBrk="0" hangingPunct="1">
        <a:spcBef>
          <a:spcPct val="20000"/>
        </a:spcBef>
        <a:buClr>
          <a:schemeClr val="accent1"/>
        </a:buClr>
        <a:buFont typeface="Arial" panose="020B0604020202020204" pitchFamily="34" charset="0"/>
        <a:buChar char="•"/>
        <a:defRPr sz="946" kern="800" spc="-6">
          <a:solidFill>
            <a:schemeClr val="tx1"/>
          </a:solidFill>
          <a:latin typeface="+mn-lt"/>
          <a:ea typeface="+mn-ea"/>
          <a:cs typeface="+mn-cs"/>
        </a:defRPr>
      </a:lvl1pPr>
      <a:lvl2pPr marL="217301" indent="-109151"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2pPr>
      <a:lvl3pPr marL="3254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3pPr>
      <a:lvl4pPr marL="43360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4pPr>
      <a:lvl5pPr marL="5417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5pPr>
      <a:lvl6pPr marL="15861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6pPr>
      <a:lvl7pPr marL="18745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7pPr>
      <a:lvl8pPr marL="21629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8pPr>
      <a:lvl9pPr marL="2451398"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9pPr>
    </p:bodyStyle>
    <p:otherStyle>
      <a:defPPr>
        <a:defRPr lang="en-US"/>
      </a:defPPr>
      <a:lvl1pPr marL="0" algn="l" defTabSz="576800" rtl="0" eaLnBrk="1" latinLnBrk="0" hangingPunct="1">
        <a:defRPr sz="1136" kern="1200">
          <a:solidFill>
            <a:schemeClr val="tx1"/>
          </a:solidFill>
          <a:latin typeface="+mn-lt"/>
          <a:ea typeface="+mn-ea"/>
          <a:cs typeface="+mn-cs"/>
        </a:defRPr>
      </a:lvl1pPr>
      <a:lvl2pPr marL="288400" algn="l" defTabSz="576800" rtl="0" eaLnBrk="1" latinLnBrk="0" hangingPunct="1">
        <a:defRPr sz="1136" kern="1200">
          <a:solidFill>
            <a:schemeClr val="tx1"/>
          </a:solidFill>
          <a:latin typeface="+mn-lt"/>
          <a:ea typeface="+mn-ea"/>
          <a:cs typeface="+mn-cs"/>
        </a:defRPr>
      </a:lvl2pPr>
      <a:lvl3pPr marL="576800" algn="l" defTabSz="576800" rtl="0" eaLnBrk="1" latinLnBrk="0" hangingPunct="1">
        <a:defRPr sz="1136" kern="1200">
          <a:solidFill>
            <a:schemeClr val="tx1"/>
          </a:solidFill>
          <a:latin typeface="+mn-lt"/>
          <a:ea typeface="+mn-ea"/>
          <a:cs typeface="+mn-cs"/>
        </a:defRPr>
      </a:lvl3pPr>
      <a:lvl4pPr marL="865199" algn="l" defTabSz="576800" rtl="0" eaLnBrk="1" latinLnBrk="0" hangingPunct="1">
        <a:defRPr sz="1136" kern="1200">
          <a:solidFill>
            <a:schemeClr val="tx1"/>
          </a:solidFill>
          <a:latin typeface="+mn-lt"/>
          <a:ea typeface="+mn-ea"/>
          <a:cs typeface="+mn-cs"/>
        </a:defRPr>
      </a:lvl4pPr>
      <a:lvl5pPr marL="1153599" algn="l" defTabSz="576800" rtl="0" eaLnBrk="1" latinLnBrk="0" hangingPunct="1">
        <a:defRPr sz="1136" kern="1200">
          <a:solidFill>
            <a:schemeClr val="tx1"/>
          </a:solidFill>
          <a:latin typeface="+mn-lt"/>
          <a:ea typeface="+mn-ea"/>
          <a:cs typeface="+mn-cs"/>
        </a:defRPr>
      </a:lvl5pPr>
      <a:lvl6pPr marL="1441999" algn="l" defTabSz="576800" rtl="0" eaLnBrk="1" latinLnBrk="0" hangingPunct="1">
        <a:defRPr sz="1136" kern="1200">
          <a:solidFill>
            <a:schemeClr val="tx1"/>
          </a:solidFill>
          <a:latin typeface="+mn-lt"/>
          <a:ea typeface="+mn-ea"/>
          <a:cs typeface="+mn-cs"/>
        </a:defRPr>
      </a:lvl6pPr>
      <a:lvl7pPr marL="1730399" algn="l" defTabSz="576800" rtl="0" eaLnBrk="1" latinLnBrk="0" hangingPunct="1">
        <a:defRPr sz="1136" kern="1200">
          <a:solidFill>
            <a:schemeClr val="tx1"/>
          </a:solidFill>
          <a:latin typeface="+mn-lt"/>
          <a:ea typeface="+mn-ea"/>
          <a:cs typeface="+mn-cs"/>
        </a:defRPr>
      </a:lvl7pPr>
      <a:lvl8pPr marL="2018799" algn="l" defTabSz="576800" rtl="0" eaLnBrk="1" latinLnBrk="0" hangingPunct="1">
        <a:defRPr sz="1136" kern="1200">
          <a:solidFill>
            <a:schemeClr val="tx1"/>
          </a:solidFill>
          <a:latin typeface="+mn-lt"/>
          <a:ea typeface="+mn-ea"/>
          <a:cs typeface="+mn-cs"/>
        </a:defRPr>
      </a:lvl8pPr>
      <a:lvl9pPr marL="2307199" algn="l" defTabSz="576800" rtl="0" eaLnBrk="1" latinLnBrk="0" hangingPunct="1">
        <a:defRPr sz="11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sz="1800"/>
          </a:p>
        </p:txBody>
      </p:sp>
      <p:sp>
        <p:nvSpPr>
          <p:cNvPr id="17" name="bg object 17"/>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a:xfrm>
            <a:off x="300904" y="102424"/>
            <a:ext cx="5167164"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436346" y="982040"/>
            <a:ext cx="4896284" cy="215444"/>
          </a:xfrm>
          <a:prstGeom prst="rect">
            <a:avLst/>
          </a:prstGeom>
        </p:spPr>
        <p:txBody>
          <a:bodyPr wrap="square" lIns="0" tIns="0" rIns="0" bIns="0">
            <a:spAutoFit/>
          </a:bodyPr>
          <a:lstStyle>
            <a:lvl1pPr>
              <a:defRPr sz="1400" b="0" i="1">
                <a:solidFill>
                  <a:srgbClr val="231F20"/>
                </a:solidFill>
                <a:latin typeface="Arial"/>
                <a:cs typeface="Arial"/>
              </a:defRPr>
            </a:lvl1pPr>
          </a:lstStyle>
          <a:p>
            <a:endParaRPr/>
          </a:p>
        </p:txBody>
      </p:sp>
      <p:sp>
        <p:nvSpPr>
          <p:cNvPr id="4" name="Holder 4"/>
          <p:cNvSpPr>
            <a:spLocks noGrp="1"/>
          </p:cNvSpPr>
          <p:nvPr>
            <p:ph type="ftr" sz="quarter" idx="5"/>
          </p:nvPr>
        </p:nvSpPr>
        <p:spPr>
          <a:xfrm>
            <a:off x="1961452" y="3017710"/>
            <a:ext cx="18460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449" y="3017710"/>
            <a:ext cx="132686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8/24/2020</a:t>
            </a:fld>
            <a:endParaRPr lang="en-US"/>
          </a:p>
        </p:txBody>
      </p:sp>
      <p:sp>
        <p:nvSpPr>
          <p:cNvPr id="6" name="Holder 6"/>
          <p:cNvSpPr>
            <a:spLocks noGrp="1"/>
          </p:cNvSpPr>
          <p:nvPr>
            <p:ph type="sldNum" sz="quarter" idx="7"/>
          </p:nvPr>
        </p:nvSpPr>
        <p:spPr>
          <a:xfrm>
            <a:off x="4153662" y="3017710"/>
            <a:ext cx="132686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29566240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449" y="129945"/>
            <a:ext cx="5192078" cy="540808"/>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288449" y="757133"/>
            <a:ext cx="5192078" cy="214145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288449" y="3007496"/>
            <a:ext cx="1346094" cy="172758"/>
          </a:xfrm>
          <a:prstGeom prst="rect">
            <a:avLst/>
          </a:prstGeom>
        </p:spPr>
        <p:txBody>
          <a:bodyPr vert="horz" lIns="91440" tIns="45720" rIns="91440" bIns="45720" rtlCol="0" anchor="ctr"/>
          <a:lstStyle>
            <a:lvl1pPr algn="l">
              <a:defRPr sz="757">
                <a:solidFill>
                  <a:schemeClr val="tx1">
                    <a:tint val="75000"/>
                  </a:schemeClr>
                </a:solidFill>
              </a:defRPr>
            </a:lvl1pPr>
          </a:lstStyle>
          <a:p>
            <a:pPr defTabSz="576621"/>
            <a:fld id="{ED137D8F-F469-4C1D-8DCD-3325B5EE5640}" type="datetimeFigureOut">
              <a:rPr lang="ru-RU" smtClean="0">
                <a:solidFill>
                  <a:prstClr val="black">
                    <a:tint val="75000"/>
                  </a:prstClr>
                </a:solidFill>
              </a:rPr>
              <a:pPr defTabSz="576621"/>
              <a:t>24.08.2020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1971068" y="3007496"/>
            <a:ext cx="1826842" cy="172758"/>
          </a:xfrm>
          <a:prstGeom prst="rect">
            <a:avLst/>
          </a:prstGeom>
        </p:spPr>
        <p:txBody>
          <a:bodyPr vert="horz" lIns="91440" tIns="45720" rIns="91440" bIns="45720" rtlCol="0" anchor="ctr"/>
          <a:lstStyle>
            <a:lvl1pPr algn="ctr">
              <a:defRPr sz="757">
                <a:solidFill>
                  <a:schemeClr val="tx1">
                    <a:tint val="75000"/>
                  </a:schemeClr>
                </a:solidFill>
              </a:defRPr>
            </a:lvl1pPr>
          </a:lstStyle>
          <a:p>
            <a:pPr defTabSz="576621"/>
            <a:endParaRPr lang="ru-RU">
              <a:solidFill>
                <a:prstClr val="black">
                  <a:tint val="75000"/>
                </a:prstClr>
              </a:solidFill>
            </a:endParaRPr>
          </a:p>
        </p:txBody>
      </p:sp>
      <p:sp>
        <p:nvSpPr>
          <p:cNvPr id="6" name="Номер слайда 5"/>
          <p:cNvSpPr>
            <a:spLocks noGrp="1"/>
          </p:cNvSpPr>
          <p:nvPr>
            <p:ph type="sldNum" sz="quarter" idx="4"/>
          </p:nvPr>
        </p:nvSpPr>
        <p:spPr>
          <a:xfrm>
            <a:off x="4134433" y="3007496"/>
            <a:ext cx="1346094" cy="172758"/>
          </a:xfrm>
          <a:prstGeom prst="rect">
            <a:avLst/>
          </a:prstGeom>
        </p:spPr>
        <p:txBody>
          <a:bodyPr vert="horz" lIns="91440" tIns="45720" rIns="91440" bIns="45720" rtlCol="0" anchor="ctr"/>
          <a:lstStyle>
            <a:lvl1pPr algn="r">
              <a:defRPr sz="757">
                <a:solidFill>
                  <a:schemeClr val="tx1">
                    <a:tint val="75000"/>
                  </a:schemeClr>
                </a:solidFill>
              </a:defRPr>
            </a:lvl1p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66237929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576621" rtl="0" eaLnBrk="1" latinLnBrk="0" hangingPunct="1">
        <a:spcBef>
          <a:spcPct val="0"/>
        </a:spcBef>
        <a:buNone/>
        <a:defRPr sz="2775" kern="1200">
          <a:solidFill>
            <a:schemeClr val="tx1"/>
          </a:solidFill>
          <a:latin typeface="+mj-lt"/>
          <a:ea typeface="+mj-ea"/>
          <a:cs typeface="+mj-cs"/>
        </a:defRPr>
      </a:lvl1pPr>
    </p:titleStyle>
    <p:bodyStyle>
      <a:lvl1pPr marL="216233" indent="-216233" algn="l" defTabSz="576621" rtl="0" eaLnBrk="1" latinLnBrk="0" hangingPunct="1">
        <a:spcBef>
          <a:spcPct val="20000"/>
        </a:spcBef>
        <a:buFont typeface="Arial" pitchFamily="34" charset="0"/>
        <a:buChar char="•"/>
        <a:defRPr sz="2018" kern="1200">
          <a:solidFill>
            <a:schemeClr val="tx1"/>
          </a:solidFill>
          <a:latin typeface="+mn-lt"/>
          <a:ea typeface="+mn-ea"/>
          <a:cs typeface="+mn-cs"/>
        </a:defRPr>
      </a:lvl1pPr>
      <a:lvl2pPr marL="468504" indent="-180194" algn="l" defTabSz="576621" rtl="0" eaLnBrk="1" latinLnBrk="0" hangingPunct="1">
        <a:spcBef>
          <a:spcPct val="20000"/>
        </a:spcBef>
        <a:buFont typeface="Arial" pitchFamily="34" charset="0"/>
        <a:buChar char="–"/>
        <a:defRPr sz="1766" kern="1200">
          <a:solidFill>
            <a:schemeClr val="tx1"/>
          </a:solidFill>
          <a:latin typeface="+mn-lt"/>
          <a:ea typeface="+mn-ea"/>
          <a:cs typeface="+mn-cs"/>
        </a:defRPr>
      </a:lvl2pPr>
      <a:lvl3pPr marL="720776" indent="-144155" algn="l" defTabSz="576621" rtl="0" eaLnBrk="1" latinLnBrk="0" hangingPunct="1">
        <a:spcBef>
          <a:spcPct val="20000"/>
        </a:spcBef>
        <a:buFont typeface="Arial" pitchFamily="34" charset="0"/>
        <a:buChar char="•"/>
        <a:defRPr sz="1513" kern="1200">
          <a:solidFill>
            <a:schemeClr val="tx1"/>
          </a:solidFill>
          <a:latin typeface="+mn-lt"/>
          <a:ea typeface="+mn-ea"/>
          <a:cs typeface="+mn-cs"/>
        </a:defRPr>
      </a:lvl3pPr>
      <a:lvl4pPr marL="1009086"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4pPr>
      <a:lvl5pPr marL="1297396"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5pPr>
      <a:lvl6pPr marL="1585707"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6pPr>
      <a:lvl7pPr marL="1874017"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7pPr>
      <a:lvl8pPr marL="2162327"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8pPr>
      <a:lvl9pPr marL="2450638"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9pPr>
    </p:bodyStyle>
    <p:otherStyle>
      <a:defPPr>
        <a:defRPr lang="ru-RU"/>
      </a:defPPr>
      <a:lvl1pPr marL="0" algn="l" defTabSz="576621" rtl="0" eaLnBrk="1" latinLnBrk="0" hangingPunct="1">
        <a:defRPr sz="1135" kern="1200">
          <a:solidFill>
            <a:schemeClr val="tx1"/>
          </a:solidFill>
          <a:latin typeface="+mn-lt"/>
          <a:ea typeface="+mn-ea"/>
          <a:cs typeface="+mn-cs"/>
        </a:defRPr>
      </a:lvl1pPr>
      <a:lvl2pPr marL="288310" algn="l" defTabSz="576621" rtl="0" eaLnBrk="1" latinLnBrk="0" hangingPunct="1">
        <a:defRPr sz="1135" kern="1200">
          <a:solidFill>
            <a:schemeClr val="tx1"/>
          </a:solidFill>
          <a:latin typeface="+mn-lt"/>
          <a:ea typeface="+mn-ea"/>
          <a:cs typeface="+mn-cs"/>
        </a:defRPr>
      </a:lvl2pPr>
      <a:lvl3pPr marL="576621" algn="l" defTabSz="576621" rtl="0" eaLnBrk="1" latinLnBrk="0" hangingPunct="1">
        <a:defRPr sz="1135" kern="1200">
          <a:solidFill>
            <a:schemeClr val="tx1"/>
          </a:solidFill>
          <a:latin typeface="+mn-lt"/>
          <a:ea typeface="+mn-ea"/>
          <a:cs typeface="+mn-cs"/>
        </a:defRPr>
      </a:lvl3pPr>
      <a:lvl4pPr marL="864931" algn="l" defTabSz="576621" rtl="0" eaLnBrk="1" latinLnBrk="0" hangingPunct="1">
        <a:defRPr sz="1135" kern="1200">
          <a:solidFill>
            <a:schemeClr val="tx1"/>
          </a:solidFill>
          <a:latin typeface="+mn-lt"/>
          <a:ea typeface="+mn-ea"/>
          <a:cs typeface="+mn-cs"/>
        </a:defRPr>
      </a:lvl4pPr>
      <a:lvl5pPr marL="1153241" algn="l" defTabSz="576621" rtl="0" eaLnBrk="1" latinLnBrk="0" hangingPunct="1">
        <a:defRPr sz="1135" kern="1200">
          <a:solidFill>
            <a:schemeClr val="tx1"/>
          </a:solidFill>
          <a:latin typeface="+mn-lt"/>
          <a:ea typeface="+mn-ea"/>
          <a:cs typeface="+mn-cs"/>
        </a:defRPr>
      </a:lvl5pPr>
      <a:lvl6pPr marL="1441552" algn="l" defTabSz="576621" rtl="0" eaLnBrk="1" latinLnBrk="0" hangingPunct="1">
        <a:defRPr sz="1135" kern="1200">
          <a:solidFill>
            <a:schemeClr val="tx1"/>
          </a:solidFill>
          <a:latin typeface="+mn-lt"/>
          <a:ea typeface="+mn-ea"/>
          <a:cs typeface="+mn-cs"/>
        </a:defRPr>
      </a:lvl6pPr>
      <a:lvl7pPr marL="1729862" algn="l" defTabSz="576621" rtl="0" eaLnBrk="1" latinLnBrk="0" hangingPunct="1">
        <a:defRPr sz="1135" kern="1200">
          <a:solidFill>
            <a:schemeClr val="tx1"/>
          </a:solidFill>
          <a:latin typeface="+mn-lt"/>
          <a:ea typeface="+mn-ea"/>
          <a:cs typeface="+mn-cs"/>
        </a:defRPr>
      </a:lvl7pPr>
      <a:lvl8pPr marL="2018172" algn="l" defTabSz="576621" rtl="0" eaLnBrk="1" latinLnBrk="0" hangingPunct="1">
        <a:defRPr sz="1135" kern="1200">
          <a:solidFill>
            <a:schemeClr val="tx1"/>
          </a:solidFill>
          <a:latin typeface="+mn-lt"/>
          <a:ea typeface="+mn-ea"/>
          <a:cs typeface="+mn-cs"/>
        </a:defRPr>
      </a:lvl8pPr>
      <a:lvl9pPr marL="2306483" algn="l" defTabSz="576621" rtl="0" eaLnBrk="1" latinLnBrk="0" hangingPunct="1">
        <a:defRPr sz="113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675" y="132463"/>
            <a:ext cx="4903629" cy="38682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2675" y="576863"/>
            <a:ext cx="4903629" cy="218952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90746" y="2982410"/>
            <a:ext cx="1022666" cy="145638"/>
          </a:xfrm>
          <a:prstGeom prst="rect">
            <a:avLst/>
          </a:prstGeom>
        </p:spPr>
        <p:txBody>
          <a:bodyPr vert="horz" wrap="square" lIns="57680" tIns="28839" rIns="57680" bIns="28839"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8" dirty="0"/>
              <a:t>i9 presentation to Joe Smith</a:t>
            </a:r>
          </a:p>
        </p:txBody>
      </p:sp>
      <p:sp>
        <p:nvSpPr>
          <p:cNvPr id="7" name="Slide Number Placeholder 5"/>
          <p:cNvSpPr txBox="1">
            <a:spLocks/>
          </p:cNvSpPr>
          <p:nvPr userDrawn="1"/>
        </p:nvSpPr>
        <p:spPr>
          <a:xfrm>
            <a:off x="385623" y="2977563"/>
            <a:ext cx="65972" cy="155332"/>
          </a:xfrm>
          <a:prstGeom prst="rect">
            <a:avLst/>
          </a:prstGeom>
        </p:spPr>
        <p:txBody>
          <a:bodyPr vert="horz" wrap="none" lIns="57680" tIns="28839" rIns="57680" bIns="28839"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8" smtClean="0">
                <a:solidFill>
                  <a:schemeClr val="tx1"/>
                </a:solidFill>
              </a:rPr>
              <a:pPr algn="ctr"/>
              <a:t>‹#›</a:t>
            </a:fld>
            <a:endParaRPr lang="en-US" sz="568" dirty="0">
              <a:solidFill>
                <a:schemeClr val="tx1"/>
              </a:solidFill>
            </a:endParaRPr>
          </a:p>
        </p:txBody>
      </p:sp>
      <p:sp>
        <p:nvSpPr>
          <p:cNvPr id="10" name="Oval 9"/>
          <p:cNvSpPr/>
          <p:nvPr/>
        </p:nvSpPr>
        <p:spPr>
          <a:xfrm>
            <a:off x="339777"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6" name="Oval 15"/>
          <p:cNvSpPr/>
          <p:nvPr/>
        </p:nvSpPr>
        <p:spPr>
          <a:xfrm>
            <a:off x="133370"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7" name="Rectangle 9"/>
          <p:cNvSpPr/>
          <p:nvPr/>
        </p:nvSpPr>
        <p:spPr>
          <a:xfrm rot="2700000">
            <a:off x="201915"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4" name="Oval 13"/>
          <p:cNvSpPr/>
          <p:nvPr/>
        </p:nvSpPr>
        <p:spPr>
          <a:xfrm rot="10800000">
            <a:off x="546183"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5" name="Rectangle 9"/>
          <p:cNvSpPr/>
          <p:nvPr/>
        </p:nvSpPr>
        <p:spPr>
          <a:xfrm rot="13500000">
            <a:off x="592661"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9" name="Freeform 6"/>
          <p:cNvSpPr>
            <a:spLocks/>
          </p:cNvSpPr>
          <p:nvPr/>
        </p:nvSpPr>
        <p:spPr bwMode="auto">
          <a:xfrm>
            <a:off x="5126191" y="3023589"/>
            <a:ext cx="30347" cy="6520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0" name="Freeform 7"/>
          <p:cNvSpPr>
            <a:spLocks noEditPoints="1"/>
          </p:cNvSpPr>
          <p:nvPr/>
        </p:nvSpPr>
        <p:spPr bwMode="auto">
          <a:xfrm>
            <a:off x="5314121" y="3022203"/>
            <a:ext cx="67295" cy="6458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1" name="Freeform 8"/>
          <p:cNvSpPr>
            <a:spLocks/>
          </p:cNvSpPr>
          <p:nvPr/>
        </p:nvSpPr>
        <p:spPr bwMode="auto">
          <a:xfrm>
            <a:off x="5517748" y="3028070"/>
            <a:ext cx="72852" cy="59503"/>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2" name="Oval 21"/>
          <p:cNvSpPr/>
          <p:nvPr userDrawn="1"/>
        </p:nvSpPr>
        <p:spPr>
          <a:xfrm>
            <a:off x="5268937"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3" name="Oval 22"/>
          <p:cNvSpPr/>
          <p:nvPr userDrawn="1"/>
        </p:nvSpPr>
        <p:spPr>
          <a:xfrm>
            <a:off x="5062531"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4" name="Oval 23"/>
          <p:cNvSpPr/>
          <p:nvPr userDrawn="1"/>
        </p:nvSpPr>
        <p:spPr>
          <a:xfrm rot="10800000">
            <a:off x="5475343"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18" name="Rectangle 17">
            <a:hlinkClick r:id="rId69"/>
          </p:cNvPr>
          <p:cNvSpPr/>
          <p:nvPr userDrawn="1"/>
        </p:nvSpPr>
        <p:spPr>
          <a:xfrm>
            <a:off x="5043562"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5" name="Rectangle 24">
            <a:hlinkClick r:id="rId70"/>
          </p:cNvPr>
          <p:cNvSpPr/>
          <p:nvPr userDrawn="1"/>
        </p:nvSpPr>
        <p:spPr>
          <a:xfrm>
            <a:off x="5248925"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6" name="Rectangle 25">
            <a:hlinkClick r:id="rId71"/>
          </p:cNvPr>
          <p:cNvSpPr/>
          <p:nvPr userDrawn="1"/>
        </p:nvSpPr>
        <p:spPr>
          <a:xfrm>
            <a:off x="5458986"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7" name="Action Button: Forward or Next 26">
            <a:hlinkClick r:id="" action="ppaction://hlinkshowjump?jump=nextslide" highlightClick="1"/>
          </p:cNvPr>
          <p:cNvSpPr/>
          <p:nvPr userDrawn="1"/>
        </p:nvSpPr>
        <p:spPr>
          <a:xfrm>
            <a:off x="533308" y="2961482"/>
            <a:ext cx="190376" cy="190364"/>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
        <p:nvSpPr>
          <p:cNvPr id="28" name="Action Button: Back or Previous 27">
            <a:hlinkClick r:id="" action="ppaction://hlinkshowjump?jump=previousslide" highlightClick="1"/>
          </p:cNvPr>
          <p:cNvSpPr/>
          <p:nvPr userDrawn="1"/>
        </p:nvSpPr>
        <p:spPr>
          <a:xfrm>
            <a:off x="118275" y="2957803"/>
            <a:ext cx="190376" cy="190364"/>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Tree>
    <p:extLst>
      <p:ext uri="{BB962C8B-B14F-4D97-AF65-F5344CB8AC3E}">
        <p14:creationId xmlns:p14="http://schemas.microsoft.com/office/powerpoint/2010/main" val="13306046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 id="2147483925" r:id="rId44"/>
    <p:sldLayoutId id="2147483926" r:id="rId45"/>
    <p:sldLayoutId id="2147483927" r:id="rId46"/>
    <p:sldLayoutId id="2147483928" r:id="rId47"/>
    <p:sldLayoutId id="2147483929" r:id="rId48"/>
    <p:sldLayoutId id="2147483930" r:id="rId49"/>
    <p:sldLayoutId id="2147483931" r:id="rId50"/>
    <p:sldLayoutId id="2147483932" r:id="rId51"/>
    <p:sldLayoutId id="2147483933" r:id="rId52"/>
    <p:sldLayoutId id="2147483934" r:id="rId53"/>
    <p:sldLayoutId id="2147483935" r:id="rId54"/>
    <p:sldLayoutId id="2147483936" r:id="rId55"/>
    <p:sldLayoutId id="2147483937" r:id="rId56"/>
    <p:sldLayoutId id="2147483938" r:id="rId57"/>
    <p:sldLayoutId id="2147483939" r:id="rId58"/>
    <p:sldLayoutId id="2147483940" r:id="rId59"/>
    <p:sldLayoutId id="2147483941" r:id="rId60"/>
    <p:sldLayoutId id="2147483942" r:id="rId61"/>
    <p:sldLayoutId id="2147483943" r:id="rId62"/>
    <p:sldLayoutId id="2147483944" r:id="rId63"/>
    <p:sldLayoutId id="2147483945" r:id="rId64"/>
    <p:sldLayoutId id="2147483946" r:id="rId65"/>
    <p:sldLayoutId id="2147483947" r:id="rId66"/>
    <p:sldLayoutId id="2147483948" r:id="rId67"/>
  </p:sldLayoutIdLst>
  <p:txStyles>
    <p:titleStyle>
      <a:lvl1pPr algn="ctr" defTabSz="576800" rtl="0" eaLnBrk="1" latinLnBrk="0" hangingPunct="1">
        <a:lnSpc>
          <a:spcPct val="86000"/>
        </a:lnSpc>
        <a:spcBef>
          <a:spcPct val="0"/>
        </a:spcBef>
        <a:buNone/>
        <a:defRPr sz="1325" kern="800" spc="-25">
          <a:solidFill>
            <a:schemeClr val="tx1"/>
          </a:solidFill>
          <a:latin typeface="+mj-lt"/>
          <a:ea typeface="+mj-ea"/>
          <a:cs typeface="+mj-cs"/>
        </a:defRPr>
      </a:lvl1pPr>
    </p:titleStyle>
    <p:bodyStyle>
      <a:lvl1pPr marL="108150" indent="-108150" algn="l" defTabSz="576800" rtl="0" eaLnBrk="1" latinLnBrk="0" hangingPunct="1">
        <a:spcBef>
          <a:spcPct val="20000"/>
        </a:spcBef>
        <a:buClr>
          <a:schemeClr val="accent1"/>
        </a:buClr>
        <a:buFont typeface="Arial" panose="020B0604020202020204" pitchFamily="34" charset="0"/>
        <a:buChar char="•"/>
        <a:defRPr sz="946" kern="800" spc="-6">
          <a:solidFill>
            <a:schemeClr val="tx1"/>
          </a:solidFill>
          <a:latin typeface="+mn-lt"/>
          <a:ea typeface="+mn-ea"/>
          <a:cs typeface="+mn-cs"/>
        </a:defRPr>
      </a:lvl1pPr>
      <a:lvl2pPr marL="217301" indent="-109151"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2pPr>
      <a:lvl3pPr marL="3254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3pPr>
      <a:lvl4pPr marL="43360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4pPr>
      <a:lvl5pPr marL="5417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5pPr>
      <a:lvl6pPr marL="15861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6pPr>
      <a:lvl7pPr marL="18745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7pPr>
      <a:lvl8pPr marL="21629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8pPr>
      <a:lvl9pPr marL="2451398"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9pPr>
    </p:bodyStyle>
    <p:otherStyle>
      <a:defPPr>
        <a:defRPr lang="en-US"/>
      </a:defPPr>
      <a:lvl1pPr marL="0" algn="l" defTabSz="576800" rtl="0" eaLnBrk="1" latinLnBrk="0" hangingPunct="1">
        <a:defRPr sz="1136" kern="1200">
          <a:solidFill>
            <a:schemeClr val="tx1"/>
          </a:solidFill>
          <a:latin typeface="+mn-lt"/>
          <a:ea typeface="+mn-ea"/>
          <a:cs typeface="+mn-cs"/>
        </a:defRPr>
      </a:lvl1pPr>
      <a:lvl2pPr marL="288400" algn="l" defTabSz="576800" rtl="0" eaLnBrk="1" latinLnBrk="0" hangingPunct="1">
        <a:defRPr sz="1136" kern="1200">
          <a:solidFill>
            <a:schemeClr val="tx1"/>
          </a:solidFill>
          <a:latin typeface="+mn-lt"/>
          <a:ea typeface="+mn-ea"/>
          <a:cs typeface="+mn-cs"/>
        </a:defRPr>
      </a:lvl2pPr>
      <a:lvl3pPr marL="576800" algn="l" defTabSz="576800" rtl="0" eaLnBrk="1" latinLnBrk="0" hangingPunct="1">
        <a:defRPr sz="1136" kern="1200">
          <a:solidFill>
            <a:schemeClr val="tx1"/>
          </a:solidFill>
          <a:latin typeface="+mn-lt"/>
          <a:ea typeface="+mn-ea"/>
          <a:cs typeface="+mn-cs"/>
        </a:defRPr>
      </a:lvl3pPr>
      <a:lvl4pPr marL="865199" algn="l" defTabSz="576800" rtl="0" eaLnBrk="1" latinLnBrk="0" hangingPunct="1">
        <a:defRPr sz="1136" kern="1200">
          <a:solidFill>
            <a:schemeClr val="tx1"/>
          </a:solidFill>
          <a:latin typeface="+mn-lt"/>
          <a:ea typeface="+mn-ea"/>
          <a:cs typeface="+mn-cs"/>
        </a:defRPr>
      </a:lvl4pPr>
      <a:lvl5pPr marL="1153599" algn="l" defTabSz="576800" rtl="0" eaLnBrk="1" latinLnBrk="0" hangingPunct="1">
        <a:defRPr sz="1136" kern="1200">
          <a:solidFill>
            <a:schemeClr val="tx1"/>
          </a:solidFill>
          <a:latin typeface="+mn-lt"/>
          <a:ea typeface="+mn-ea"/>
          <a:cs typeface="+mn-cs"/>
        </a:defRPr>
      </a:lvl5pPr>
      <a:lvl6pPr marL="1441999" algn="l" defTabSz="576800" rtl="0" eaLnBrk="1" latinLnBrk="0" hangingPunct="1">
        <a:defRPr sz="1136" kern="1200">
          <a:solidFill>
            <a:schemeClr val="tx1"/>
          </a:solidFill>
          <a:latin typeface="+mn-lt"/>
          <a:ea typeface="+mn-ea"/>
          <a:cs typeface="+mn-cs"/>
        </a:defRPr>
      </a:lvl6pPr>
      <a:lvl7pPr marL="1730399" algn="l" defTabSz="576800" rtl="0" eaLnBrk="1" latinLnBrk="0" hangingPunct="1">
        <a:defRPr sz="1136" kern="1200">
          <a:solidFill>
            <a:schemeClr val="tx1"/>
          </a:solidFill>
          <a:latin typeface="+mn-lt"/>
          <a:ea typeface="+mn-ea"/>
          <a:cs typeface="+mn-cs"/>
        </a:defRPr>
      </a:lvl7pPr>
      <a:lvl8pPr marL="2018799" algn="l" defTabSz="576800" rtl="0" eaLnBrk="1" latinLnBrk="0" hangingPunct="1">
        <a:defRPr sz="1136" kern="1200">
          <a:solidFill>
            <a:schemeClr val="tx1"/>
          </a:solidFill>
          <a:latin typeface="+mn-lt"/>
          <a:ea typeface="+mn-ea"/>
          <a:cs typeface="+mn-cs"/>
        </a:defRPr>
      </a:lvl8pPr>
      <a:lvl9pPr marL="2307199" algn="l" defTabSz="576800" rtl="0" eaLnBrk="1" latinLnBrk="0" hangingPunct="1">
        <a:defRPr sz="11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1.xml"/><Relationship Id="rId5" Type="http://schemas.openxmlformats.org/officeDocument/2006/relationships/image" Target="../media/image37.emf"/><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comments" Target="../comments/comment1.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88" y="1535"/>
            <a:ext cx="5760085" cy="1021080"/>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dirty="0"/>
          </a:p>
        </p:txBody>
      </p:sp>
      <p:sp>
        <p:nvSpPr>
          <p:cNvPr id="3" name="object 3"/>
          <p:cNvSpPr txBox="1">
            <a:spLocks noGrp="1"/>
          </p:cNvSpPr>
          <p:nvPr>
            <p:ph type="title"/>
          </p:nvPr>
        </p:nvSpPr>
        <p:spPr>
          <a:xfrm>
            <a:off x="969405" y="98425"/>
            <a:ext cx="3362882" cy="845743"/>
          </a:xfrm>
          <a:prstGeom prst="rect">
            <a:avLst/>
          </a:prstGeom>
        </p:spPr>
        <p:txBody>
          <a:bodyPr vert="horz" wrap="square" lIns="0" tIns="14604" rIns="0" bIns="0" rtlCol="0">
            <a:spAutoFit/>
          </a:bodyPr>
          <a:lstStyle/>
          <a:p>
            <a:pPr marL="12700" algn="ctr">
              <a:spcBef>
                <a:spcPts val="114"/>
              </a:spcBef>
            </a:pPr>
            <a:r>
              <a:rPr lang="ru-RU" sz="3400" spc="-5" dirty="0"/>
              <a:t>Биология </a:t>
            </a:r>
            <a:br>
              <a:rPr lang="ru-RU" sz="3400" spc="-5" dirty="0"/>
            </a:br>
            <a:r>
              <a:rPr lang="ru-RU" sz="2000" spc="-5" dirty="0"/>
              <a:t>человек и его здоровье</a:t>
            </a:r>
            <a:endParaRPr sz="3400" dirty="0"/>
          </a:p>
        </p:txBody>
      </p:sp>
      <p:sp>
        <p:nvSpPr>
          <p:cNvPr id="4" name="object 4"/>
          <p:cNvSpPr txBox="1"/>
          <p:nvPr/>
        </p:nvSpPr>
        <p:spPr>
          <a:xfrm>
            <a:off x="542868" y="1317625"/>
            <a:ext cx="3560819" cy="1529906"/>
          </a:xfrm>
          <a:prstGeom prst="rect">
            <a:avLst/>
          </a:prstGeom>
        </p:spPr>
        <p:txBody>
          <a:bodyPr vert="horz" wrap="square" lIns="0" tIns="13970" rIns="0" bIns="0" rtlCol="0">
            <a:spAutoFit/>
          </a:bodyPr>
          <a:lstStyle/>
          <a:p>
            <a:pPr marL="18415">
              <a:spcBef>
                <a:spcPts val="110"/>
              </a:spcBef>
            </a:pPr>
            <a:r>
              <a:rPr sz="1750" b="1" spc="-20" dirty="0" err="1">
                <a:solidFill>
                  <a:srgbClr val="2365C7"/>
                </a:solidFill>
                <a:latin typeface="Arial"/>
                <a:cs typeface="Arial"/>
              </a:rPr>
              <a:t>Тема</a:t>
            </a:r>
            <a:r>
              <a:rPr sz="1750" b="1" spc="-20" dirty="0">
                <a:solidFill>
                  <a:srgbClr val="2365C7"/>
                </a:solidFill>
                <a:latin typeface="Arial"/>
                <a:cs typeface="Arial"/>
              </a:rPr>
              <a:t>:</a:t>
            </a:r>
            <a:r>
              <a:rPr lang="ru-RU" sz="1750" spc="-20" dirty="0">
                <a:solidFill>
                  <a:srgbClr val="2365C7"/>
                </a:solidFill>
                <a:latin typeface="Arial"/>
                <a:cs typeface="Arial"/>
              </a:rPr>
              <a:t>	 </a:t>
            </a:r>
            <a:r>
              <a:rPr lang="ru-RU" sz="2400" b="1" spc="-10" dirty="0">
                <a:solidFill>
                  <a:srgbClr val="2365C7"/>
                </a:solidFill>
                <a:latin typeface="Arial"/>
                <a:cs typeface="Arial"/>
              </a:rPr>
              <a:t>Клеточное строение организма</a:t>
            </a:r>
          </a:p>
          <a:p>
            <a:pPr marL="18415" algn="ctr">
              <a:spcBef>
                <a:spcPts val="110"/>
              </a:spcBef>
            </a:pPr>
            <a:endParaRPr lang="ru-RU" sz="1600" b="1" spc="-10" dirty="0">
              <a:solidFill>
                <a:srgbClr val="2365C7"/>
              </a:solidFill>
              <a:latin typeface="Arial"/>
              <a:cs typeface="Arial"/>
            </a:endParaRPr>
          </a:p>
          <a:p>
            <a:pPr marL="18415" algn="ctr">
              <a:spcBef>
                <a:spcPts val="110"/>
              </a:spcBef>
            </a:pPr>
            <a:r>
              <a:rPr lang="ru-RU" sz="1600" b="1" spc="-10" dirty="0">
                <a:solidFill>
                  <a:schemeClr val="bg1">
                    <a:lumMod val="50000"/>
                  </a:schemeClr>
                </a:solidFill>
                <a:latin typeface="Arial"/>
                <a:cs typeface="Arial"/>
              </a:rPr>
              <a:t>Преподаватель</a:t>
            </a:r>
            <a:r>
              <a:rPr lang="ru-RU" sz="1600" b="1" i="1" spc="-10" dirty="0">
                <a:solidFill>
                  <a:schemeClr val="bg1">
                    <a:lumMod val="50000"/>
                  </a:schemeClr>
                </a:solidFill>
                <a:latin typeface="Arial"/>
                <a:cs typeface="Arial"/>
              </a:rPr>
              <a:t> </a:t>
            </a:r>
          </a:p>
          <a:p>
            <a:pPr marL="18415" algn="ctr">
              <a:spcBef>
                <a:spcPts val="110"/>
              </a:spcBef>
            </a:pPr>
            <a:r>
              <a:rPr lang="ru-RU" sz="1600" b="1" i="1" spc="-10" dirty="0">
                <a:solidFill>
                  <a:schemeClr val="bg1">
                    <a:lumMod val="50000"/>
                  </a:schemeClr>
                </a:solidFill>
                <a:latin typeface="Arial"/>
                <a:cs typeface="Arial"/>
              </a:rPr>
              <a:t>Расулова Джамила </a:t>
            </a:r>
            <a:r>
              <a:rPr lang="ru-RU" sz="1600" b="1" i="1" spc="-10" dirty="0" err="1">
                <a:solidFill>
                  <a:schemeClr val="bg1">
                    <a:lumMod val="50000"/>
                  </a:schemeClr>
                </a:solidFill>
                <a:latin typeface="Arial"/>
                <a:cs typeface="Arial"/>
              </a:rPr>
              <a:t>Ибрагимовна</a:t>
            </a:r>
            <a:endParaRPr sz="1600" b="1" i="1" dirty="0">
              <a:solidFill>
                <a:schemeClr val="bg1">
                  <a:lumMod val="50000"/>
                </a:schemeClr>
              </a:solidFill>
              <a:latin typeface="Arial"/>
              <a:cs typeface="Arial"/>
            </a:endParaRPr>
          </a:p>
        </p:txBody>
      </p:sp>
      <p:sp>
        <p:nvSpPr>
          <p:cNvPr id="5" name="object 5"/>
          <p:cNvSpPr/>
          <p:nvPr/>
        </p:nvSpPr>
        <p:spPr>
          <a:xfrm>
            <a:off x="148287" y="1271905"/>
            <a:ext cx="344170" cy="871972"/>
          </a:xfrm>
          <a:custGeom>
            <a:avLst/>
            <a:gdLst/>
            <a:ahLst/>
            <a:cxnLst/>
            <a:rect l="l" t="t" r="r" b="b"/>
            <a:pathLst>
              <a:path w="344170" h="676275">
                <a:moveTo>
                  <a:pt x="343828" y="0"/>
                </a:moveTo>
                <a:lnTo>
                  <a:pt x="0" y="0"/>
                </a:lnTo>
                <a:lnTo>
                  <a:pt x="0" y="675751"/>
                </a:lnTo>
                <a:lnTo>
                  <a:pt x="343828" y="675751"/>
                </a:lnTo>
                <a:lnTo>
                  <a:pt x="343828" y="0"/>
                </a:lnTo>
                <a:close/>
              </a:path>
            </a:pathLst>
          </a:custGeom>
          <a:solidFill>
            <a:srgbClr val="2365C7"/>
          </a:solidFill>
        </p:spPr>
        <p:txBody>
          <a:bodyPr wrap="square" lIns="0" tIns="0" rIns="0" bIns="0" rtlCol="0"/>
          <a:lstStyle/>
          <a:p>
            <a:endParaRPr/>
          </a:p>
        </p:txBody>
      </p:sp>
      <p:sp>
        <p:nvSpPr>
          <p:cNvPr id="6" name="object 6"/>
          <p:cNvSpPr/>
          <p:nvPr/>
        </p:nvSpPr>
        <p:spPr>
          <a:xfrm>
            <a:off x="153070" y="2232025"/>
            <a:ext cx="344170" cy="680720"/>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39598"/>
          </a:solidFill>
        </p:spPr>
        <p:txBody>
          <a:bodyPr wrap="square" lIns="0" tIns="0" rIns="0" bIns="0" rtlCol="0"/>
          <a:lstStyle/>
          <a:p>
            <a:endParaRPr/>
          </a:p>
        </p:txBody>
      </p:sp>
      <p:grpSp>
        <p:nvGrpSpPr>
          <p:cNvPr id="10" name="object 10"/>
          <p:cNvGrpSpPr/>
          <p:nvPr/>
        </p:nvGrpSpPr>
        <p:grpSpPr>
          <a:xfrm>
            <a:off x="4688347" y="212869"/>
            <a:ext cx="634365" cy="634365"/>
            <a:chOff x="4686759" y="212868"/>
            <a:chExt cx="634365" cy="634365"/>
          </a:xfrm>
        </p:grpSpPr>
        <p:sp>
          <p:nvSpPr>
            <p:cNvPr id="11" name="object 11"/>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endParaRPr/>
            </a:p>
          </p:txBody>
        </p:sp>
        <p:sp>
          <p:nvSpPr>
            <p:cNvPr id="12" name="object 12"/>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endParaRPr/>
            </a:p>
          </p:txBody>
        </p:sp>
      </p:grpSp>
      <p:sp>
        <p:nvSpPr>
          <p:cNvPr id="13" name="object 13"/>
          <p:cNvSpPr txBox="1"/>
          <p:nvPr/>
        </p:nvSpPr>
        <p:spPr>
          <a:xfrm>
            <a:off x="4925794" y="249025"/>
            <a:ext cx="173355" cy="372745"/>
          </a:xfrm>
          <a:prstGeom prst="rect">
            <a:avLst/>
          </a:prstGeom>
        </p:spPr>
        <p:txBody>
          <a:bodyPr vert="horz" wrap="square" lIns="0" tIns="15875" rIns="0" bIns="0" rtlCol="0">
            <a:spAutoFit/>
          </a:bodyPr>
          <a:lstStyle/>
          <a:p>
            <a:pPr>
              <a:spcBef>
                <a:spcPts val="125"/>
              </a:spcBef>
            </a:pPr>
            <a:r>
              <a:rPr lang="ru-RU" sz="2250" dirty="0">
                <a:solidFill>
                  <a:schemeClr val="bg1"/>
                </a:solidFill>
                <a:latin typeface="Arial"/>
                <a:cs typeface="Arial"/>
              </a:rPr>
              <a:t>8</a:t>
            </a:r>
            <a:endParaRPr sz="2250" dirty="0">
              <a:solidFill>
                <a:schemeClr val="bg1"/>
              </a:solidFill>
              <a:latin typeface="Arial"/>
              <a:cs typeface="Arial"/>
            </a:endParaRPr>
          </a:p>
        </p:txBody>
      </p:sp>
      <p:sp>
        <p:nvSpPr>
          <p:cNvPr id="14" name="object 14"/>
          <p:cNvSpPr txBox="1"/>
          <p:nvPr/>
        </p:nvSpPr>
        <p:spPr>
          <a:xfrm>
            <a:off x="4799883" y="541953"/>
            <a:ext cx="439420" cy="212238"/>
          </a:xfrm>
          <a:prstGeom prst="rect">
            <a:avLst/>
          </a:prstGeom>
        </p:spPr>
        <p:txBody>
          <a:bodyPr vert="horz" wrap="square" lIns="0" tIns="12065" rIns="0" bIns="0" rtlCol="0">
            <a:spAutoFit/>
          </a:bodyPr>
          <a:lstStyle/>
          <a:p>
            <a:pPr>
              <a:spcBef>
                <a:spcPts val="95"/>
              </a:spcBef>
            </a:pPr>
            <a:r>
              <a:rPr sz="1300" spc="5" dirty="0">
                <a:solidFill>
                  <a:srgbClr val="FFFFFF"/>
                </a:solidFill>
                <a:latin typeface="Arial"/>
                <a:cs typeface="Arial"/>
              </a:rPr>
              <a:t>к</a:t>
            </a:r>
            <a:r>
              <a:rPr sz="1300" spc="-5" dirty="0">
                <a:solidFill>
                  <a:srgbClr val="FFFFFF"/>
                </a:solidFill>
                <a:latin typeface="Arial"/>
                <a:cs typeface="Arial"/>
              </a:rPr>
              <a:t>ласс</a:t>
            </a:r>
            <a:endParaRPr sz="1300">
              <a:latin typeface="Arial"/>
              <a:cs typeface="Arial"/>
            </a:endParaRPr>
          </a:p>
        </p:txBody>
      </p:sp>
      <p:pic>
        <p:nvPicPr>
          <p:cNvPr id="1028" name="Picture 4" descr="Картинки по запросу чаша со змеей вектор | Змея, Медицинский, Медицина">
            <a:extLst>
              <a:ext uri="{FF2B5EF4-FFF2-40B4-BE49-F238E27FC236}">
                <a16:creationId xmlns:a16="http://schemas.microsoft.com/office/drawing/2014/main" id="{0D6C6743-6751-4AF1-8775-D9BF107D2F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35" y="250825"/>
            <a:ext cx="535352" cy="51054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D3D2F228-D9CE-4DF1-A582-D16D8DC2667E}"/>
              </a:ext>
            </a:extLst>
          </p:cNvPr>
          <p:cNvPicPr>
            <a:picLocks noChangeAspect="1"/>
          </p:cNvPicPr>
          <p:nvPr/>
        </p:nvPicPr>
        <p:blipFill>
          <a:blip r:embed="rId4"/>
          <a:stretch>
            <a:fillRect/>
          </a:stretch>
        </p:blipFill>
        <p:spPr>
          <a:xfrm>
            <a:off x="4116286" y="1277573"/>
            <a:ext cx="1619016" cy="16351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2326" y="22225"/>
            <a:ext cx="5164320" cy="492443"/>
          </a:xfrm>
        </p:spPr>
        <p:txBody>
          <a:bodyPr/>
          <a:lstStyle/>
          <a:p>
            <a:pPr algn="ctr"/>
            <a:r>
              <a:rPr lang="ru-RU" sz="3200" dirty="0"/>
              <a:t>СТРОЕНИЕ КЛЕТКИ</a:t>
            </a:r>
          </a:p>
        </p:txBody>
      </p:sp>
      <p:sp>
        <p:nvSpPr>
          <p:cNvPr id="3" name="Текст 2"/>
          <p:cNvSpPr>
            <a:spLocks noGrp="1"/>
          </p:cNvSpPr>
          <p:nvPr>
            <p:ph type="body" idx="1"/>
          </p:nvPr>
        </p:nvSpPr>
        <p:spPr>
          <a:xfrm>
            <a:off x="1049211" y="3351608"/>
            <a:ext cx="3197145" cy="215444"/>
          </a:xfrm>
        </p:spPr>
        <p:txBody>
          <a:bodyPr/>
          <a:lstStyle/>
          <a:p>
            <a:endParaRPr lang="ru-RU" dirty="0"/>
          </a:p>
        </p:txBody>
      </p:sp>
      <p:pic>
        <p:nvPicPr>
          <p:cNvPr id="6" name="Рисунок 5">
            <a:extLst>
              <a:ext uri="{FF2B5EF4-FFF2-40B4-BE49-F238E27FC236}">
                <a16:creationId xmlns:a16="http://schemas.microsoft.com/office/drawing/2014/main" id="{7BC1A2B6-0C47-4BBF-A483-1E273DED273C}"/>
              </a:ext>
            </a:extLst>
          </p:cNvPr>
          <p:cNvPicPr>
            <a:picLocks noChangeAspect="1"/>
          </p:cNvPicPr>
          <p:nvPr/>
        </p:nvPicPr>
        <p:blipFill>
          <a:blip r:embed="rId3"/>
          <a:stretch>
            <a:fillRect/>
          </a:stretch>
        </p:blipFill>
        <p:spPr>
          <a:xfrm>
            <a:off x="1049211" y="587684"/>
            <a:ext cx="3664075" cy="2558742"/>
          </a:xfrm>
          <a:prstGeom prst="rect">
            <a:avLst/>
          </a:prstGeom>
        </p:spPr>
      </p:pic>
    </p:spTree>
    <p:extLst>
      <p:ext uri="{BB962C8B-B14F-4D97-AF65-F5344CB8AC3E}">
        <p14:creationId xmlns:p14="http://schemas.microsoft.com/office/powerpoint/2010/main" val="3406155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19636"/>
            <a:ext cx="5624880" cy="509114"/>
          </a:xfrm>
          <a:prstGeom prst="rect">
            <a:avLst/>
          </a:prstGeom>
        </p:spPr>
        <p:txBody>
          <a:bodyPr vert="horz" wrap="square" lIns="0" tIns="16510" rIns="0" bIns="0" rtlCol="0" anchor="ctr">
            <a:spAutoFit/>
          </a:bodyPr>
          <a:lstStyle/>
          <a:p>
            <a:pPr marL="12700">
              <a:lnSpc>
                <a:spcPct val="100000"/>
              </a:lnSpc>
              <a:spcBef>
                <a:spcPts val="130"/>
              </a:spcBef>
            </a:pPr>
            <a:r>
              <a:rPr lang="ru-RU" sz="3200" dirty="0">
                <a:latin typeface="Arial" panose="020B0604020202020204" pitchFamily="34" charset="0"/>
                <a:cs typeface="Arial" panose="020B0604020202020204" pitchFamily="34" charset="0"/>
              </a:rPr>
              <a:t>ОРГАНОИДЫ КЛЕТОК  </a:t>
            </a:r>
          </a:p>
        </p:txBody>
      </p:sp>
      <p:pic>
        <p:nvPicPr>
          <p:cNvPr id="5" name="Рисунок 4">
            <a:extLst>
              <a:ext uri="{FF2B5EF4-FFF2-40B4-BE49-F238E27FC236}">
                <a16:creationId xmlns:a16="http://schemas.microsoft.com/office/drawing/2014/main" id="{6C8181A0-FAA4-401F-893A-42878F6F81E4}"/>
              </a:ext>
            </a:extLst>
          </p:cNvPr>
          <p:cNvPicPr>
            <a:picLocks noChangeAspect="1"/>
          </p:cNvPicPr>
          <p:nvPr/>
        </p:nvPicPr>
        <p:blipFill>
          <a:blip r:embed="rId2"/>
          <a:stretch>
            <a:fillRect/>
          </a:stretch>
        </p:blipFill>
        <p:spPr>
          <a:xfrm>
            <a:off x="674686" y="555625"/>
            <a:ext cx="4267201" cy="2595462"/>
          </a:xfrm>
          <a:prstGeom prst="rect">
            <a:avLst/>
          </a:prstGeom>
        </p:spPr>
      </p:pic>
    </p:spTree>
    <p:extLst>
      <p:ext uri="{BB962C8B-B14F-4D97-AF65-F5344CB8AC3E}">
        <p14:creationId xmlns:p14="http://schemas.microsoft.com/office/powerpoint/2010/main" val="1292770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11141"/>
            <a:ext cx="5624880" cy="570669"/>
          </a:xfrm>
          <a:prstGeom prst="rect">
            <a:avLst/>
          </a:prstGeom>
        </p:spPr>
        <p:txBody>
          <a:bodyPr vert="horz" wrap="square" lIns="0" tIns="16510" rIns="0" bIns="0" rtlCol="0" anchor="ctr">
            <a:spAutoFit/>
          </a:bodyPr>
          <a:lstStyle/>
          <a:p>
            <a:pPr marL="12700">
              <a:lnSpc>
                <a:spcPct val="100000"/>
              </a:lnSpc>
              <a:spcBef>
                <a:spcPts val="130"/>
              </a:spcBef>
            </a:pPr>
            <a:r>
              <a:rPr lang="ru-RU" sz="3600" dirty="0"/>
              <a:t>ЦИТОПЛАЗМА</a:t>
            </a:r>
          </a:p>
        </p:txBody>
      </p:sp>
      <p:pic>
        <p:nvPicPr>
          <p:cNvPr id="4" name="Рисунок 3">
            <a:extLst>
              <a:ext uri="{FF2B5EF4-FFF2-40B4-BE49-F238E27FC236}">
                <a16:creationId xmlns:a16="http://schemas.microsoft.com/office/drawing/2014/main" id="{DF1358A6-EC59-442A-AC14-78E267F676F4}"/>
              </a:ext>
            </a:extLst>
          </p:cNvPr>
          <p:cNvPicPr>
            <a:picLocks noChangeAspect="1"/>
          </p:cNvPicPr>
          <p:nvPr/>
        </p:nvPicPr>
        <p:blipFill>
          <a:blip r:embed="rId3"/>
          <a:stretch>
            <a:fillRect/>
          </a:stretch>
        </p:blipFill>
        <p:spPr>
          <a:xfrm>
            <a:off x="141287" y="631825"/>
            <a:ext cx="3288774" cy="2438400"/>
          </a:xfrm>
          <a:prstGeom prst="rect">
            <a:avLst/>
          </a:prstGeom>
        </p:spPr>
      </p:pic>
      <p:sp>
        <p:nvSpPr>
          <p:cNvPr id="5" name="TextBox 4">
            <a:extLst>
              <a:ext uri="{FF2B5EF4-FFF2-40B4-BE49-F238E27FC236}">
                <a16:creationId xmlns:a16="http://schemas.microsoft.com/office/drawing/2014/main" id="{C96D5BE4-7999-4510-86AB-93387D20328C}"/>
              </a:ext>
            </a:extLst>
          </p:cNvPr>
          <p:cNvSpPr txBox="1"/>
          <p:nvPr/>
        </p:nvSpPr>
        <p:spPr>
          <a:xfrm>
            <a:off x="3417887" y="608012"/>
            <a:ext cx="2238896" cy="2554545"/>
          </a:xfrm>
          <a:prstGeom prst="rect">
            <a:avLst/>
          </a:prstGeom>
          <a:noFill/>
        </p:spPr>
        <p:txBody>
          <a:bodyPr wrap="square" rtlCol="0">
            <a:spAutoFit/>
          </a:bodyPr>
          <a:lstStyle/>
          <a:p>
            <a:pPr algn="just"/>
            <a:r>
              <a:rPr lang="en-US" sz="1400" b="1" i="0" dirty="0">
                <a:solidFill>
                  <a:srgbClr val="222222"/>
                </a:solidFill>
                <a:effectLst/>
                <a:latin typeface="Times New Roman" panose="02020603050405020304" pitchFamily="18" charset="0"/>
                <a:cs typeface="Times New Roman" panose="02020603050405020304" pitchFamily="18" charset="0"/>
              </a:rPr>
              <a:t>       </a:t>
            </a:r>
            <a:r>
              <a:rPr lang="ru-RU" sz="1600" b="1" i="0" dirty="0">
                <a:solidFill>
                  <a:srgbClr val="222222"/>
                </a:solidFill>
                <a:effectLst/>
                <a:latin typeface="Arial" panose="020B0604020202020204" pitchFamily="34" charset="0"/>
                <a:cs typeface="Arial" panose="020B0604020202020204" pitchFamily="34" charset="0"/>
              </a:rPr>
              <a:t>Цитоплазма</a:t>
            </a:r>
            <a:r>
              <a:rPr lang="ru-RU" sz="1600" b="0" i="0" dirty="0">
                <a:solidFill>
                  <a:srgbClr val="222222"/>
                </a:solidFill>
                <a:effectLst/>
                <a:latin typeface="Arial" panose="020B0604020202020204" pitchFamily="34" charset="0"/>
                <a:cs typeface="Arial" panose="020B0604020202020204" pitchFamily="34" charset="0"/>
              </a:rPr>
              <a:t> – это отделённая от внешней среды клеточной оболочкой внутренняя </a:t>
            </a:r>
            <a:r>
              <a:rPr lang="ru-RU" sz="1600" b="0" i="0" dirty="0" err="1">
                <a:solidFill>
                  <a:srgbClr val="222222"/>
                </a:solidFill>
                <a:effectLst/>
                <a:latin typeface="Arial" panose="020B0604020202020204" pitchFamily="34" charset="0"/>
                <a:cs typeface="Arial" panose="020B0604020202020204" pitchFamily="34" charset="0"/>
              </a:rPr>
              <a:t>полужид</a:t>
            </a:r>
            <a:r>
              <a:rPr lang="ru-RU" sz="1600" b="0" i="0" dirty="0">
                <a:solidFill>
                  <a:srgbClr val="222222"/>
                </a:solidFill>
                <a:effectLst/>
                <a:latin typeface="Arial" panose="020B0604020202020204" pitchFamily="34" charset="0"/>
                <a:cs typeface="Arial" panose="020B0604020202020204" pitchFamily="34" charset="0"/>
              </a:rPr>
              <a:t>-</a:t>
            </a:r>
          </a:p>
          <a:p>
            <a:pPr algn="just"/>
            <a:r>
              <a:rPr lang="ru-RU" sz="1600" b="0" i="0" dirty="0">
                <a:solidFill>
                  <a:srgbClr val="222222"/>
                </a:solidFill>
                <a:effectLst/>
                <a:latin typeface="Arial" panose="020B0604020202020204" pitchFamily="34" charset="0"/>
                <a:cs typeface="Arial" panose="020B0604020202020204" pitchFamily="34" charset="0"/>
              </a:rPr>
              <a:t>кая коллоидная среда клетки, в которой расположены ядро, и все орган</a:t>
            </a:r>
            <a:r>
              <a:rPr lang="ru-RU" sz="1600" dirty="0">
                <a:solidFill>
                  <a:srgbClr val="222222"/>
                </a:solidFill>
                <a:latin typeface="Arial" panose="020B0604020202020204" pitchFamily="34" charset="0"/>
                <a:cs typeface="Arial" panose="020B0604020202020204" pitchFamily="34" charset="0"/>
              </a:rPr>
              <a:t>оиды.</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03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1191"/>
            <a:ext cx="5732984" cy="386003"/>
          </a:xfrm>
          <a:prstGeom prst="rect">
            <a:avLst/>
          </a:prstGeom>
        </p:spPr>
        <p:txBody>
          <a:bodyPr vert="horz" wrap="square" lIns="0" tIns="16510" rIns="0" bIns="0" rtlCol="0" anchor="ctr">
            <a:spAutoFit/>
          </a:bodyPr>
          <a:lstStyle/>
          <a:p>
            <a:pPr marL="12700">
              <a:lnSpc>
                <a:spcPct val="100000"/>
              </a:lnSpc>
              <a:spcBef>
                <a:spcPts val="130"/>
              </a:spcBef>
            </a:pPr>
            <a:r>
              <a:rPr lang="ru-RU" sz="2400" dirty="0"/>
              <a:t>ЦИТОПЛАЗМАТИЧЕСКАЯ МЕМБРАНА </a:t>
            </a:r>
          </a:p>
        </p:txBody>
      </p:sp>
      <p:pic>
        <p:nvPicPr>
          <p:cNvPr id="3" name="Рисунок 2">
            <a:extLst>
              <a:ext uri="{FF2B5EF4-FFF2-40B4-BE49-F238E27FC236}">
                <a16:creationId xmlns:a16="http://schemas.microsoft.com/office/drawing/2014/main" id="{AEF7F87E-1ADA-4967-8660-0AF9C1B838DE}"/>
              </a:ext>
            </a:extLst>
          </p:cNvPr>
          <p:cNvPicPr>
            <a:picLocks noChangeAspect="1"/>
          </p:cNvPicPr>
          <p:nvPr/>
        </p:nvPicPr>
        <p:blipFill>
          <a:blip r:embed="rId3"/>
          <a:stretch>
            <a:fillRect/>
          </a:stretch>
        </p:blipFill>
        <p:spPr>
          <a:xfrm>
            <a:off x="143816" y="631825"/>
            <a:ext cx="5506339" cy="2485871"/>
          </a:xfrm>
          <a:prstGeom prst="rect">
            <a:avLst/>
          </a:prstGeom>
        </p:spPr>
      </p:pic>
    </p:spTree>
    <p:extLst>
      <p:ext uri="{BB962C8B-B14F-4D97-AF65-F5344CB8AC3E}">
        <p14:creationId xmlns:p14="http://schemas.microsoft.com/office/powerpoint/2010/main" val="89082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40E98E-FF01-4D7C-A779-B8AD6C982184}"/>
              </a:ext>
            </a:extLst>
          </p:cNvPr>
          <p:cNvSpPr>
            <a:spLocks noGrp="1"/>
          </p:cNvSpPr>
          <p:nvPr>
            <p:ph type="title"/>
          </p:nvPr>
        </p:nvSpPr>
        <p:spPr>
          <a:xfrm>
            <a:off x="65087" y="132463"/>
            <a:ext cx="5562600" cy="386828"/>
          </a:xfrm>
        </p:spPr>
        <p:txBody>
          <a:bodyPr>
            <a:normAutofit/>
          </a:bodyPr>
          <a:lstStyle/>
          <a:p>
            <a:r>
              <a:rPr lang="ru-RU" sz="2800" dirty="0"/>
              <a:t>ФУНКЦИЯ МЕМБРАНЫ КЛЕТКИ</a:t>
            </a:r>
          </a:p>
        </p:txBody>
      </p:sp>
      <p:pic>
        <p:nvPicPr>
          <p:cNvPr id="5" name="Рисунок 4">
            <a:extLst>
              <a:ext uri="{FF2B5EF4-FFF2-40B4-BE49-F238E27FC236}">
                <a16:creationId xmlns:a16="http://schemas.microsoft.com/office/drawing/2014/main" id="{1408A67D-A289-479D-A521-782212E42D09}"/>
              </a:ext>
            </a:extLst>
          </p:cNvPr>
          <p:cNvPicPr>
            <a:picLocks noChangeAspect="1"/>
          </p:cNvPicPr>
          <p:nvPr/>
        </p:nvPicPr>
        <p:blipFill rotWithShape="1">
          <a:blip r:embed="rId2"/>
          <a:srcRect t="4082" r="2574" b="4082"/>
          <a:stretch/>
        </p:blipFill>
        <p:spPr>
          <a:xfrm>
            <a:off x="798512" y="588311"/>
            <a:ext cx="4067175" cy="2558114"/>
          </a:xfrm>
          <a:prstGeom prst="rect">
            <a:avLst/>
          </a:prstGeom>
        </p:spPr>
      </p:pic>
    </p:spTree>
    <p:extLst>
      <p:ext uri="{BB962C8B-B14F-4D97-AF65-F5344CB8AC3E}">
        <p14:creationId xmlns:p14="http://schemas.microsoft.com/office/powerpoint/2010/main" val="316014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11141"/>
            <a:ext cx="5624880" cy="570669"/>
          </a:xfrm>
          <a:prstGeom prst="rect">
            <a:avLst/>
          </a:prstGeom>
        </p:spPr>
        <p:txBody>
          <a:bodyPr vert="horz" wrap="square" lIns="0" tIns="16510" rIns="0" bIns="0" rtlCol="0" anchor="ctr">
            <a:spAutoFit/>
          </a:bodyPr>
          <a:lstStyle/>
          <a:p>
            <a:pPr marL="12700">
              <a:lnSpc>
                <a:spcPct val="100000"/>
              </a:lnSpc>
              <a:spcBef>
                <a:spcPts val="130"/>
              </a:spcBef>
            </a:pPr>
            <a:r>
              <a:rPr lang="ru-RU" sz="3600" dirty="0"/>
              <a:t>ЯДРО</a:t>
            </a:r>
          </a:p>
        </p:txBody>
      </p:sp>
      <p:pic>
        <p:nvPicPr>
          <p:cNvPr id="3" name="Рисунок 2">
            <a:extLst>
              <a:ext uri="{FF2B5EF4-FFF2-40B4-BE49-F238E27FC236}">
                <a16:creationId xmlns:a16="http://schemas.microsoft.com/office/drawing/2014/main" id="{2C121E34-6959-461B-A4E2-691F6951BEB8}"/>
              </a:ext>
            </a:extLst>
          </p:cNvPr>
          <p:cNvPicPr>
            <a:picLocks noChangeAspect="1"/>
          </p:cNvPicPr>
          <p:nvPr/>
        </p:nvPicPr>
        <p:blipFill>
          <a:blip r:embed="rId3"/>
          <a:stretch>
            <a:fillRect/>
          </a:stretch>
        </p:blipFill>
        <p:spPr>
          <a:xfrm>
            <a:off x="217487" y="555625"/>
            <a:ext cx="3459242" cy="2608034"/>
          </a:xfrm>
          <a:prstGeom prst="rect">
            <a:avLst/>
          </a:prstGeom>
        </p:spPr>
      </p:pic>
      <p:sp>
        <p:nvSpPr>
          <p:cNvPr id="4" name="TextBox 3">
            <a:extLst>
              <a:ext uri="{FF2B5EF4-FFF2-40B4-BE49-F238E27FC236}">
                <a16:creationId xmlns:a16="http://schemas.microsoft.com/office/drawing/2014/main" id="{0597B4C0-1457-4ACB-9AB7-0341816122A6}"/>
              </a:ext>
            </a:extLst>
          </p:cNvPr>
          <p:cNvSpPr txBox="1"/>
          <p:nvPr/>
        </p:nvSpPr>
        <p:spPr>
          <a:xfrm>
            <a:off x="3265487" y="555625"/>
            <a:ext cx="2467497" cy="2554545"/>
          </a:xfrm>
          <a:prstGeom prst="rect">
            <a:avLst/>
          </a:prstGeom>
          <a:noFill/>
        </p:spPr>
        <p:txBody>
          <a:bodyPr wrap="square" rtlCol="0">
            <a:spAutoFit/>
          </a:bodyPr>
          <a:lstStyle/>
          <a:p>
            <a:pPr algn="ctr"/>
            <a:r>
              <a:rPr lang="ru-RU" sz="2000" dirty="0">
                <a:latin typeface="Arial" panose="020B0604020202020204" pitchFamily="34" charset="0"/>
                <a:cs typeface="Arial" panose="020B0604020202020204" pitchFamily="34" charset="0"/>
              </a:rPr>
              <a:t>Функции: </a:t>
            </a:r>
          </a:p>
          <a:p>
            <a:pPr marL="342900" indent="-342900">
              <a:buAutoNum type="arabicPeriod"/>
            </a:pPr>
            <a:r>
              <a:rPr lang="ru-RU" sz="2000" dirty="0">
                <a:latin typeface="Arial" panose="020B0604020202020204" pitchFamily="34" charset="0"/>
                <a:cs typeface="Arial" panose="020B0604020202020204" pitchFamily="34" charset="0"/>
              </a:rPr>
              <a:t>Сохранение и передача наследственной информации</a:t>
            </a:r>
          </a:p>
          <a:p>
            <a:pPr marL="342900" indent="-342900">
              <a:buAutoNum type="arabicPeriod"/>
            </a:pPr>
            <a:r>
              <a:rPr lang="ru-RU" sz="2000" dirty="0">
                <a:latin typeface="Arial" panose="020B0604020202020204" pitchFamily="34" charset="0"/>
                <a:cs typeface="Arial" panose="020B0604020202020204" pitchFamily="34" charset="0"/>
              </a:rPr>
              <a:t>Регуляция деятельности клетки</a:t>
            </a:r>
          </a:p>
        </p:txBody>
      </p:sp>
    </p:spTree>
    <p:extLst>
      <p:ext uri="{BB962C8B-B14F-4D97-AF65-F5344CB8AC3E}">
        <p14:creationId xmlns:p14="http://schemas.microsoft.com/office/powerpoint/2010/main" val="6641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0414"/>
            <a:ext cx="5732984" cy="447558"/>
          </a:xfrm>
          <a:prstGeom prst="rect">
            <a:avLst/>
          </a:prstGeom>
        </p:spPr>
        <p:txBody>
          <a:bodyPr vert="horz" wrap="square" lIns="0" tIns="16510" rIns="0" bIns="0" rtlCol="0" anchor="ctr">
            <a:spAutoFit/>
          </a:bodyPr>
          <a:lstStyle/>
          <a:p>
            <a:pPr marL="12700">
              <a:lnSpc>
                <a:spcPct val="100000"/>
              </a:lnSpc>
              <a:spcBef>
                <a:spcPts val="130"/>
              </a:spcBef>
            </a:pPr>
            <a:r>
              <a:rPr lang="ru-RU" sz="2800" dirty="0">
                <a:latin typeface="Arial" panose="020B0604020202020204" pitchFamily="34" charset="0"/>
                <a:cs typeface="Arial" panose="020B0604020202020204" pitchFamily="34" charset="0"/>
              </a:rPr>
              <a:t>ЭНДОПЛАЗМАТИЧЕСКАЯ СЕТЬ</a:t>
            </a:r>
          </a:p>
        </p:txBody>
      </p:sp>
      <p:pic>
        <p:nvPicPr>
          <p:cNvPr id="3" name="Рисунок 2">
            <a:extLst>
              <a:ext uri="{FF2B5EF4-FFF2-40B4-BE49-F238E27FC236}">
                <a16:creationId xmlns:a16="http://schemas.microsoft.com/office/drawing/2014/main" id="{75127390-D5B4-4BC5-BD05-BD728A85722A}"/>
              </a:ext>
            </a:extLst>
          </p:cNvPr>
          <p:cNvPicPr>
            <a:picLocks noChangeAspect="1"/>
          </p:cNvPicPr>
          <p:nvPr/>
        </p:nvPicPr>
        <p:blipFill>
          <a:blip r:embed="rId3"/>
          <a:stretch>
            <a:fillRect/>
          </a:stretch>
        </p:blipFill>
        <p:spPr>
          <a:xfrm>
            <a:off x="92907" y="555625"/>
            <a:ext cx="3477380" cy="2608034"/>
          </a:xfrm>
          <a:prstGeom prst="rect">
            <a:avLst/>
          </a:prstGeom>
        </p:spPr>
      </p:pic>
      <p:sp>
        <p:nvSpPr>
          <p:cNvPr id="4" name="TextBox 3">
            <a:extLst>
              <a:ext uri="{FF2B5EF4-FFF2-40B4-BE49-F238E27FC236}">
                <a16:creationId xmlns:a16="http://schemas.microsoft.com/office/drawing/2014/main" id="{B6D2E0C2-A492-4F16-AEA7-F1D614420C31}"/>
              </a:ext>
            </a:extLst>
          </p:cNvPr>
          <p:cNvSpPr txBox="1"/>
          <p:nvPr/>
        </p:nvSpPr>
        <p:spPr>
          <a:xfrm>
            <a:off x="3494088" y="544969"/>
            <a:ext cx="2238896" cy="2677656"/>
          </a:xfrm>
          <a:prstGeom prst="rect">
            <a:avLst/>
          </a:prstGeom>
          <a:noFill/>
        </p:spPr>
        <p:txBody>
          <a:bodyPr wrap="square" rtlCol="0">
            <a:spAutoFit/>
          </a:bodyPr>
          <a:lstStyle/>
          <a:p>
            <a:pPr indent="226695" algn="just">
              <a:spcAft>
                <a:spcPts val="0"/>
              </a:spcAft>
            </a:pPr>
            <a:r>
              <a:rPr lang="ru-RU" sz="1400" b="0" i="0" dirty="0">
                <a:solidFill>
                  <a:srgbClr val="000000"/>
                </a:solidFill>
                <a:effectLst/>
                <a:latin typeface="Arial" panose="020B0604020202020204" pitchFamily="34" charset="0"/>
                <a:cs typeface="Arial" panose="020B0604020202020204" pitchFamily="34" charset="0"/>
              </a:rPr>
              <a:t>Основная функция гранулярной </a:t>
            </a:r>
            <a:r>
              <a:rPr lang="ru-RU" sz="1400" b="0" i="0" dirty="0" err="1">
                <a:solidFill>
                  <a:srgbClr val="000000"/>
                </a:solidFill>
                <a:effectLst/>
                <a:latin typeface="Arial" panose="020B0604020202020204" pitchFamily="34" charset="0"/>
                <a:cs typeface="Arial" panose="020B0604020202020204" pitchFamily="34" charset="0"/>
              </a:rPr>
              <a:t>эндоплаз</a:t>
            </a:r>
            <a:r>
              <a:rPr lang="ru-RU" sz="1400" b="0" i="0" dirty="0">
                <a:solidFill>
                  <a:srgbClr val="000000"/>
                </a:solidFill>
                <a:effectLst/>
                <a:latin typeface="Arial" panose="020B0604020202020204" pitchFamily="34" charset="0"/>
                <a:cs typeface="Arial" panose="020B0604020202020204" pitchFamily="34" charset="0"/>
              </a:rPr>
              <a:t>- </a:t>
            </a:r>
            <a:r>
              <a:rPr lang="ru-RU" sz="1400" b="0" i="0" dirty="0" err="1">
                <a:solidFill>
                  <a:srgbClr val="000000"/>
                </a:solidFill>
                <a:effectLst/>
                <a:latin typeface="Arial" panose="020B0604020202020204" pitchFamily="34" charset="0"/>
                <a:cs typeface="Arial" panose="020B0604020202020204" pitchFamily="34" charset="0"/>
              </a:rPr>
              <a:t>матической</a:t>
            </a:r>
            <a:r>
              <a:rPr lang="ru-RU" sz="1400" dirty="0">
                <a:solidFill>
                  <a:srgbClr val="000000"/>
                </a:solidFill>
                <a:latin typeface="Arial" panose="020B0604020202020204" pitchFamily="34" charset="0"/>
                <a:cs typeface="Arial" panose="020B0604020202020204" pitchFamily="34" charset="0"/>
              </a:rPr>
              <a:t> </a:t>
            </a:r>
            <a:r>
              <a:rPr lang="ru-RU" sz="1400" b="0" i="0" dirty="0">
                <a:solidFill>
                  <a:srgbClr val="000000"/>
                </a:solidFill>
                <a:effectLst/>
                <a:latin typeface="Arial" panose="020B0604020202020204" pitchFamily="34" charset="0"/>
                <a:cs typeface="Arial" panose="020B0604020202020204" pitchFamily="34" charset="0"/>
              </a:rPr>
              <a:t>сети - участие в синтезе белка, который осуществ</a:t>
            </a:r>
            <a:r>
              <a:rPr lang="ru-RU" sz="1400" dirty="0">
                <a:solidFill>
                  <a:srgbClr val="000000"/>
                </a:solidFill>
                <a:latin typeface="Arial" panose="020B0604020202020204" pitchFamily="34" charset="0"/>
                <a:cs typeface="Arial" panose="020B0604020202020204" pitchFamily="34" charset="0"/>
              </a:rPr>
              <a:t>л</a:t>
            </a:r>
            <a:r>
              <a:rPr lang="ru-RU" sz="1400" b="0" i="0" dirty="0">
                <a:solidFill>
                  <a:srgbClr val="000000"/>
                </a:solidFill>
                <a:effectLst/>
                <a:latin typeface="Arial" panose="020B0604020202020204" pitchFamily="34" charset="0"/>
                <a:cs typeface="Arial" panose="020B0604020202020204" pitchFamily="34" charset="0"/>
              </a:rPr>
              <a:t>яется в рибосомах.</a:t>
            </a:r>
          </a:p>
          <a:p>
            <a:pPr indent="226695" algn="just">
              <a:spcAft>
                <a:spcPts val="0"/>
              </a:spcAft>
            </a:pPr>
            <a:r>
              <a:rPr lang="ru-RU" sz="1400" b="0" i="0" dirty="0">
                <a:solidFill>
                  <a:srgbClr val="000000"/>
                </a:solidFill>
                <a:effectLst/>
                <a:latin typeface="Arial" panose="020B0604020202020204" pitchFamily="34" charset="0"/>
                <a:cs typeface="Arial" panose="020B0604020202020204" pitchFamily="34" charset="0"/>
              </a:rPr>
              <a:t>На мембранах гладкой </a:t>
            </a:r>
            <a:r>
              <a:rPr lang="ru-RU" sz="1400" b="0" i="0" dirty="0" err="1">
                <a:solidFill>
                  <a:srgbClr val="000000"/>
                </a:solidFill>
                <a:effectLst/>
                <a:latin typeface="Arial" panose="020B0604020202020204" pitchFamily="34" charset="0"/>
                <a:cs typeface="Arial" panose="020B0604020202020204" pitchFamily="34" charset="0"/>
              </a:rPr>
              <a:t>эндоплазмати</a:t>
            </a:r>
            <a:r>
              <a:rPr lang="ru-RU" sz="1400" b="0" i="0" dirty="0">
                <a:solidFill>
                  <a:srgbClr val="000000"/>
                </a:solidFill>
                <a:effectLst/>
                <a:latin typeface="Arial" panose="020B0604020202020204" pitchFamily="34" charset="0"/>
                <a:cs typeface="Arial" panose="020B0604020202020204" pitchFamily="34" charset="0"/>
              </a:rPr>
              <a:t>-ческой сети происходит синтез липидов и углеводов</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643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19636"/>
            <a:ext cx="5624880" cy="509114"/>
          </a:xfrm>
          <a:prstGeom prst="rect">
            <a:avLst/>
          </a:prstGeom>
        </p:spPr>
        <p:txBody>
          <a:bodyPr vert="horz" wrap="square" lIns="0" tIns="16510" rIns="0" bIns="0" rtlCol="0" anchor="ctr">
            <a:spAutoFit/>
          </a:bodyPr>
          <a:lstStyle/>
          <a:p>
            <a:pPr marL="12700">
              <a:lnSpc>
                <a:spcPct val="100000"/>
              </a:lnSpc>
              <a:spcBef>
                <a:spcPts val="130"/>
              </a:spcBef>
            </a:pPr>
            <a:r>
              <a:rPr lang="ru-RU" sz="3200" dirty="0">
                <a:latin typeface="Arial" panose="020B0604020202020204" pitchFamily="34" charset="0"/>
                <a:cs typeface="Arial" panose="020B0604020202020204" pitchFamily="34" charset="0"/>
              </a:rPr>
              <a:t>КОМПЛЕКС ГОЛЬДЖИ </a:t>
            </a:r>
          </a:p>
        </p:txBody>
      </p:sp>
      <p:pic>
        <p:nvPicPr>
          <p:cNvPr id="3" name="Рисунок 2">
            <a:extLst>
              <a:ext uri="{FF2B5EF4-FFF2-40B4-BE49-F238E27FC236}">
                <a16:creationId xmlns:a16="http://schemas.microsoft.com/office/drawing/2014/main" id="{2DEB9215-AACF-465E-893C-1276E1C06EBA}"/>
              </a:ext>
            </a:extLst>
          </p:cNvPr>
          <p:cNvPicPr>
            <a:picLocks noChangeAspect="1"/>
          </p:cNvPicPr>
          <p:nvPr/>
        </p:nvPicPr>
        <p:blipFill>
          <a:blip r:embed="rId3"/>
          <a:stretch>
            <a:fillRect/>
          </a:stretch>
        </p:blipFill>
        <p:spPr>
          <a:xfrm>
            <a:off x="143871" y="618537"/>
            <a:ext cx="3331011" cy="2446211"/>
          </a:xfrm>
          <a:prstGeom prst="rect">
            <a:avLst/>
          </a:prstGeom>
        </p:spPr>
      </p:pic>
      <p:sp>
        <p:nvSpPr>
          <p:cNvPr id="4" name="TextBox 3">
            <a:extLst>
              <a:ext uri="{FF2B5EF4-FFF2-40B4-BE49-F238E27FC236}">
                <a16:creationId xmlns:a16="http://schemas.microsoft.com/office/drawing/2014/main" id="{75701D8D-9052-4CCA-91A9-0AF92B0BABB5}"/>
              </a:ext>
            </a:extLst>
          </p:cNvPr>
          <p:cNvSpPr txBox="1"/>
          <p:nvPr/>
        </p:nvSpPr>
        <p:spPr>
          <a:xfrm>
            <a:off x="3487667" y="479425"/>
            <a:ext cx="2245317" cy="2585323"/>
          </a:xfrm>
          <a:prstGeom prst="rect">
            <a:avLst/>
          </a:prstGeom>
          <a:noFill/>
        </p:spPr>
        <p:txBody>
          <a:bodyPr wrap="square" rtlCol="0">
            <a:spAutoFit/>
          </a:bodyPr>
          <a:lstStyle/>
          <a:p>
            <a:r>
              <a:rPr lang="ru-RU" dirty="0">
                <a:latin typeface="Arial" panose="020B0604020202020204" pitchFamily="34" charset="0"/>
                <a:cs typeface="Arial" panose="020B0604020202020204" pitchFamily="34" charset="0"/>
              </a:rPr>
              <a:t>Функции:</a:t>
            </a:r>
          </a:p>
          <a:p>
            <a:r>
              <a:rPr lang="ru-RU" dirty="0">
                <a:latin typeface="Arial" panose="020B0604020202020204" pitchFamily="34" charset="0"/>
                <a:cs typeface="Arial" panose="020B0604020202020204" pitchFamily="34" charset="0"/>
              </a:rPr>
              <a:t>1. «Упаковка» продуктов синтеза на ЭПС;</a:t>
            </a:r>
          </a:p>
          <a:p>
            <a:r>
              <a:rPr lang="ru-RU" dirty="0">
                <a:latin typeface="Arial" panose="020B0604020202020204" pitchFamily="34" charset="0"/>
                <a:cs typeface="Arial" panose="020B0604020202020204" pitchFamily="34" charset="0"/>
              </a:rPr>
              <a:t>2. Наращивание цитоплазматической мембраны;</a:t>
            </a:r>
          </a:p>
          <a:p>
            <a:r>
              <a:rPr lang="ru-RU" dirty="0">
                <a:latin typeface="Arial" panose="020B0604020202020204" pitchFamily="34" charset="0"/>
                <a:cs typeface="Arial" panose="020B0604020202020204" pitchFamily="34" charset="0"/>
              </a:rPr>
              <a:t>3. Образование лизосом.</a:t>
            </a:r>
          </a:p>
        </p:txBody>
      </p:sp>
    </p:spTree>
    <p:extLst>
      <p:ext uri="{BB962C8B-B14F-4D97-AF65-F5344CB8AC3E}">
        <p14:creationId xmlns:p14="http://schemas.microsoft.com/office/powerpoint/2010/main" val="17238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81191"/>
            <a:ext cx="5624880" cy="386003"/>
          </a:xfrm>
          <a:prstGeom prst="rect">
            <a:avLst/>
          </a:prstGeom>
        </p:spPr>
        <p:txBody>
          <a:bodyPr vert="horz" wrap="square" lIns="0" tIns="16510" rIns="0" bIns="0" rtlCol="0" anchor="ctr">
            <a:spAutoFit/>
          </a:bodyPr>
          <a:lstStyle/>
          <a:p>
            <a:pPr marL="12700">
              <a:lnSpc>
                <a:spcPct val="100000"/>
              </a:lnSpc>
              <a:spcBef>
                <a:spcPts val="130"/>
              </a:spcBef>
            </a:pPr>
            <a:r>
              <a:rPr lang="ru-RU" sz="2400" dirty="0">
                <a:latin typeface="Arial" panose="020B0604020202020204" pitchFamily="34" charset="0"/>
                <a:cs typeface="Arial" panose="020B0604020202020204" pitchFamily="34" charset="0"/>
              </a:rPr>
              <a:t>РИБОСОМЫ</a:t>
            </a:r>
          </a:p>
        </p:txBody>
      </p:sp>
      <p:pic>
        <p:nvPicPr>
          <p:cNvPr id="1026" name="Picture 2" descr="Растительная клетка: органоиды, их функции">
            <a:extLst>
              <a:ext uri="{FF2B5EF4-FFF2-40B4-BE49-F238E27FC236}">
                <a16:creationId xmlns:a16="http://schemas.microsoft.com/office/drawing/2014/main" id="{66DD8F99-163A-4A16-B29D-8DE2B80112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 t="13184" r="35652" b="4624"/>
          <a:stretch/>
        </p:blipFill>
        <p:spPr bwMode="auto">
          <a:xfrm>
            <a:off x="217487" y="588625"/>
            <a:ext cx="3124200" cy="2575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3BA8B6-B763-4F4C-963B-5318FB550748}"/>
              </a:ext>
            </a:extLst>
          </p:cNvPr>
          <p:cNvSpPr txBox="1"/>
          <p:nvPr/>
        </p:nvSpPr>
        <p:spPr>
          <a:xfrm>
            <a:off x="3494087" y="631825"/>
            <a:ext cx="2086496" cy="2401748"/>
          </a:xfrm>
          <a:prstGeom prst="rect">
            <a:avLst/>
          </a:prstGeom>
          <a:noFill/>
        </p:spPr>
        <p:txBody>
          <a:bodyPr wrap="square" rtlCol="0">
            <a:spAutoFit/>
          </a:bodyPr>
          <a:lstStyle/>
          <a:p>
            <a:pPr algn="ctr">
              <a:lnSpc>
                <a:spcPct val="150000"/>
              </a:lnSpc>
            </a:pPr>
            <a:r>
              <a:rPr lang="ru-RU" dirty="0"/>
              <a:t>   </a:t>
            </a:r>
            <a:r>
              <a:rPr lang="ru-RU" sz="2400" dirty="0">
                <a:latin typeface="Arial" panose="020B0604020202020204" pitchFamily="34" charset="0"/>
                <a:cs typeface="Arial" panose="020B0604020202020204" pitchFamily="34" charset="0"/>
              </a:rPr>
              <a:t>Служат местом белкового синтеза</a:t>
            </a:r>
            <a:r>
              <a:rPr lang="ru-RU" sz="3200"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625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19636"/>
            <a:ext cx="5624880" cy="509114"/>
          </a:xfrm>
          <a:prstGeom prst="rect">
            <a:avLst/>
          </a:prstGeom>
        </p:spPr>
        <p:txBody>
          <a:bodyPr vert="horz" wrap="square" lIns="0" tIns="16510" rIns="0" bIns="0" rtlCol="0" anchor="ctr">
            <a:spAutoFit/>
          </a:bodyPr>
          <a:lstStyle/>
          <a:p>
            <a:pPr marL="12700">
              <a:lnSpc>
                <a:spcPct val="100000"/>
              </a:lnSpc>
              <a:spcBef>
                <a:spcPts val="130"/>
              </a:spcBef>
            </a:pPr>
            <a:r>
              <a:rPr lang="ru-RU" sz="3200" dirty="0"/>
              <a:t>ЛИЗОСОМЫ</a:t>
            </a:r>
          </a:p>
        </p:txBody>
      </p:sp>
      <p:pic>
        <p:nvPicPr>
          <p:cNvPr id="3" name="Рисунок 2">
            <a:extLst>
              <a:ext uri="{FF2B5EF4-FFF2-40B4-BE49-F238E27FC236}">
                <a16:creationId xmlns:a16="http://schemas.microsoft.com/office/drawing/2014/main" id="{2738F3F1-2AAF-4379-AEF4-5594E65DC2FD}"/>
              </a:ext>
            </a:extLst>
          </p:cNvPr>
          <p:cNvPicPr>
            <a:picLocks noChangeAspect="1"/>
          </p:cNvPicPr>
          <p:nvPr/>
        </p:nvPicPr>
        <p:blipFill rotWithShape="1">
          <a:blip r:embed="rId3"/>
          <a:srcRect l="749" t="10078" r="2508" b="3918"/>
          <a:stretch/>
        </p:blipFill>
        <p:spPr>
          <a:xfrm>
            <a:off x="903287" y="580722"/>
            <a:ext cx="3810000" cy="2536975"/>
          </a:xfrm>
          <a:prstGeom prst="rect">
            <a:avLst/>
          </a:prstGeom>
        </p:spPr>
      </p:pic>
    </p:spTree>
    <p:extLst>
      <p:ext uri="{BB962C8B-B14F-4D97-AF65-F5344CB8AC3E}">
        <p14:creationId xmlns:p14="http://schemas.microsoft.com/office/powerpoint/2010/main" val="1682566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866" y="14169"/>
            <a:ext cx="5673742" cy="3230681"/>
            <a:chOff x="66848" y="71163"/>
            <a:chExt cx="5673742" cy="3123743"/>
          </a:xfrm>
        </p:grpSpPr>
        <p:sp>
          <p:nvSpPr>
            <p:cNvPr id="3" name="object 3"/>
            <p:cNvSpPr/>
            <p:nvPr/>
          </p:nvSpPr>
          <p:spPr>
            <a:xfrm>
              <a:off x="89725" y="500423"/>
              <a:ext cx="5650865" cy="2694483"/>
            </a:xfrm>
            <a:custGeom>
              <a:avLst/>
              <a:gdLst/>
              <a:ahLst/>
              <a:cxnLst/>
              <a:rect l="l" t="t" r="r" b="b"/>
              <a:pathLst>
                <a:path w="5650865" h="2649220">
                  <a:moveTo>
                    <a:pt x="5423293" y="151320"/>
                  </a:moveTo>
                  <a:lnTo>
                    <a:pt x="441325" y="151320"/>
                  </a:lnTo>
                  <a:lnTo>
                    <a:pt x="393623" y="157784"/>
                  </a:lnTo>
                  <a:lnTo>
                    <a:pt x="350659" y="175983"/>
                  </a:lnTo>
                  <a:lnTo>
                    <a:pt x="314210" y="204190"/>
                  </a:lnTo>
                  <a:lnTo>
                    <a:pt x="285991" y="240652"/>
                  </a:lnTo>
                  <a:lnTo>
                    <a:pt x="267792" y="283616"/>
                  </a:lnTo>
                  <a:lnTo>
                    <a:pt x="261327" y="331317"/>
                  </a:lnTo>
                  <a:lnTo>
                    <a:pt x="261327" y="408495"/>
                  </a:lnTo>
                  <a:lnTo>
                    <a:pt x="5243309" y="408495"/>
                  </a:lnTo>
                  <a:lnTo>
                    <a:pt x="5291010" y="402043"/>
                  </a:lnTo>
                  <a:lnTo>
                    <a:pt x="5333962" y="383832"/>
                  </a:lnTo>
                  <a:lnTo>
                    <a:pt x="5370423" y="355625"/>
                  </a:lnTo>
                  <a:lnTo>
                    <a:pt x="5398630" y="319163"/>
                  </a:lnTo>
                  <a:lnTo>
                    <a:pt x="5416842" y="276212"/>
                  </a:lnTo>
                  <a:lnTo>
                    <a:pt x="5423293" y="228498"/>
                  </a:lnTo>
                  <a:lnTo>
                    <a:pt x="5423293" y="151320"/>
                  </a:lnTo>
                  <a:close/>
                </a:path>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dirty="0"/>
            </a:p>
          </p:txBody>
        </p:sp>
        <p:sp>
          <p:nvSpPr>
            <p:cNvPr id="4" name="object 4"/>
            <p:cNvSpPr/>
            <p:nvPr/>
          </p:nvSpPr>
          <p:spPr>
            <a:xfrm>
              <a:off x="66848" y="71163"/>
              <a:ext cx="5650865"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a:p>
          </p:txBody>
        </p:sp>
      </p:grpSp>
      <p:sp>
        <p:nvSpPr>
          <p:cNvPr id="5" name="object 5"/>
          <p:cNvSpPr txBox="1">
            <a:spLocks noGrp="1"/>
          </p:cNvSpPr>
          <p:nvPr>
            <p:ph type="title"/>
          </p:nvPr>
        </p:nvSpPr>
        <p:spPr>
          <a:xfrm>
            <a:off x="152099" y="110527"/>
            <a:ext cx="5548440" cy="386003"/>
          </a:xfrm>
          <a:prstGeom prst="rect">
            <a:avLst/>
          </a:prstGeom>
        </p:spPr>
        <p:txBody>
          <a:bodyPr vert="horz" wrap="square" lIns="0" tIns="16510" rIns="0" bIns="0" rtlCol="0">
            <a:spAutoFit/>
          </a:bodyPr>
          <a:lstStyle/>
          <a:p>
            <a:pPr marL="12700" algn="ctr">
              <a:spcBef>
                <a:spcPts val="130"/>
              </a:spcBef>
            </a:pPr>
            <a:r>
              <a:rPr lang="ru-RU" sz="2400" spc="20" dirty="0"/>
              <a:t>БИОЛОГИЧЕСКИЙ ДИКТАНТ</a:t>
            </a:r>
            <a:endParaRPr sz="2400" spc="25" dirty="0"/>
          </a:p>
        </p:txBody>
      </p:sp>
      <p:sp>
        <p:nvSpPr>
          <p:cNvPr id="14" name="object 14"/>
          <p:cNvSpPr txBox="1"/>
          <p:nvPr/>
        </p:nvSpPr>
        <p:spPr>
          <a:xfrm>
            <a:off x="65087" y="860425"/>
            <a:ext cx="5441900" cy="2244845"/>
          </a:xfrm>
          <a:prstGeom prst="rect">
            <a:avLst/>
          </a:prstGeom>
        </p:spPr>
        <p:txBody>
          <a:bodyPr vert="horz" wrap="square" lIns="0" tIns="15875" rIns="0" bIns="0" rtlCol="0">
            <a:spAutoFit/>
          </a:bodyPr>
          <a:lstStyle/>
          <a:p>
            <a:pPr marL="12700">
              <a:spcBef>
                <a:spcPts val="125"/>
              </a:spcBef>
              <a:tabLst>
                <a:tab pos="1108710" algn="l"/>
                <a:tab pos="3397885" algn="l"/>
              </a:tabLst>
            </a:pPr>
            <a:r>
              <a:rPr lang="ru-RU" sz="2400" b="1" dirty="0">
                <a:solidFill>
                  <a:schemeClr val="tx2">
                    <a:lumMod val="75000"/>
                  </a:schemeClr>
                </a:solidFill>
                <a:latin typeface="Times New Roman" panose="02020603050405020304" pitchFamily="18" charset="0"/>
                <a:cs typeface="Times New Roman" panose="02020603050405020304" pitchFamily="18" charset="0"/>
              </a:rPr>
              <a:t>        </a:t>
            </a:r>
            <a:r>
              <a:rPr lang="ru-RU" sz="2400" b="1" dirty="0">
                <a:solidFill>
                  <a:schemeClr val="tx2">
                    <a:lumMod val="75000"/>
                  </a:schemeClr>
                </a:solidFill>
                <a:latin typeface="Arial" panose="020B0604020202020204" pitchFamily="34" charset="0"/>
                <a:cs typeface="Arial" panose="020B0604020202020204" pitchFamily="34" charset="0"/>
              </a:rPr>
              <a:t>Анатомия это наука о строении организма.</a:t>
            </a:r>
          </a:p>
          <a:p>
            <a:pPr marL="12700">
              <a:spcBef>
                <a:spcPts val="125"/>
              </a:spcBef>
              <a:tabLst>
                <a:tab pos="1108710" algn="l"/>
                <a:tab pos="3397885" algn="l"/>
              </a:tabLst>
            </a:pPr>
            <a:r>
              <a:rPr lang="ru-RU" sz="2400" b="1" dirty="0">
                <a:solidFill>
                  <a:schemeClr val="tx2">
                    <a:lumMod val="75000"/>
                  </a:schemeClr>
                </a:solidFill>
                <a:latin typeface="Arial" panose="020B0604020202020204" pitchFamily="34" charset="0"/>
                <a:cs typeface="Arial" panose="020B0604020202020204" pitchFamily="34" charset="0"/>
              </a:rPr>
              <a:t>        Физиология это наука о физиологических процессах органов, систем органов и организма в целом.</a:t>
            </a:r>
            <a:endParaRPr sz="125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4000"/>
                                        <p:tgtEl>
                                          <p:spTgt spid="14">
                                            <p:txEl>
                                              <p:pRg st="0" end="0"/>
                                            </p:txEl>
                                          </p:spTgt>
                                        </p:tgtEl>
                                      </p:cBhvr>
                                    </p:animEffect>
                                    <p:anim calcmode="lin" valueType="num">
                                      <p:cBhvr>
                                        <p:cTn id="8" dur="4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entr" presetSubtype="0" fill="hold"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4000"/>
                                        <p:tgtEl>
                                          <p:spTgt spid="14">
                                            <p:txEl>
                                              <p:pRg st="1" end="1"/>
                                            </p:txEl>
                                          </p:spTgt>
                                        </p:tgtEl>
                                      </p:cBhvr>
                                    </p:animEffect>
                                    <p:anim calcmode="lin" valueType="num">
                                      <p:cBhvr>
                                        <p:cTn id="14" dur="4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4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819F44-8A7F-4D3A-8314-0F713BBB66F9}"/>
              </a:ext>
            </a:extLst>
          </p:cNvPr>
          <p:cNvSpPr>
            <a:spLocks noGrp="1"/>
          </p:cNvSpPr>
          <p:nvPr>
            <p:ph type="title"/>
          </p:nvPr>
        </p:nvSpPr>
        <p:spPr>
          <a:xfrm>
            <a:off x="141287" y="98425"/>
            <a:ext cx="5627688" cy="420866"/>
          </a:xfrm>
        </p:spPr>
        <p:txBody>
          <a:bodyPr>
            <a:normAutofit fontScale="90000"/>
          </a:bodyPr>
          <a:lstStyle/>
          <a:p>
            <a:r>
              <a:rPr lang="ru-RU" sz="3600" dirty="0"/>
              <a:t>МИТОХОНДРИИ</a:t>
            </a:r>
          </a:p>
        </p:txBody>
      </p:sp>
      <p:pic>
        <p:nvPicPr>
          <p:cNvPr id="3" name="Рисунок 2">
            <a:extLst>
              <a:ext uri="{FF2B5EF4-FFF2-40B4-BE49-F238E27FC236}">
                <a16:creationId xmlns:a16="http://schemas.microsoft.com/office/drawing/2014/main" id="{DF048152-0607-4948-8FD3-07EA14F4D220}"/>
              </a:ext>
            </a:extLst>
          </p:cNvPr>
          <p:cNvPicPr>
            <a:picLocks noChangeAspect="1"/>
          </p:cNvPicPr>
          <p:nvPr/>
        </p:nvPicPr>
        <p:blipFill>
          <a:blip r:embed="rId3"/>
          <a:stretch>
            <a:fillRect/>
          </a:stretch>
        </p:blipFill>
        <p:spPr>
          <a:xfrm>
            <a:off x="141288" y="631825"/>
            <a:ext cx="3560949" cy="2438400"/>
          </a:xfrm>
          <a:prstGeom prst="rect">
            <a:avLst/>
          </a:prstGeom>
        </p:spPr>
      </p:pic>
      <p:sp>
        <p:nvSpPr>
          <p:cNvPr id="4" name="TextBox 3">
            <a:extLst>
              <a:ext uri="{FF2B5EF4-FFF2-40B4-BE49-F238E27FC236}">
                <a16:creationId xmlns:a16="http://schemas.microsoft.com/office/drawing/2014/main" id="{A2750696-BCE0-4ABD-BAC6-3019D55F7B1F}"/>
              </a:ext>
            </a:extLst>
          </p:cNvPr>
          <p:cNvSpPr txBox="1"/>
          <p:nvPr/>
        </p:nvSpPr>
        <p:spPr>
          <a:xfrm>
            <a:off x="3722687" y="609501"/>
            <a:ext cx="1905001" cy="2308324"/>
          </a:xfrm>
          <a:prstGeom prst="rect">
            <a:avLst/>
          </a:prstGeom>
          <a:noFill/>
        </p:spPr>
        <p:txBody>
          <a:bodyPr wrap="square" rtlCol="0">
            <a:spAutoFit/>
          </a:bodyPr>
          <a:lstStyle/>
          <a:p>
            <a:r>
              <a:rPr lang="ru-RU" dirty="0">
                <a:latin typeface="Arial" panose="020B0604020202020204" pitchFamily="34" charset="0"/>
                <a:cs typeface="Arial" panose="020B0604020202020204" pitchFamily="34" charset="0"/>
              </a:rPr>
              <a:t>Функции: </a:t>
            </a:r>
          </a:p>
          <a:p>
            <a:r>
              <a:rPr lang="ru-RU" dirty="0">
                <a:latin typeface="Arial" panose="020B0604020202020204" pitchFamily="34" charset="0"/>
                <a:cs typeface="Arial" panose="020B0604020202020204" pitchFamily="34" charset="0"/>
              </a:rPr>
              <a:t>1 . Участие в клеточном дыхании;</a:t>
            </a:r>
          </a:p>
          <a:p>
            <a:r>
              <a:rPr lang="ru-RU" dirty="0">
                <a:latin typeface="Arial" panose="020B0604020202020204" pitchFamily="34" charset="0"/>
                <a:cs typeface="Arial" panose="020B0604020202020204" pitchFamily="34" charset="0"/>
              </a:rPr>
              <a:t>2 . Синтез АТФ -универсального источника энергии клетки.</a:t>
            </a:r>
          </a:p>
        </p:txBody>
      </p:sp>
    </p:spTree>
    <p:extLst>
      <p:ext uri="{BB962C8B-B14F-4D97-AF65-F5344CB8AC3E}">
        <p14:creationId xmlns:p14="http://schemas.microsoft.com/office/powerpoint/2010/main" val="3071493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4F4DA2-7660-4261-AAE5-0AED525DC1F3}"/>
              </a:ext>
            </a:extLst>
          </p:cNvPr>
          <p:cNvSpPr>
            <a:spLocks noGrp="1"/>
          </p:cNvSpPr>
          <p:nvPr>
            <p:ph type="title"/>
          </p:nvPr>
        </p:nvSpPr>
        <p:spPr>
          <a:xfrm>
            <a:off x="65087" y="98425"/>
            <a:ext cx="5638800" cy="420866"/>
          </a:xfrm>
        </p:spPr>
        <p:txBody>
          <a:bodyPr>
            <a:normAutofit fontScale="90000"/>
          </a:bodyPr>
          <a:lstStyle/>
          <a:p>
            <a:r>
              <a:rPr lang="ru-RU" sz="2800" dirty="0">
                <a:latin typeface="Arial" panose="020B0604020202020204" pitchFamily="34" charset="0"/>
                <a:cs typeface="Arial" panose="020B0604020202020204" pitchFamily="34" charset="0"/>
              </a:rPr>
              <a:t>ЭЛЕМЕНТАРНЫЙ СОСТАВ КЛЕТКИ</a:t>
            </a:r>
          </a:p>
        </p:txBody>
      </p:sp>
      <p:pic>
        <p:nvPicPr>
          <p:cNvPr id="4" name="Рисунок 3">
            <a:extLst>
              <a:ext uri="{FF2B5EF4-FFF2-40B4-BE49-F238E27FC236}">
                <a16:creationId xmlns:a16="http://schemas.microsoft.com/office/drawing/2014/main" id="{3B4E73EF-94A1-42D1-A3AA-2E9466870A65}"/>
              </a:ext>
            </a:extLst>
          </p:cNvPr>
          <p:cNvPicPr>
            <a:picLocks noChangeAspect="1"/>
          </p:cNvPicPr>
          <p:nvPr/>
        </p:nvPicPr>
        <p:blipFill rotWithShape="1">
          <a:blip r:embed="rId3"/>
          <a:srcRect l="5969" t="16004" r="4208" b="7729"/>
          <a:stretch/>
        </p:blipFill>
        <p:spPr>
          <a:xfrm>
            <a:off x="598487" y="589663"/>
            <a:ext cx="4419600" cy="2556762"/>
          </a:xfrm>
          <a:prstGeom prst="rect">
            <a:avLst/>
          </a:prstGeom>
        </p:spPr>
      </p:pic>
    </p:spTree>
    <p:extLst>
      <p:ext uri="{BB962C8B-B14F-4D97-AF65-F5344CB8AC3E}">
        <p14:creationId xmlns:p14="http://schemas.microsoft.com/office/powerpoint/2010/main" val="3704312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4F4DA2-7660-4261-AAE5-0AED525DC1F3}"/>
              </a:ext>
            </a:extLst>
          </p:cNvPr>
          <p:cNvSpPr>
            <a:spLocks noGrp="1"/>
          </p:cNvSpPr>
          <p:nvPr>
            <p:ph type="title"/>
          </p:nvPr>
        </p:nvSpPr>
        <p:spPr>
          <a:xfrm>
            <a:off x="113289" y="76200"/>
            <a:ext cx="5655686" cy="403225"/>
          </a:xfrm>
        </p:spPr>
        <p:txBody>
          <a:bodyPr>
            <a:normAutofit fontScale="90000"/>
          </a:bodyPr>
          <a:lstStyle/>
          <a:p>
            <a:r>
              <a:rPr lang="ru-RU" sz="3200" dirty="0"/>
              <a:t>ХИМИЧЕСКИЙ СОСТАВ</a:t>
            </a:r>
          </a:p>
        </p:txBody>
      </p:sp>
      <p:pic>
        <p:nvPicPr>
          <p:cNvPr id="4" name="Рисунок 3">
            <a:extLst>
              <a:ext uri="{FF2B5EF4-FFF2-40B4-BE49-F238E27FC236}">
                <a16:creationId xmlns:a16="http://schemas.microsoft.com/office/drawing/2014/main" id="{62BF6DC9-C3EF-4315-ADA4-478CA0A0FE52}"/>
              </a:ext>
            </a:extLst>
          </p:cNvPr>
          <p:cNvPicPr>
            <a:picLocks noChangeAspect="1"/>
          </p:cNvPicPr>
          <p:nvPr/>
        </p:nvPicPr>
        <p:blipFill rotWithShape="1">
          <a:blip r:embed="rId3"/>
          <a:srcRect l="7729" t="38426" r="1066" b="10077"/>
          <a:stretch/>
        </p:blipFill>
        <p:spPr>
          <a:xfrm>
            <a:off x="113288" y="631825"/>
            <a:ext cx="5590599" cy="2514600"/>
          </a:xfrm>
          <a:prstGeom prst="rect">
            <a:avLst/>
          </a:prstGeom>
        </p:spPr>
      </p:pic>
    </p:spTree>
    <p:extLst>
      <p:ext uri="{BB962C8B-B14F-4D97-AF65-F5344CB8AC3E}">
        <p14:creationId xmlns:p14="http://schemas.microsoft.com/office/powerpoint/2010/main" val="1799126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78D7BF-5AF2-443B-8B44-21D0F9E93A1F}"/>
              </a:ext>
            </a:extLst>
          </p:cNvPr>
          <p:cNvSpPr>
            <a:spLocks noGrp="1"/>
          </p:cNvSpPr>
          <p:nvPr>
            <p:ph type="title"/>
          </p:nvPr>
        </p:nvSpPr>
        <p:spPr/>
        <p:txBody>
          <a:bodyPr>
            <a:normAutofit fontScale="90000"/>
          </a:bodyPr>
          <a:lstStyle/>
          <a:p>
            <a:r>
              <a:rPr lang="ru-RU" dirty="0"/>
              <a:t>НЕОРГАНИЧЕСКИЕ ВЕЩЕСТВА</a:t>
            </a:r>
          </a:p>
        </p:txBody>
      </p:sp>
      <p:pic>
        <p:nvPicPr>
          <p:cNvPr id="3" name="Рисунок 2">
            <a:extLst>
              <a:ext uri="{FF2B5EF4-FFF2-40B4-BE49-F238E27FC236}">
                <a16:creationId xmlns:a16="http://schemas.microsoft.com/office/drawing/2014/main" id="{55380567-EFD9-4556-BA4C-2EC9486BFF19}"/>
              </a:ext>
            </a:extLst>
          </p:cNvPr>
          <p:cNvPicPr>
            <a:picLocks noChangeAspect="1"/>
          </p:cNvPicPr>
          <p:nvPr/>
        </p:nvPicPr>
        <p:blipFill rotWithShape="1">
          <a:blip r:embed="rId3"/>
          <a:srcRect l="4267" t="24168" r="6026" b="5381"/>
          <a:stretch/>
        </p:blipFill>
        <p:spPr>
          <a:xfrm>
            <a:off x="432675" y="555625"/>
            <a:ext cx="4903628" cy="2586319"/>
          </a:xfrm>
          <a:prstGeom prst="rect">
            <a:avLst/>
          </a:prstGeom>
        </p:spPr>
      </p:pic>
    </p:spTree>
    <p:extLst>
      <p:ext uri="{BB962C8B-B14F-4D97-AF65-F5344CB8AC3E}">
        <p14:creationId xmlns:p14="http://schemas.microsoft.com/office/powerpoint/2010/main" val="381681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A79CA5-A847-4DB0-8693-A470FEDBDA89}"/>
              </a:ext>
            </a:extLst>
          </p:cNvPr>
          <p:cNvSpPr>
            <a:spLocks noGrp="1"/>
          </p:cNvSpPr>
          <p:nvPr>
            <p:ph type="title"/>
          </p:nvPr>
        </p:nvSpPr>
        <p:spPr/>
        <p:txBody>
          <a:bodyPr/>
          <a:lstStyle/>
          <a:p>
            <a:r>
              <a:rPr lang="ru-RU" dirty="0"/>
              <a:t>ВОДА В КЛЕТКАХ</a:t>
            </a:r>
          </a:p>
        </p:txBody>
      </p:sp>
      <p:pic>
        <p:nvPicPr>
          <p:cNvPr id="3" name="Рисунок 2">
            <a:extLst>
              <a:ext uri="{FF2B5EF4-FFF2-40B4-BE49-F238E27FC236}">
                <a16:creationId xmlns:a16="http://schemas.microsoft.com/office/drawing/2014/main" id="{E493CB8E-10CA-47F7-8BFF-4BB5DBFC5CA9}"/>
              </a:ext>
            </a:extLst>
          </p:cNvPr>
          <p:cNvPicPr>
            <a:picLocks noChangeAspect="1"/>
          </p:cNvPicPr>
          <p:nvPr/>
        </p:nvPicPr>
        <p:blipFill>
          <a:blip r:embed="rId3"/>
          <a:stretch>
            <a:fillRect/>
          </a:stretch>
        </p:blipFill>
        <p:spPr>
          <a:xfrm>
            <a:off x="141287" y="768911"/>
            <a:ext cx="5562600" cy="2225114"/>
          </a:xfrm>
          <a:prstGeom prst="rect">
            <a:avLst/>
          </a:prstGeom>
        </p:spPr>
      </p:pic>
    </p:spTree>
    <p:extLst>
      <p:ext uri="{BB962C8B-B14F-4D97-AF65-F5344CB8AC3E}">
        <p14:creationId xmlns:p14="http://schemas.microsoft.com/office/powerpoint/2010/main" val="428365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A79CA5-A847-4DB0-8693-A470FEDBDA89}"/>
              </a:ext>
            </a:extLst>
          </p:cNvPr>
          <p:cNvSpPr>
            <a:spLocks noGrp="1"/>
          </p:cNvSpPr>
          <p:nvPr>
            <p:ph type="title"/>
          </p:nvPr>
        </p:nvSpPr>
        <p:spPr>
          <a:xfrm>
            <a:off x="141287" y="132463"/>
            <a:ext cx="5486399" cy="386828"/>
          </a:xfrm>
        </p:spPr>
        <p:txBody>
          <a:bodyPr>
            <a:normAutofit/>
          </a:bodyPr>
          <a:lstStyle/>
          <a:p>
            <a:r>
              <a:rPr lang="ru-RU" dirty="0"/>
              <a:t>ВОДА В ОРГАНИЗМЕ ЧЕЛОВЕКА</a:t>
            </a:r>
          </a:p>
        </p:txBody>
      </p:sp>
      <p:pic>
        <p:nvPicPr>
          <p:cNvPr id="4" name="Рисунок 3">
            <a:extLst>
              <a:ext uri="{FF2B5EF4-FFF2-40B4-BE49-F238E27FC236}">
                <a16:creationId xmlns:a16="http://schemas.microsoft.com/office/drawing/2014/main" id="{B902FFE9-4F6B-473E-BB43-4C505E4C8BAB}"/>
              </a:ext>
            </a:extLst>
          </p:cNvPr>
          <p:cNvPicPr>
            <a:picLocks noChangeAspect="1"/>
          </p:cNvPicPr>
          <p:nvPr/>
        </p:nvPicPr>
        <p:blipFill rotWithShape="1">
          <a:blip r:embed="rId3"/>
          <a:srcRect t="11133" r="1231" b="4937"/>
          <a:stretch/>
        </p:blipFill>
        <p:spPr>
          <a:xfrm>
            <a:off x="141287" y="555625"/>
            <a:ext cx="5486399" cy="2556763"/>
          </a:xfrm>
          <a:prstGeom prst="rect">
            <a:avLst/>
          </a:prstGeom>
        </p:spPr>
      </p:pic>
    </p:spTree>
    <p:extLst>
      <p:ext uri="{BB962C8B-B14F-4D97-AF65-F5344CB8AC3E}">
        <p14:creationId xmlns:p14="http://schemas.microsoft.com/office/powerpoint/2010/main" val="255054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E86F95-877E-4FF8-879D-7B705328A8D8}"/>
              </a:ext>
            </a:extLst>
          </p:cNvPr>
          <p:cNvSpPr>
            <a:spLocks noGrp="1"/>
          </p:cNvSpPr>
          <p:nvPr>
            <p:ph type="title"/>
          </p:nvPr>
        </p:nvSpPr>
        <p:spPr>
          <a:xfrm>
            <a:off x="65087" y="98425"/>
            <a:ext cx="5638800" cy="420866"/>
          </a:xfrm>
        </p:spPr>
        <p:txBody>
          <a:bodyPr>
            <a:noAutofit/>
          </a:bodyPr>
          <a:lstStyle/>
          <a:p>
            <a:r>
              <a:rPr lang="ru-RU" sz="2800" dirty="0">
                <a:solidFill>
                  <a:schemeClr val="bg1"/>
                </a:solidFill>
                <a:latin typeface="Arial" panose="020B0604020202020204" pitchFamily="34" charset="0"/>
                <a:cs typeface="Arial" panose="020B0604020202020204" pitchFamily="34" charset="0"/>
              </a:rPr>
              <a:t>ОРГАНИЧЕСКИЕ ВЕЩЕСТВА</a:t>
            </a:r>
          </a:p>
        </p:txBody>
      </p:sp>
      <p:pic>
        <p:nvPicPr>
          <p:cNvPr id="4" name="Рисунок 3">
            <a:extLst>
              <a:ext uri="{FF2B5EF4-FFF2-40B4-BE49-F238E27FC236}">
                <a16:creationId xmlns:a16="http://schemas.microsoft.com/office/drawing/2014/main" id="{B5DAAE03-72D2-41D2-BB6B-B490F362657B}"/>
              </a:ext>
            </a:extLst>
          </p:cNvPr>
          <p:cNvPicPr>
            <a:picLocks noChangeAspect="1"/>
          </p:cNvPicPr>
          <p:nvPr/>
        </p:nvPicPr>
        <p:blipFill rotWithShape="1">
          <a:blip r:embed="rId3"/>
          <a:srcRect t="18367" r="831"/>
          <a:stretch/>
        </p:blipFill>
        <p:spPr>
          <a:xfrm>
            <a:off x="141287" y="631825"/>
            <a:ext cx="5562600" cy="2362199"/>
          </a:xfrm>
          <a:prstGeom prst="rect">
            <a:avLst/>
          </a:prstGeom>
        </p:spPr>
      </p:pic>
    </p:spTree>
    <p:extLst>
      <p:ext uri="{BB962C8B-B14F-4D97-AF65-F5344CB8AC3E}">
        <p14:creationId xmlns:p14="http://schemas.microsoft.com/office/powerpoint/2010/main" val="153835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A79CA5-A847-4DB0-8693-A470FEDBDA89}"/>
              </a:ext>
            </a:extLst>
          </p:cNvPr>
          <p:cNvSpPr>
            <a:spLocks noGrp="1"/>
          </p:cNvSpPr>
          <p:nvPr>
            <p:ph type="title"/>
          </p:nvPr>
        </p:nvSpPr>
        <p:spPr/>
        <p:txBody>
          <a:bodyPr/>
          <a:lstStyle/>
          <a:p>
            <a:r>
              <a:rPr lang="ru-RU" dirty="0"/>
              <a:t>БЕЛКИ</a:t>
            </a:r>
          </a:p>
        </p:txBody>
      </p:sp>
      <p:pic>
        <p:nvPicPr>
          <p:cNvPr id="3" name="Рисунок 2">
            <a:extLst>
              <a:ext uri="{FF2B5EF4-FFF2-40B4-BE49-F238E27FC236}">
                <a16:creationId xmlns:a16="http://schemas.microsoft.com/office/drawing/2014/main" id="{6C196285-3C3A-4690-9BBD-429C3AE8D689}"/>
              </a:ext>
            </a:extLst>
          </p:cNvPr>
          <p:cNvPicPr>
            <a:picLocks noChangeAspect="1"/>
          </p:cNvPicPr>
          <p:nvPr/>
        </p:nvPicPr>
        <p:blipFill rotWithShape="1">
          <a:blip r:embed="rId3"/>
          <a:srcRect l="4207" t="16003" r="2447" b="4082"/>
          <a:stretch/>
        </p:blipFill>
        <p:spPr>
          <a:xfrm>
            <a:off x="750887" y="553329"/>
            <a:ext cx="4038600" cy="2593096"/>
          </a:xfrm>
          <a:prstGeom prst="rect">
            <a:avLst/>
          </a:prstGeom>
        </p:spPr>
      </p:pic>
    </p:spTree>
    <p:extLst>
      <p:ext uri="{BB962C8B-B14F-4D97-AF65-F5344CB8AC3E}">
        <p14:creationId xmlns:p14="http://schemas.microsoft.com/office/powerpoint/2010/main" val="603531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4D5F26-919A-424A-B56C-99263623BCA6}"/>
              </a:ext>
            </a:extLst>
          </p:cNvPr>
          <p:cNvSpPr>
            <a:spLocks noGrp="1"/>
          </p:cNvSpPr>
          <p:nvPr>
            <p:ph type="title"/>
          </p:nvPr>
        </p:nvSpPr>
        <p:spPr>
          <a:xfrm>
            <a:off x="432675" y="132463"/>
            <a:ext cx="5195012" cy="386828"/>
          </a:xfrm>
        </p:spPr>
        <p:txBody>
          <a:bodyPr>
            <a:normAutofit/>
          </a:bodyPr>
          <a:lstStyle/>
          <a:p>
            <a:r>
              <a:rPr lang="ru-RU" dirty="0"/>
              <a:t>ЛИПИДЫ</a:t>
            </a:r>
          </a:p>
        </p:txBody>
      </p:sp>
      <p:pic>
        <p:nvPicPr>
          <p:cNvPr id="6" name="Рисунок 5">
            <a:extLst>
              <a:ext uri="{FF2B5EF4-FFF2-40B4-BE49-F238E27FC236}">
                <a16:creationId xmlns:a16="http://schemas.microsoft.com/office/drawing/2014/main" id="{A1BBED72-82D6-4399-BE23-C4893DBB853D}"/>
              </a:ext>
            </a:extLst>
          </p:cNvPr>
          <p:cNvPicPr>
            <a:picLocks noChangeAspect="1"/>
          </p:cNvPicPr>
          <p:nvPr/>
        </p:nvPicPr>
        <p:blipFill rotWithShape="1">
          <a:blip r:embed="rId2"/>
          <a:srcRect l="2126" t="813" r="2036" b="8282"/>
          <a:stretch/>
        </p:blipFill>
        <p:spPr>
          <a:xfrm>
            <a:off x="3009856" y="637514"/>
            <a:ext cx="2508388" cy="1746912"/>
          </a:xfrm>
          <a:prstGeom prst="rect">
            <a:avLst/>
          </a:prstGeom>
        </p:spPr>
      </p:pic>
      <p:pic>
        <p:nvPicPr>
          <p:cNvPr id="8" name="Рисунок 7">
            <a:extLst>
              <a:ext uri="{FF2B5EF4-FFF2-40B4-BE49-F238E27FC236}">
                <a16:creationId xmlns:a16="http://schemas.microsoft.com/office/drawing/2014/main" id="{B7C4EC9B-BA48-4B41-A051-894457F22807}"/>
              </a:ext>
            </a:extLst>
          </p:cNvPr>
          <p:cNvPicPr>
            <a:picLocks noChangeAspect="1"/>
          </p:cNvPicPr>
          <p:nvPr/>
        </p:nvPicPr>
        <p:blipFill rotWithShape="1">
          <a:blip r:embed="rId3"/>
          <a:srcRect b="9677"/>
          <a:stretch/>
        </p:blipFill>
        <p:spPr>
          <a:xfrm>
            <a:off x="141287" y="634959"/>
            <a:ext cx="2755900" cy="1673266"/>
          </a:xfrm>
          <a:prstGeom prst="rect">
            <a:avLst/>
          </a:prstGeom>
        </p:spPr>
      </p:pic>
      <p:sp>
        <p:nvSpPr>
          <p:cNvPr id="3" name="TextBox 2">
            <a:extLst>
              <a:ext uri="{FF2B5EF4-FFF2-40B4-BE49-F238E27FC236}">
                <a16:creationId xmlns:a16="http://schemas.microsoft.com/office/drawing/2014/main" id="{D68944A4-EBBD-403A-9456-18B6112A0AED}"/>
              </a:ext>
            </a:extLst>
          </p:cNvPr>
          <p:cNvSpPr txBox="1"/>
          <p:nvPr/>
        </p:nvSpPr>
        <p:spPr>
          <a:xfrm>
            <a:off x="2884487" y="2500094"/>
            <a:ext cx="2743200" cy="646331"/>
          </a:xfrm>
          <a:prstGeom prst="rect">
            <a:avLst/>
          </a:prstGeom>
          <a:noFill/>
        </p:spPr>
        <p:txBody>
          <a:bodyPr wrap="square" rtlCol="0">
            <a:spAutoFit/>
          </a:bodyPr>
          <a:lstStyle/>
          <a:p>
            <a:pPr algn="ctr"/>
            <a:r>
              <a:rPr lang="ru-RU" b="1" dirty="0">
                <a:solidFill>
                  <a:srgbClr val="002060"/>
                </a:solidFill>
                <a:latin typeface="Arial" panose="020B0604020202020204" pitchFamily="34" charset="0"/>
                <a:cs typeface="Arial" panose="020B0604020202020204" pitchFamily="34" charset="0"/>
              </a:rPr>
              <a:t>2. Входят в состав клеточной мембраны</a:t>
            </a:r>
          </a:p>
        </p:txBody>
      </p:sp>
      <p:sp>
        <p:nvSpPr>
          <p:cNvPr id="4" name="TextBox 3">
            <a:extLst>
              <a:ext uri="{FF2B5EF4-FFF2-40B4-BE49-F238E27FC236}">
                <a16:creationId xmlns:a16="http://schemas.microsoft.com/office/drawing/2014/main" id="{911FA031-30B2-45F3-A2D6-F6E68B6A18C6}"/>
              </a:ext>
            </a:extLst>
          </p:cNvPr>
          <p:cNvSpPr txBox="1"/>
          <p:nvPr/>
        </p:nvSpPr>
        <p:spPr>
          <a:xfrm>
            <a:off x="326931" y="2536825"/>
            <a:ext cx="2252756" cy="646331"/>
          </a:xfrm>
          <a:prstGeom prst="rect">
            <a:avLst/>
          </a:prstGeom>
          <a:noFill/>
        </p:spPr>
        <p:txBody>
          <a:bodyPr wrap="square" rtlCol="0">
            <a:spAutoFit/>
          </a:bodyPr>
          <a:lstStyle/>
          <a:p>
            <a:pPr algn="ctr"/>
            <a:r>
              <a:rPr lang="ru-RU" b="1" dirty="0">
                <a:solidFill>
                  <a:srgbClr val="002060"/>
                </a:solidFill>
                <a:latin typeface="Arial" panose="020B0604020202020204" pitchFamily="34" charset="0"/>
                <a:cs typeface="Arial" panose="020B0604020202020204" pitchFamily="34" charset="0"/>
              </a:rPr>
              <a:t>1. Резерв и источник энергии</a:t>
            </a:r>
          </a:p>
        </p:txBody>
      </p:sp>
    </p:spTree>
    <p:extLst>
      <p:ext uri="{BB962C8B-B14F-4D97-AF65-F5344CB8AC3E}">
        <p14:creationId xmlns:p14="http://schemas.microsoft.com/office/powerpoint/2010/main" val="2842579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CEF323-CBF6-4E2C-B602-7D4B3B303FBF}"/>
              </a:ext>
            </a:extLst>
          </p:cNvPr>
          <p:cNvSpPr>
            <a:spLocks noGrp="1"/>
          </p:cNvSpPr>
          <p:nvPr>
            <p:ph type="title"/>
          </p:nvPr>
        </p:nvSpPr>
        <p:spPr>
          <a:xfrm>
            <a:off x="65087" y="132463"/>
            <a:ext cx="5562600" cy="386828"/>
          </a:xfrm>
        </p:spPr>
        <p:txBody>
          <a:bodyPr>
            <a:normAutofit/>
          </a:bodyPr>
          <a:lstStyle/>
          <a:p>
            <a:r>
              <a:rPr lang="ru-RU" dirty="0"/>
              <a:t>УГЛЕВОДЫ</a:t>
            </a:r>
          </a:p>
        </p:txBody>
      </p:sp>
      <p:pic>
        <p:nvPicPr>
          <p:cNvPr id="4" name="Рисунок 3">
            <a:extLst>
              <a:ext uri="{FF2B5EF4-FFF2-40B4-BE49-F238E27FC236}">
                <a16:creationId xmlns:a16="http://schemas.microsoft.com/office/drawing/2014/main" id="{5B8344D1-AE0D-4DAB-BB8D-0EF80B4AEEB8}"/>
              </a:ext>
            </a:extLst>
          </p:cNvPr>
          <p:cNvPicPr>
            <a:picLocks noChangeAspect="1"/>
          </p:cNvPicPr>
          <p:nvPr/>
        </p:nvPicPr>
        <p:blipFill>
          <a:blip r:embed="rId3"/>
          <a:stretch>
            <a:fillRect/>
          </a:stretch>
        </p:blipFill>
        <p:spPr>
          <a:xfrm>
            <a:off x="141287" y="575193"/>
            <a:ext cx="2362200" cy="2537194"/>
          </a:xfrm>
          <a:prstGeom prst="rect">
            <a:avLst/>
          </a:prstGeom>
        </p:spPr>
      </p:pic>
      <p:sp>
        <p:nvSpPr>
          <p:cNvPr id="5" name="TextBox 4">
            <a:extLst>
              <a:ext uri="{FF2B5EF4-FFF2-40B4-BE49-F238E27FC236}">
                <a16:creationId xmlns:a16="http://schemas.microsoft.com/office/drawing/2014/main" id="{130CA6D0-911C-4826-8606-9B873144631F}"/>
              </a:ext>
            </a:extLst>
          </p:cNvPr>
          <p:cNvSpPr txBox="1"/>
          <p:nvPr/>
        </p:nvSpPr>
        <p:spPr>
          <a:xfrm>
            <a:off x="2503487" y="708025"/>
            <a:ext cx="3124200" cy="2031325"/>
          </a:xfrm>
          <a:prstGeom prst="rect">
            <a:avLst/>
          </a:prstGeom>
          <a:noFill/>
        </p:spPr>
        <p:txBody>
          <a:bodyPr wrap="square" rtlCol="0">
            <a:spAutoFit/>
          </a:bodyPr>
          <a:lstStyle/>
          <a:p>
            <a:pPr algn="just"/>
            <a:r>
              <a:rPr lang="ru-RU" sz="1800" dirty="0">
                <a:solidFill>
                  <a:schemeClr val="tx1">
                    <a:lumMod val="50000"/>
                  </a:schemeClr>
                </a:solidFill>
                <a:latin typeface="Times New Roman" panose="02020603050405020304" pitchFamily="18" charset="0"/>
                <a:cs typeface="Times New Roman" panose="02020603050405020304" pitchFamily="18" charset="0"/>
              </a:rPr>
              <a:t>   </a:t>
            </a:r>
            <a:r>
              <a:rPr lang="ru-RU" sz="1800" dirty="0">
                <a:solidFill>
                  <a:schemeClr val="tx1">
                    <a:lumMod val="50000"/>
                  </a:schemeClr>
                </a:solidFill>
                <a:latin typeface="Arial" panose="020B0604020202020204" pitchFamily="34" charset="0"/>
                <a:cs typeface="Arial" panose="020B0604020202020204" pitchFamily="34" charset="0"/>
              </a:rPr>
              <a:t>В организме</a:t>
            </a:r>
            <a:r>
              <a:rPr kumimoji="0" lang="ru-RU" sz="1800" b="0" i="0" u="none" strike="noStrike" kern="1200" cap="none" spc="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 </a:t>
            </a:r>
            <a:r>
              <a:rPr lang="ru-RU" sz="1800" dirty="0">
                <a:solidFill>
                  <a:schemeClr val="tx1">
                    <a:lumMod val="50000"/>
                  </a:schemeClr>
                </a:solidFill>
                <a:latin typeface="Arial" panose="020B0604020202020204" pitchFamily="34" charset="0"/>
                <a:cs typeface="Arial" panose="020B0604020202020204" pitchFamily="34" charset="0"/>
              </a:rPr>
              <a:t>человека</a:t>
            </a:r>
            <a:r>
              <a:rPr kumimoji="0" lang="ru-RU" sz="1800" b="0" i="0" u="none" strike="noStrike" kern="1200" cap="none" spc="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 </a:t>
            </a:r>
          </a:p>
          <a:p>
            <a:pPr algn="just"/>
            <a:r>
              <a:rPr kumimoji="0" lang="ru-RU" sz="1800" b="0" i="0" u="none" strike="noStrike" kern="1200" cap="none" spc="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и </a:t>
            </a:r>
            <a:r>
              <a:rPr lang="ru-RU" sz="1800" dirty="0">
                <a:solidFill>
                  <a:schemeClr val="tx1">
                    <a:lumMod val="50000"/>
                  </a:schemeClr>
                </a:solidFill>
                <a:latin typeface="Arial" panose="020B0604020202020204" pitchFamily="34" charset="0"/>
                <a:cs typeface="Arial" panose="020B0604020202020204" pitchFamily="34" charset="0"/>
              </a:rPr>
              <a:t>животных</a:t>
            </a:r>
            <a:r>
              <a:rPr kumimoji="0" lang="ru-RU" sz="1800" b="0" i="0" u="none" strike="noStrike" kern="1200" cap="none" spc="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 глюкоза является основным и наиболее универсальным источником </a:t>
            </a:r>
            <a:r>
              <a:rPr lang="ru-RU" sz="1800" dirty="0">
                <a:solidFill>
                  <a:schemeClr val="tx1">
                    <a:lumMod val="50000"/>
                  </a:schemeClr>
                </a:solidFill>
                <a:latin typeface="Arial" panose="020B0604020202020204" pitchFamily="34" charset="0"/>
                <a:cs typeface="Arial" panose="020B0604020202020204" pitchFamily="34" charset="0"/>
              </a:rPr>
              <a:t>энергии</a:t>
            </a:r>
            <a:r>
              <a:rPr kumimoji="0" lang="ru-RU" sz="1800" b="0" i="0" u="none" strike="noStrike" kern="1200" cap="none" spc="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 для обеспечения </a:t>
            </a:r>
            <a:r>
              <a:rPr lang="ru-RU" sz="1800" dirty="0" err="1">
                <a:solidFill>
                  <a:schemeClr val="tx1">
                    <a:lumMod val="50000"/>
                  </a:schemeClr>
                </a:solidFill>
                <a:latin typeface="Arial" panose="020B0604020202020204" pitchFamily="34" charset="0"/>
                <a:cs typeface="Arial" panose="020B0604020202020204" pitchFamily="34" charset="0"/>
              </a:rPr>
              <a:t>метаболи</a:t>
            </a:r>
            <a:r>
              <a:rPr lang="ru-RU" sz="1800" dirty="0">
                <a:solidFill>
                  <a:schemeClr val="tx1">
                    <a:lumMod val="50000"/>
                  </a:schemeClr>
                </a:solidFill>
                <a:latin typeface="Arial" panose="020B0604020202020204" pitchFamily="34" charset="0"/>
                <a:cs typeface="Arial" panose="020B0604020202020204" pitchFamily="34" charset="0"/>
              </a:rPr>
              <a:t>-</a:t>
            </a:r>
          </a:p>
          <a:p>
            <a:pPr algn="just"/>
            <a:r>
              <a:rPr lang="ru-RU" sz="1800" dirty="0" err="1">
                <a:solidFill>
                  <a:schemeClr val="tx1">
                    <a:lumMod val="50000"/>
                  </a:schemeClr>
                </a:solidFill>
                <a:latin typeface="Arial" panose="020B0604020202020204" pitchFamily="34" charset="0"/>
                <a:cs typeface="Arial" panose="020B0604020202020204" pitchFamily="34" charset="0"/>
              </a:rPr>
              <a:t>ческих</a:t>
            </a:r>
            <a:r>
              <a:rPr lang="ru-RU" sz="1800" dirty="0">
                <a:solidFill>
                  <a:schemeClr val="tx1">
                    <a:lumMod val="50000"/>
                  </a:schemeClr>
                </a:solidFill>
                <a:latin typeface="Arial" panose="020B0604020202020204" pitchFamily="34" charset="0"/>
                <a:cs typeface="Arial" panose="020B0604020202020204" pitchFamily="34" charset="0"/>
              </a:rPr>
              <a:t> процессов.</a:t>
            </a:r>
          </a:p>
        </p:txBody>
      </p:sp>
    </p:spTree>
    <p:extLst>
      <p:ext uri="{BB962C8B-B14F-4D97-AF65-F5344CB8AC3E}">
        <p14:creationId xmlns:p14="http://schemas.microsoft.com/office/powerpoint/2010/main" val="199625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866" y="14169"/>
            <a:ext cx="5673742" cy="3230681"/>
            <a:chOff x="66848" y="71163"/>
            <a:chExt cx="5673742" cy="3123743"/>
          </a:xfrm>
        </p:grpSpPr>
        <p:sp>
          <p:nvSpPr>
            <p:cNvPr id="3" name="object 3"/>
            <p:cNvSpPr/>
            <p:nvPr/>
          </p:nvSpPr>
          <p:spPr>
            <a:xfrm>
              <a:off x="89725" y="500423"/>
              <a:ext cx="5650865" cy="2694483"/>
            </a:xfrm>
            <a:custGeom>
              <a:avLst/>
              <a:gdLst/>
              <a:ahLst/>
              <a:cxnLst/>
              <a:rect l="l" t="t" r="r" b="b"/>
              <a:pathLst>
                <a:path w="5650865" h="2649220">
                  <a:moveTo>
                    <a:pt x="5423293" y="151320"/>
                  </a:moveTo>
                  <a:lnTo>
                    <a:pt x="441325" y="151320"/>
                  </a:lnTo>
                  <a:lnTo>
                    <a:pt x="393623" y="157784"/>
                  </a:lnTo>
                  <a:lnTo>
                    <a:pt x="350659" y="175983"/>
                  </a:lnTo>
                  <a:lnTo>
                    <a:pt x="314210" y="204190"/>
                  </a:lnTo>
                  <a:lnTo>
                    <a:pt x="285991" y="240652"/>
                  </a:lnTo>
                  <a:lnTo>
                    <a:pt x="267792" y="283616"/>
                  </a:lnTo>
                  <a:lnTo>
                    <a:pt x="261327" y="331317"/>
                  </a:lnTo>
                  <a:lnTo>
                    <a:pt x="261327" y="408495"/>
                  </a:lnTo>
                  <a:lnTo>
                    <a:pt x="5243309" y="408495"/>
                  </a:lnTo>
                  <a:lnTo>
                    <a:pt x="5291010" y="402043"/>
                  </a:lnTo>
                  <a:lnTo>
                    <a:pt x="5333962" y="383832"/>
                  </a:lnTo>
                  <a:lnTo>
                    <a:pt x="5370423" y="355625"/>
                  </a:lnTo>
                  <a:lnTo>
                    <a:pt x="5398630" y="319163"/>
                  </a:lnTo>
                  <a:lnTo>
                    <a:pt x="5416842" y="276212"/>
                  </a:lnTo>
                  <a:lnTo>
                    <a:pt x="5423293" y="228498"/>
                  </a:lnTo>
                  <a:lnTo>
                    <a:pt x="5423293" y="151320"/>
                  </a:lnTo>
                  <a:close/>
                </a:path>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66848" y="71163"/>
              <a:ext cx="5650865"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a:spLocks noGrp="1"/>
          </p:cNvSpPr>
          <p:nvPr>
            <p:ph type="title"/>
          </p:nvPr>
        </p:nvSpPr>
        <p:spPr>
          <a:xfrm>
            <a:off x="152099" y="110527"/>
            <a:ext cx="5548440" cy="386003"/>
          </a:xfrm>
          <a:prstGeom prst="rect">
            <a:avLst/>
          </a:prstGeom>
        </p:spPr>
        <p:txBody>
          <a:bodyPr vert="horz" wrap="square" lIns="0" tIns="16510" rIns="0" bIns="0" rtlCol="0">
            <a:spAutoFit/>
          </a:bodyPr>
          <a:lstStyle/>
          <a:p>
            <a:pPr marL="12700" algn="ctr">
              <a:spcBef>
                <a:spcPts val="130"/>
              </a:spcBef>
            </a:pPr>
            <a:r>
              <a:rPr lang="ru-RU" sz="2400" spc="20" dirty="0"/>
              <a:t>БИОЛОГИЧЕСКИЙ ДИКТАНТ</a:t>
            </a:r>
            <a:endParaRPr sz="2400" spc="25" dirty="0"/>
          </a:p>
        </p:txBody>
      </p:sp>
      <p:sp>
        <p:nvSpPr>
          <p:cNvPr id="14" name="object 14"/>
          <p:cNvSpPr txBox="1"/>
          <p:nvPr/>
        </p:nvSpPr>
        <p:spPr>
          <a:xfrm>
            <a:off x="350359" y="861619"/>
            <a:ext cx="4667728" cy="2437206"/>
          </a:xfrm>
          <a:prstGeom prst="rect">
            <a:avLst/>
          </a:prstGeom>
        </p:spPr>
        <p:txBody>
          <a:bodyPr vert="horz" wrap="square" lIns="0" tIns="15875" rIns="0" bIns="0" rtlCol="0">
            <a:spAutoFit/>
          </a:bodyPr>
          <a:lstStyle/>
          <a:p>
            <a:pPr marL="12700" lvl="0" algn="just">
              <a:spcBef>
                <a:spcPts val="125"/>
              </a:spcBef>
              <a:tabLst>
                <a:tab pos="1108710" algn="l"/>
                <a:tab pos="3397885" algn="l"/>
              </a:tabLst>
            </a:pPr>
            <a:r>
              <a:rPr lang="ru-RU" sz="2400" b="1" dirty="0">
                <a:solidFill>
                  <a:srgbClr val="1F497D">
                    <a:lumMod val="75000"/>
                  </a:srgbClr>
                </a:solidFill>
                <a:latin typeface="Times New Roman" panose="02020603050405020304" pitchFamily="18" charset="0"/>
                <a:cs typeface="Times New Roman" panose="02020603050405020304" pitchFamily="18" charset="0"/>
              </a:rPr>
              <a:t>         </a:t>
            </a:r>
            <a:r>
              <a:rPr lang="ru-RU" sz="2400" b="1" dirty="0">
                <a:solidFill>
                  <a:srgbClr val="1F497D">
                    <a:lumMod val="75000"/>
                  </a:srgbClr>
                </a:solidFill>
                <a:latin typeface="Arial" panose="020B0604020202020204" pitchFamily="34" charset="0"/>
                <a:cs typeface="Arial" panose="020B0604020202020204" pitchFamily="34" charset="0"/>
              </a:rPr>
              <a:t>Гигиена - это наука, изучающая влияние факторов окружающей среды на здоровье человека, его работоспособность и продолжительность жизни .</a:t>
            </a:r>
          </a:p>
          <a:p>
            <a:pPr marL="12700" marR="0" lvl="0" indent="0" algn="just" defTabSz="914400" rtl="0" eaLnBrk="1" fontAlgn="auto" latinLnBrk="0" hangingPunct="1">
              <a:lnSpc>
                <a:spcPct val="100000"/>
              </a:lnSpc>
              <a:spcBef>
                <a:spcPts val="125"/>
              </a:spcBef>
              <a:spcAft>
                <a:spcPts val="0"/>
              </a:spcAft>
              <a:buClrTx/>
              <a:buSzTx/>
              <a:buFontTx/>
              <a:buNone/>
              <a:tabLst>
                <a:tab pos="1108710" algn="l"/>
                <a:tab pos="3397885" algn="l"/>
              </a:tabLst>
              <a:defRPr/>
            </a:pPr>
            <a:endParaRPr kumimoji="0" sz="125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62630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C5CF28-7655-41FF-B2A4-86A98D0A66F9}"/>
              </a:ext>
            </a:extLst>
          </p:cNvPr>
          <p:cNvSpPr>
            <a:spLocks noGrp="1"/>
          </p:cNvSpPr>
          <p:nvPr>
            <p:ph type="title"/>
          </p:nvPr>
        </p:nvSpPr>
        <p:spPr/>
        <p:txBody>
          <a:bodyPr/>
          <a:lstStyle/>
          <a:p>
            <a:r>
              <a:rPr lang="ru-RU" dirty="0"/>
              <a:t>НУКЛЕИНОВЫЕ КИСЛОТЫ </a:t>
            </a:r>
          </a:p>
        </p:txBody>
      </p:sp>
      <p:pic>
        <p:nvPicPr>
          <p:cNvPr id="3" name="Рисунок 2">
            <a:extLst>
              <a:ext uri="{FF2B5EF4-FFF2-40B4-BE49-F238E27FC236}">
                <a16:creationId xmlns:a16="http://schemas.microsoft.com/office/drawing/2014/main" id="{1849ABD5-2D7A-4A73-98DA-B0539DF7AF2D}"/>
              </a:ext>
            </a:extLst>
          </p:cNvPr>
          <p:cNvPicPr>
            <a:picLocks noChangeAspect="1"/>
          </p:cNvPicPr>
          <p:nvPr/>
        </p:nvPicPr>
        <p:blipFill>
          <a:blip r:embed="rId3"/>
          <a:stretch>
            <a:fillRect/>
          </a:stretch>
        </p:blipFill>
        <p:spPr>
          <a:xfrm>
            <a:off x="785802" y="555625"/>
            <a:ext cx="4197369" cy="2593096"/>
          </a:xfrm>
          <a:prstGeom prst="rect">
            <a:avLst/>
          </a:prstGeom>
        </p:spPr>
      </p:pic>
    </p:spTree>
    <p:extLst>
      <p:ext uri="{BB962C8B-B14F-4D97-AF65-F5344CB8AC3E}">
        <p14:creationId xmlns:p14="http://schemas.microsoft.com/office/powerpoint/2010/main" val="197911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C5CF28-7655-41FF-B2A4-86A98D0A66F9}"/>
              </a:ext>
            </a:extLst>
          </p:cNvPr>
          <p:cNvSpPr>
            <a:spLocks noGrp="1"/>
          </p:cNvSpPr>
          <p:nvPr>
            <p:ph type="title"/>
          </p:nvPr>
        </p:nvSpPr>
        <p:spPr/>
        <p:txBody>
          <a:bodyPr/>
          <a:lstStyle/>
          <a:p>
            <a:r>
              <a:rPr lang="ru-RU" dirty="0"/>
              <a:t>НУКЛЕИНОВЫЕ КИСЛОТЫ </a:t>
            </a:r>
          </a:p>
        </p:txBody>
      </p:sp>
      <p:pic>
        <p:nvPicPr>
          <p:cNvPr id="5" name="Рисунок 4">
            <a:extLst>
              <a:ext uri="{FF2B5EF4-FFF2-40B4-BE49-F238E27FC236}">
                <a16:creationId xmlns:a16="http://schemas.microsoft.com/office/drawing/2014/main" id="{54009FA3-D406-4ACE-BBA6-542C30B24FBA}"/>
              </a:ext>
            </a:extLst>
          </p:cNvPr>
          <p:cNvPicPr>
            <a:picLocks noChangeAspect="1"/>
          </p:cNvPicPr>
          <p:nvPr/>
        </p:nvPicPr>
        <p:blipFill>
          <a:blip r:embed="rId3"/>
          <a:stretch>
            <a:fillRect/>
          </a:stretch>
        </p:blipFill>
        <p:spPr>
          <a:xfrm>
            <a:off x="1030946" y="563769"/>
            <a:ext cx="3707082" cy="2548618"/>
          </a:xfrm>
          <a:prstGeom prst="rect">
            <a:avLst/>
          </a:prstGeom>
        </p:spPr>
      </p:pic>
      <p:sp>
        <p:nvSpPr>
          <p:cNvPr id="4" name="TextBox 3">
            <a:extLst>
              <a:ext uri="{FF2B5EF4-FFF2-40B4-BE49-F238E27FC236}">
                <a16:creationId xmlns:a16="http://schemas.microsoft.com/office/drawing/2014/main" id="{97D14285-3354-47E8-9E5A-81FB4D0AB8B9}"/>
              </a:ext>
            </a:extLst>
          </p:cNvPr>
          <p:cNvSpPr txBox="1"/>
          <p:nvPr/>
        </p:nvSpPr>
        <p:spPr>
          <a:xfrm>
            <a:off x="141287" y="1389360"/>
            <a:ext cx="889659" cy="461665"/>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ДНК</a:t>
            </a:r>
          </a:p>
        </p:txBody>
      </p:sp>
      <p:sp>
        <p:nvSpPr>
          <p:cNvPr id="6" name="TextBox 5">
            <a:extLst>
              <a:ext uri="{FF2B5EF4-FFF2-40B4-BE49-F238E27FC236}">
                <a16:creationId xmlns:a16="http://schemas.microsoft.com/office/drawing/2014/main" id="{DA62C10F-298F-4366-AECE-ECCF9A7FD504}"/>
              </a:ext>
            </a:extLst>
          </p:cNvPr>
          <p:cNvSpPr txBox="1"/>
          <p:nvPr/>
        </p:nvSpPr>
        <p:spPr>
          <a:xfrm>
            <a:off x="4738028" y="1389360"/>
            <a:ext cx="889659" cy="461665"/>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РНК</a:t>
            </a:r>
          </a:p>
        </p:txBody>
      </p:sp>
    </p:spTree>
    <p:extLst>
      <p:ext uri="{BB962C8B-B14F-4D97-AF65-F5344CB8AC3E}">
        <p14:creationId xmlns:p14="http://schemas.microsoft.com/office/powerpoint/2010/main" val="3791497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28C0FB-61DE-4369-80F1-AB5D5544F053}"/>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4915499E-87CA-4474-8EF5-A148C8EA3F80}"/>
              </a:ext>
            </a:extLst>
          </p:cNvPr>
          <p:cNvSpPr>
            <a:spLocks noGrp="1"/>
          </p:cNvSpPr>
          <p:nvPr>
            <p:ph sz="half" idx="2"/>
          </p:nvPr>
        </p:nvSpPr>
        <p:spPr/>
        <p:txBody>
          <a:bodyPr/>
          <a:lstStyle/>
          <a:p>
            <a:endParaRPr lang="ru-RU"/>
          </a:p>
        </p:txBody>
      </p:sp>
      <p:sp>
        <p:nvSpPr>
          <p:cNvPr id="4" name="Объект 3">
            <a:extLst>
              <a:ext uri="{FF2B5EF4-FFF2-40B4-BE49-F238E27FC236}">
                <a16:creationId xmlns:a16="http://schemas.microsoft.com/office/drawing/2014/main" id="{4B1AB423-2CCA-460B-9189-BE54687B3CB7}"/>
              </a:ext>
            </a:extLst>
          </p:cNvPr>
          <p:cNvSpPr>
            <a:spLocks noGrp="1"/>
          </p:cNvSpPr>
          <p:nvPr>
            <p:ph sz="half" idx="3"/>
          </p:nvPr>
        </p:nvSpPr>
        <p:spPr/>
        <p:txBody>
          <a:bodyPr/>
          <a:lstStyle/>
          <a:p>
            <a:endParaRPr lang="ru-RU"/>
          </a:p>
        </p:txBody>
      </p:sp>
      <p:pic>
        <p:nvPicPr>
          <p:cNvPr id="1026" name="Picture 2" descr="Презентация на тему: &quot;ОК-Ч-2 Жизнедеятельность Строение Клетка ...">
            <a:extLst>
              <a:ext uri="{FF2B5EF4-FFF2-40B4-BE49-F238E27FC236}">
                <a16:creationId xmlns:a16="http://schemas.microsoft.com/office/drawing/2014/main" id="{15AEED49-82C9-4513-8991-8D4AC1306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7" y="1"/>
            <a:ext cx="5600700" cy="324485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скругленные углы 4">
            <a:extLst>
              <a:ext uri="{FF2B5EF4-FFF2-40B4-BE49-F238E27FC236}">
                <a16:creationId xmlns:a16="http://schemas.microsoft.com/office/drawing/2014/main" id="{6DF8FD29-A561-4632-A941-B1796437574D}"/>
              </a:ext>
            </a:extLst>
          </p:cNvPr>
          <p:cNvSpPr/>
          <p:nvPr/>
        </p:nvSpPr>
        <p:spPr>
          <a:xfrm>
            <a:off x="4408487" y="2917825"/>
            <a:ext cx="1143000" cy="194562"/>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1727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287" y="51079"/>
            <a:ext cx="4760643" cy="447551"/>
          </a:xfrm>
          <a:prstGeom prst="rect">
            <a:avLst/>
          </a:prstGeom>
        </p:spPr>
        <p:txBody>
          <a:bodyPr vert="horz" wrap="square" lIns="0" tIns="16503" rIns="0" bIns="0" rtlCol="0" anchor="ctr">
            <a:spAutoFit/>
          </a:bodyPr>
          <a:lstStyle/>
          <a:p>
            <a:pPr marL="12695">
              <a:spcBef>
                <a:spcPts val="130"/>
              </a:spcBef>
            </a:pPr>
            <a:r>
              <a:rPr lang="ru-RU" sz="2800" dirty="0"/>
              <a:t>З А Д А Н И Е</a:t>
            </a:r>
            <a:endParaRPr sz="2800" dirty="0"/>
          </a:p>
        </p:txBody>
      </p:sp>
      <p:sp>
        <p:nvSpPr>
          <p:cNvPr id="5" name="Chevron 15">
            <a:extLst>
              <a:ext uri="{FF2B5EF4-FFF2-40B4-BE49-F238E27FC236}">
                <a16:creationId xmlns:a16="http://schemas.microsoft.com/office/drawing/2014/main" id="{F7EBA848-D2E5-42B8-B14C-CB78773D3FF1}"/>
              </a:ext>
            </a:extLst>
          </p:cNvPr>
          <p:cNvSpPr/>
          <p:nvPr/>
        </p:nvSpPr>
        <p:spPr>
          <a:xfrm>
            <a:off x="4103687" y="829561"/>
            <a:ext cx="1417877" cy="829306"/>
          </a:xfrm>
          <a:prstGeom prst="chevron">
            <a:avLst>
              <a:gd name="adj" fmla="val 17785"/>
            </a:avLst>
          </a:prstGeom>
          <a:solidFill>
            <a:srgbClr val="FF0000"/>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algn="ctr" defTabSz="1008974">
              <a:lnSpc>
                <a:spcPct val="90000"/>
              </a:lnSpc>
              <a:spcBef>
                <a:spcPct val="0"/>
              </a:spcBef>
              <a:spcAft>
                <a:spcPct val="35000"/>
              </a:spcAft>
            </a:pPr>
            <a:r>
              <a:rPr lang="en-US" sz="2270" dirty="0">
                <a:solidFill>
                  <a:srgbClr val="C00000"/>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3FF1979A-7BE8-4445-BE2B-9F1FED219469}"/>
              </a:ext>
            </a:extLst>
          </p:cNvPr>
          <p:cNvSpPr txBox="1"/>
          <p:nvPr/>
        </p:nvSpPr>
        <p:spPr>
          <a:xfrm>
            <a:off x="2884487" y="1698625"/>
            <a:ext cx="1417877" cy="1323532"/>
          </a:xfrm>
          <a:prstGeom prst="rect">
            <a:avLst/>
          </a:prstGeom>
          <a:noFill/>
        </p:spPr>
        <p:txBody>
          <a:bodyPr wrap="square" lIns="91532" tIns="45766" rIns="91532" bIns="45766" rtlCol="0">
            <a:spAutoFit/>
          </a:bodyPr>
          <a:lstStyle/>
          <a:p>
            <a:pPr algn="ctr"/>
            <a:r>
              <a:rPr lang="ru-RU" sz="1600" b="1" dirty="0">
                <a:solidFill>
                  <a:prstClr val="black"/>
                </a:solidFill>
                <a:latin typeface="Arial" pitchFamily="34" charset="0"/>
                <a:cs typeface="Arial" pitchFamily="34" charset="0"/>
              </a:rPr>
              <a:t>Нарисовать </a:t>
            </a:r>
          </a:p>
          <a:p>
            <a:pPr algn="ctr"/>
            <a:r>
              <a:rPr lang="ru-RU" sz="1600" b="1" dirty="0">
                <a:solidFill>
                  <a:prstClr val="black"/>
                </a:solidFill>
                <a:latin typeface="Arial" pitchFamily="34" charset="0"/>
                <a:cs typeface="Arial" pitchFamily="34" charset="0"/>
              </a:rPr>
              <a:t>рисунки №1, 2, 3. (стр. 9 – 10).</a:t>
            </a:r>
          </a:p>
          <a:p>
            <a:pPr algn="ctr"/>
            <a:r>
              <a:rPr lang="ru-RU" sz="1600" b="1" dirty="0">
                <a:solidFill>
                  <a:prstClr val="black"/>
                </a:solidFill>
                <a:latin typeface="Arial" pitchFamily="34" charset="0"/>
                <a:cs typeface="Arial" pitchFamily="34" charset="0"/>
              </a:rPr>
              <a:t> </a:t>
            </a:r>
          </a:p>
        </p:txBody>
      </p:sp>
      <p:pic>
        <p:nvPicPr>
          <p:cNvPr id="7" name="Picture 17">
            <a:extLst>
              <a:ext uri="{FF2B5EF4-FFF2-40B4-BE49-F238E27FC236}">
                <a16:creationId xmlns:a16="http://schemas.microsoft.com/office/drawing/2014/main" id="{6E74CAED-4615-4AB9-8B67-C05FB359947D}"/>
              </a:ext>
            </a:extLst>
          </p:cNvPr>
          <p:cNvPicPr>
            <a:picLocks noChangeAspect="1"/>
          </p:cNvPicPr>
          <p:nvPr/>
        </p:nvPicPr>
        <p:blipFill>
          <a:blip r:embed="rId2" cstate="print"/>
          <a:stretch>
            <a:fillRect/>
          </a:stretch>
        </p:blipFill>
        <p:spPr>
          <a:xfrm>
            <a:off x="4553595" y="989587"/>
            <a:ext cx="464492" cy="464434"/>
          </a:xfrm>
          <a:prstGeom prst="rect">
            <a:avLst/>
          </a:prstGeom>
        </p:spPr>
      </p:pic>
      <p:sp>
        <p:nvSpPr>
          <p:cNvPr id="8" name="Chevron 18">
            <a:extLst>
              <a:ext uri="{FF2B5EF4-FFF2-40B4-BE49-F238E27FC236}">
                <a16:creationId xmlns:a16="http://schemas.microsoft.com/office/drawing/2014/main" id="{91FEE48D-34B7-449A-8E52-48BCC4AF59B2}"/>
              </a:ext>
            </a:extLst>
          </p:cNvPr>
          <p:cNvSpPr/>
          <p:nvPr/>
        </p:nvSpPr>
        <p:spPr>
          <a:xfrm>
            <a:off x="2658810" y="829561"/>
            <a:ext cx="1599871" cy="829306"/>
          </a:xfrm>
          <a:prstGeom prst="chevron">
            <a:avLst>
              <a:gd name="adj" fmla="val 17785"/>
            </a:avLst>
          </a:prstGeom>
          <a:solidFill>
            <a:schemeClr val="accent5"/>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algn="ctr" defTabSz="1008974">
              <a:lnSpc>
                <a:spcPct val="90000"/>
              </a:lnSpc>
              <a:spcBef>
                <a:spcPct val="0"/>
              </a:spcBef>
              <a:spcAft>
                <a:spcPct val="35000"/>
              </a:spcAft>
            </a:pPr>
            <a:r>
              <a:rPr lang="en-US" sz="2270" dirty="0">
                <a:solidFill>
                  <a:prstClr val="white"/>
                </a:solidFill>
                <a:latin typeface="Arial" panose="020B0604020202020204" pitchFamily="34" charset="0"/>
                <a:cs typeface="Arial" panose="020B0604020202020204" pitchFamily="34" charset="0"/>
              </a:rPr>
              <a:t> </a:t>
            </a:r>
          </a:p>
        </p:txBody>
      </p:sp>
      <p:pic>
        <p:nvPicPr>
          <p:cNvPr id="10" name="Picture 20">
            <a:extLst>
              <a:ext uri="{FF2B5EF4-FFF2-40B4-BE49-F238E27FC236}">
                <a16:creationId xmlns:a16="http://schemas.microsoft.com/office/drawing/2014/main" id="{7C0BE93F-84E0-441D-995D-A49B5B2A5DF9}"/>
              </a:ext>
            </a:extLst>
          </p:cNvPr>
          <p:cNvPicPr>
            <a:picLocks noChangeAspect="1"/>
          </p:cNvPicPr>
          <p:nvPr/>
        </p:nvPicPr>
        <p:blipFill>
          <a:blip r:embed="rId3" cstate="print"/>
          <a:stretch>
            <a:fillRect/>
          </a:stretch>
        </p:blipFill>
        <p:spPr>
          <a:xfrm>
            <a:off x="3265487" y="1001714"/>
            <a:ext cx="556540" cy="422506"/>
          </a:xfrm>
          <a:prstGeom prst="rect">
            <a:avLst/>
          </a:prstGeom>
        </p:spPr>
      </p:pic>
      <p:sp>
        <p:nvSpPr>
          <p:cNvPr id="11" name="Chevron 21">
            <a:extLst>
              <a:ext uri="{FF2B5EF4-FFF2-40B4-BE49-F238E27FC236}">
                <a16:creationId xmlns:a16="http://schemas.microsoft.com/office/drawing/2014/main" id="{43462388-AD3B-4DC0-87D1-58BBFAB7ABAE}"/>
              </a:ext>
            </a:extLst>
          </p:cNvPr>
          <p:cNvSpPr/>
          <p:nvPr/>
        </p:nvSpPr>
        <p:spPr>
          <a:xfrm>
            <a:off x="1582207" y="829561"/>
            <a:ext cx="1417877" cy="829306"/>
          </a:xfrm>
          <a:prstGeom prst="chevron">
            <a:avLst>
              <a:gd name="adj" fmla="val 17785"/>
            </a:avLst>
          </a:prstGeom>
          <a:solidFill>
            <a:srgbClr val="00B050"/>
          </a:solidFill>
          <a:ln>
            <a:solidFill>
              <a:srgbClr val="00B050"/>
            </a:solidFill>
          </a:ln>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algn="ctr" defTabSz="1008974">
              <a:lnSpc>
                <a:spcPct val="90000"/>
              </a:lnSpc>
              <a:spcBef>
                <a:spcPct val="0"/>
              </a:spcBef>
              <a:spcAft>
                <a:spcPct val="35000"/>
              </a:spcAft>
            </a:pPr>
            <a:r>
              <a:rPr lang="en-US" sz="2270" dirty="0">
                <a:solidFill>
                  <a:prstClr val="white"/>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38AF05FC-40D6-49C7-8459-55715E908190}"/>
              </a:ext>
            </a:extLst>
          </p:cNvPr>
          <p:cNvSpPr txBox="1"/>
          <p:nvPr/>
        </p:nvSpPr>
        <p:spPr>
          <a:xfrm>
            <a:off x="1512887" y="1698625"/>
            <a:ext cx="1489787" cy="1489347"/>
          </a:xfrm>
          <a:prstGeom prst="rect">
            <a:avLst/>
          </a:prstGeom>
          <a:noFill/>
        </p:spPr>
        <p:txBody>
          <a:bodyPr wrap="square" lIns="91532" tIns="45766" rIns="91532" bIns="45766" rtlCol="0">
            <a:spAutoFit/>
          </a:bodyPr>
          <a:lstStyle/>
          <a:p>
            <a:pPr algn="ctr" defTabSz="576621"/>
            <a:r>
              <a:rPr lang="ru-RU" sz="1513" b="1" dirty="0">
                <a:solidFill>
                  <a:prstClr val="black"/>
                </a:solidFill>
                <a:latin typeface="Arial" pitchFamily="34" charset="0"/>
                <a:cs typeface="Arial" pitchFamily="34" charset="0"/>
              </a:rPr>
              <a:t>Выполнить задания  и ответить на вопросы письменно</a:t>
            </a:r>
          </a:p>
          <a:p>
            <a:pPr algn="ctr" defTabSz="576621"/>
            <a:r>
              <a:rPr lang="ru-RU" sz="1513" b="1" dirty="0">
                <a:solidFill>
                  <a:prstClr val="black"/>
                </a:solidFill>
                <a:latin typeface="Arial" pitchFamily="34" charset="0"/>
                <a:cs typeface="Arial" pitchFamily="34" charset="0"/>
              </a:rPr>
              <a:t>(стр. 11) .</a:t>
            </a:r>
          </a:p>
        </p:txBody>
      </p:sp>
      <p:pic>
        <p:nvPicPr>
          <p:cNvPr id="13" name="Picture 23">
            <a:extLst>
              <a:ext uri="{FF2B5EF4-FFF2-40B4-BE49-F238E27FC236}">
                <a16:creationId xmlns:a16="http://schemas.microsoft.com/office/drawing/2014/main" id="{A3CEFE8D-6013-4962-ADCB-10FA100D53F1}"/>
              </a:ext>
            </a:extLst>
          </p:cNvPr>
          <p:cNvPicPr>
            <a:picLocks noChangeAspect="1"/>
          </p:cNvPicPr>
          <p:nvPr/>
        </p:nvPicPr>
        <p:blipFill>
          <a:blip r:embed="rId4" cstate="print"/>
          <a:stretch>
            <a:fillRect/>
          </a:stretch>
        </p:blipFill>
        <p:spPr>
          <a:xfrm>
            <a:off x="2036401" y="937863"/>
            <a:ext cx="524530" cy="539981"/>
          </a:xfrm>
          <a:prstGeom prst="rect">
            <a:avLst/>
          </a:prstGeom>
        </p:spPr>
      </p:pic>
      <p:sp>
        <p:nvSpPr>
          <p:cNvPr id="14" name="Chevron 25">
            <a:extLst>
              <a:ext uri="{FF2B5EF4-FFF2-40B4-BE49-F238E27FC236}">
                <a16:creationId xmlns:a16="http://schemas.microsoft.com/office/drawing/2014/main" id="{83429AA4-D611-4991-B34E-193F6BD7B5E4}"/>
              </a:ext>
            </a:extLst>
          </p:cNvPr>
          <p:cNvSpPr/>
          <p:nvPr/>
        </p:nvSpPr>
        <p:spPr>
          <a:xfrm>
            <a:off x="367240" y="828995"/>
            <a:ext cx="1417877" cy="829306"/>
          </a:xfrm>
          <a:prstGeom prst="chevron">
            <a:avLst>
              <a:gd name="adj" fmla="val 17785"/>
            </a:avLst>
          </a:prstGeom>
          <a:solidFill>
            <a:schemeClr val="accent1"/>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algn="ctr" defTabSz="1008974">
              <a:lnSpc>
                <a:spcPct val="90000"/>
              </a:lnSpc>
              <a:spcBef>
                <a:spcPct val="0"/>
              </a:spcBef>
              <a:spcAft>
                <a:spcPct val="35000"/>
              </a:spcAft>
            </a:pPr>
            <a:r>
              <a:rPr lang="en-US" sz="2270" dirty="0">
                <a:solidFill>
                  <a:prstClr val="white"/>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F06F4F7A-E37D-4778-B9F6-2C1B186FB126}"/>
              </a:ext>
            </a:extLst>
          </p:cNvPr>
          <p:cNvSpPr txBox="1"/>
          <p:nvPr/>
        </p:nvSpPr>
        <p:spPr>
          <a:xfrm>
            <a:off x="73034" y="1701974"/>
            <a:ext cx="1589177" cy="1489347"/>
          </a:xfrm>
          <a:prstGeom prst="rect">
            <a:avLst/>
          </a:prstGeom>
          <a:noFill/>
        </p:spPr>
        <p:txBody>
          <a:bodyPr wrap="square" lIns="91532" tIns="45766" rIns="91532" bIns="45766" rtlCol="0">
            <a:spAutoFit/>
          </a:bodyPr>
          <a:lstStyle/>
          <a:p>
            <a:pPr algn="ctr" defTabSz="576621"/>
            <a:r>
              <a:rPr lang="ru-RU" sz="1513" b="1" dirty="0">
                <a:solidFill>
                  <a:prstClr val="black"/>
                </a:solidFill>
                <a:latin typeface="Arial" pitchFamily="34" charset="0"/>
                <a:cs typeface="Arial" pitchFamily="34" charset="0"/>
              </a:rPr>
              <a:t>Прочитать </a:t>
            </a:r>
          </a:p>
          <a:p>
            <a:pPr algn="ctr" defTabSz="576621"/>
            <a:r>
              <a:rPr lang="ru-RU" sz="1513" b="1" dirty="0">
                <a:solidFill>
                  <a:prstClr val="black"/>
                </a:solidFill>
                <a:latin typeface="Arial" pitchFamily="34" charset="0"/>
                <a:cs typeface="Arial" pitchFamily="34" charset="0"/>
              </a:rPr>
              <a:t>§ 2 </a:t>
            </a:r>
          </a:p>
          <a:p>
            <a:pPr algn="ctr" defTabSz="576621"/>
            <a:r>
              <a:rPr lang="ru-RU" sz="1513" b="1" dirty="0">
                <a:solidFill>
                  <a:prstClr val="black"/>
                </a:solidFill>
                <a:latin typeface="Arial" pitchFamily="34" charset="0"/>
                <a:cs typeface="Arial" pitchFamily="34" charset="0"/>
              </a:rPr>
              <a:t>(стр. 4 - 8) и выписать основные понятия.</a:t>
            </a:r>
          </a:p>
        </p:txBody>
      </p:sp>
      <p:pic>
        <p:nvPicPr>
          <p:cNvPr id="16" name="Picture 27">
            <a:extLst>
              <a:ext uri="{FF2B5EF4-FFF2-40B4-BE49-F238E27FC236}">
                <a16:creationId xmlns:a16="http://schemas.microsoft.com/office/drawing/2014/main" id="{A5BC2A21-0471-46F9-B5B1-88716C63DF99}"/>
              </a:ext>
            </a:extLst>
          </p:cNvPr>
          <p:cNvPicPr>
            <a:picLocks noChangeAspect="1"/>
          </p:cNvPicPr>
          <p:nvPr/>
        </p:nvPicPr>
        <p:blipFill>
          <a:blip r:embed="rId5" cstate="print"/>
          <a:stretch>
            <a:fillRect/>
          </a:stretch>
        </p:blipFill>
        <p:spPr>
          <a:xfrm>
            <a:off x="827686" y="1100274"/>
            <a:ext cx="609001" cy="271336"/>
          </a:xfrm>
          <a:prstGeom prst="rect">
            <a:avLst/>
          </a:prstGeom>
        </p:spPr>
      </p:pic>
      <p:sp>
        <p:nvSpPr>
          <p:cNvPr id="4" name="TextBox 3">
            <a:extLst>
              <a:ext uri="{FF2B5EF4-FFF2-40B4-BE49-F238E27FC236}">
                <a16:creationId xmlns:a16="http://schemas.microsoft.com/office/drawing/2014/main" id="{1673D870-D909-4F55-A501-70DC3586E41F}"/>
              </a:ext>
            </a:extLst>
          </p:cNvPr>
          <p:cNvSpPr txBox="1"/>
          <p:nvPr/>
        </p:nvSpPr>
        <p:spPr>
          <a:xfrm>
            <a:off x="4224950" y="1698625"/>
            <a:ext cx="1470991" cy="1256434"/>
          </a:xfrm>
          <a:prstGeom prst="rect">
            <a:avLst/>
          </a:prstGeom>
          <a:noFill/>
        </p:spPr>
        <p:txBody>
          <a:bodyPr wrap="square" rtlCol="0">
            <a:spAutoFit/>
          </a:bodyPr>
          <a:lstStyle/>
          <a:p>
            <a:pPr algn="ctr"/>
            <a:r>
              <a:rPr lang="ru-RU" sz="1513" b="1" dirty="0">
                <a:solidFill>
                  <a:prstClr val="black"/>
                </a:solidFill>
                <a:latin typeface="Arial" pitchFamily="34" charset="0"/>
                <a:cs typeface="Arial" pitchFamily="34" charset="0"/>
              </a:rPr>
              <a:t>Создать модель клеток организма человека.</a:t>
            </a:r>
          </a:p>
        </p:txBody>
      </p:sp>
    </p:spTree>
    <p:extLst>
      <p:ext uri="{BB962C8B-B14F-4D97-AF65-F5344CB8AC3E}">
        <p14:creationId xmlns:p14="http://schemas.microsoft.com/office/powerpoint/2010/main" val="222151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900" fill="hold"/>
                                        <p:tgtEl>
                                          <p:spTgt spid="14"/>
                                        </p:tgtEl>
                                        <p:attrNameLst>
                                          <p:attrName>ppt_x</p:attrName>
                                        </p:attrNameLst>
                                      </p:cBhvr>
                                      <p:tavLst>
                                        <p:tav tm="0">
                                          <p:val>
                                            <p:strVal val="0-#ppt_w/2"/>
                                          </p:val>
                                        </p:tav>
                                        <p:tav tm="100000">
                                          <p:val>
                                            <p:strVal val="#ppt_x"/>
                                          </p:val>
                                        </p:tav>
                                      </p:tavLst>
                                    </p:anim>
                                    <p:anim calcmode="lin" valueType="num">
                                      <p:cBhvr additive="base">
                                        <p:cTn id="8" dur="9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childTnLst>
                                </p:cTn>
                              </p:par>
                              <p:par>
                                <p:cTn id="15" presetID="2" presetClass="entr" presetSubtype="8" fill="hold" grpId="0" nodeType="withEffect">
                                  <p:stCondLst>
                                    <p:cond delay="2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100" fill="hold"/>
                                        <p:tgtEl>
                                          <p:spTgt spid="11"/>
                                        </p:tgtEl>
                                        <p:attrNameLst>
                                          <p:attrName>ppt_x</p:attrName>
                                        </p:attrNameLst>
                                      </p:cBhvr>
                                      <p:tavLst>
                                        <p:tav tm="0">
                                          <p:val>
                                            <p:strVal val="0-#ppt_w/2"/>
                                          </p:val>
                                        </p:tav>
                                        <p:tav tm="100000">
                                          <p:val>
                                            <p:strVal val="#ppt_x"/>
                                          </p:val>
                                        </p:tav>
                                      </p:tavLst>
                                    </p:anim>
                                    <p:anim calcmode="lin" valueType="num">
                                      <p:cBhvr additive="base">
                                        <p:cTn id="18" dur="1100" fill="hold"/>
                                        <p:tgtEl>
                                          <p:spTgt spid="11"/>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
                                        <p:tgtEl>
                                          <p:spTgt spid="13"/>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
                                        <p:tgtEl>
                                          <p:spTgt spid="12"/>
                                        </p:tgtEl>
                                      </p:cBhvr>
                                    </p:animEffect>
                                  </p:childTnLst>
                                </p:cTn>
                              </p:par>
                              <p:par>
                                <p:cTn id="25" presetID="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300" fill="hold"/>
                                        <p:tgtEl>
                                          <p:spTgt spid="8"/>
                                        </p:tgtEl>
                                        <p:attrNameLst>
                                          <p:attrName>ppt_x</p:attrName>
                                        </p:attrNameLst>
                                      </p:cBhvr>
                                      <p:tavLst>
                                        <p:tav tm="0">
                                          <p:val>
                                            <p:strVal val="0-#ppt_w/2"/>
                                          </p:val>
                                        </p:tav>
                                        <p:tav tm="100000">
                                          <p:val>
                                            <p:strVal val="#ppt_x"/>
                                          </p:val>
                                        </p:tav>
                                      </p:tavLst>
                                    </p:anim>
                                    <p:anim calcmode="lin" valueType="num">
                                      <p:cBhvr additive="base">
                                        <p:cTn id="28" dur="1300" fill="hold"/>
                                        <p:tgtEl>
                                          <p:spTgt spid="8"/>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4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
                                        <p:tgtEl>
                                          <p:spTgt spid="10"/>
                                        </p:tgtEl>
                                      </p:cBhvr>
                                    </p:animEffect>
                                  </p:childTnLst>
                                </p:cTn>
                              </p:par>
                              <p:par>
                                <p:cTn id="32" presetID="2" presetClass="entr" presetSubtype="8" fill="hold" grpId="0" nodeType="withEffect">
                                  <p:stCondLst>
                                    <p:cond delay="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500" fill="hold"/>
                                        <p:tgtEl>
                                          <p:spTgt spid="5"/>
                                        </p:tgtEl>
                                        <p:attrNameLst>
                                          <p:attrName>ppt_x</p:attrName>
                                        </p:attrNameLst>
                                      </p:cBhvr>
                                      <p:tavLst>
                                        <p:tav tm="0">
                                          <p:val>
                                            <p:strVal val="0-#ppt_w/2"/>
                                          </p:val>
                                        </p:tav>
                                        <p:tav tm="100000">
                                          <p:val>
                                            <p:strVal val="#ppt_x"/>
                                          </p:val>
                                        </p:tav>
                                      </p:tavLst>
                                    </p:anim>
                                    <p:anim calcmode="lin" valueType="num">
                                      <p:cBhvr additive="base">
                                        <p:cTn id="35" dur="1500" fill="hold"/>
                                        <p:tgtEl>
                                          <p:spTgt spid="5"/>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18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300"/>
                                        <p:tgtEl>
                                          <p:spTgt spid="7"/>
                                        </p:tgtEl>
                                      </p:cBhvr>
                                    </p:animEffect>
                                  </p:childTnLst>
                                </p:cTn>
                              </p:par>
                              <p:par>
                                <p:cTn id="39" presetID="10" presetClass="entr" presetSubtype="0" fill="hold" grpId="0" nodeType="withEffect">
                                  <p:stCondLst>
                                    <p:cond delay="18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300"/>
                                        <p:tgtEl>
                                          <p:spTgt spid="6"/>
                                        </p:tgtEl>
                                      </p:cBhvr>
                                    </p:animEffect>
                                  </p:childTnLst>
                                </p:cTn>
                              </p:par>
                              <p:par>
                                <p:cTn id="42" presetID="22" presetClass="entr" presetSubtype="4" fill="hold" grpId="0" nodeType="withEffect">
                                  <p:stCondLst>
                                    <p:cond delay="180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1" grpId="0" animBg="1"/>
      <p:bldP spid="12" grpId="0"/>
      <p:bldP spid="14" grpId="0" animBg="1"/>
      <p:bldP spid="15"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B3BC58-89DA-4388-A547-C83B513B3ECC}"/>
              </a:ext>
            </a:extLst>
          </p:cNvPr>
          <p:cNvSpPr>
            <a:spLocks noGrp="1"/>
          </p:cNvSpPr>
          <p:nvPr>
            <p:ph type="title"/>
          </p:nvPr>
        </p:nvSpPr>
        <p:spPr>
          <a:xfrm>
            <a:off x="288449" y="14817"/>
            <a:ext cx="5192078" cy="540808"/>
          </a:xfrm>
        </p:spPr>
        <p:txBody>
          <a:bodyPr>
            <a:normAutofit/>
          </a:bodyPr>
          <a:lstStyle/>
          <a:p>
            <a:r>
              <a:rPr lang="ru-RU" sz="2800" dirty="0"/>
              <a:t>ОБРАЗЦЫ МОДЕЛИ КЛЕТКИ </a:t>
            </a:r>
          </a:p>
        </p:txBody>
      </p:sp>
      <p:pic>
        <p:nvPicPr>
          <p:cNvPr id="3" name="Рисунок 2">
            <a:extLst>
              <a:ext uri="{FF2B5EF4-FFF2-40B4-BE49-F238E27FC236}">
                <a16:creationId xmlns:a16="http://schemas.microsoft.com/office/drawing/2014/main" id="{BCB27740-6AEA-4077-9832-4C57568FC2C1}"/>
              </a:ext>
            </a:extLst>
          </p:cNvPr>
          <p:cNvPicPr>
            <a:picLocks noChangeAspect="1"/>
          </p:cNvPicPr>
          <p:nvPr/>
        </p:nvPicPr>
        <p:blipFill>
          <a:blip r:embed="rId2"/>
          <a:stretch>
            <a:fillRect/>
          </a:stretch>
        </p:blipFill>
        <p:spPr>
          <a:xfrm>
            <a:off x="172855" y="631825"/>
            <a:ext cx="2200458" cy="2200458"/>
          </a:xfrm>
          <a:prstGeom prst="rect">
            <a:avLst/>
          </a:prstGeom>
        </p:spPr>
      </p:pic>
      <p:pic>
        <p:nvPicPr>
          <p:cNvPr id="5" name="Рисунок 4">
            <a:extLst>
              <a:ext uri="{FF2B5EF4-FFF2-40B4-BE49-F238E27FC236}">
                <a16:creationId xmlns:a16="http://schemas.microsoft.com/office/drawing/2014/main" id="{B06AB90A-E5C7-4E4E-9B19-34C25C650739}"/>
              </a:ext>
            </a:extLst>
          </p:cNvPr>
          <p:cNvPicPr>
            <a:picLocks noChangeAspect="1"/>
          </p:cNvPicPr>
          <p:nvPr/>
        </p:nvPicPr>
        <p:blipFill rotWithShape="1">
          <a:blip r:embed="rId3"/>
          <a:srcRect l="6480" r="4941" b="55171"/>
          <a:stretch/>
        </p:blipFill>
        <p:spPr>
          <a:xfrm>
            <a:off x="2503487" y="631825"/>
            <a:ext cx="3092634" cy="2200458"/>
          </a:xfrm>
          <a:prstGeom prst="rect">
            <a:avLst/>
          </a:prstGeom>
        </p:spPr>
      </p:pic>
    </p:spTree>
    <p:extLst>
      <p:ext uri="{BB962C8B-B14F-4D97-AF65-F5344CB8AC3E}">
        <p14:creationId xmlns:p14="http://schemas.microsoft.com/office/powerpoint/2010/main" val="259206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35279A-B93F-4911-B2D2-38E62A9F5A79}"/>
              </a:ext>
            </a:extLst>
          </p:cNvPr>
          <p:cNvSpPr>
            <a:spLocks noGrp="1"/>
          </p:cNvSpPr>
          <p:nvPr>
            <p:ph type="title"/>
          </p:nvPr>
        </p:nvSpPr>
        <p:spPr>
          <a:xfrm>
            <a:off x="217487" y="98425"/>
            <a:ext cx="5334000" cy="381000"/>
          </a:xfrm>
        </p:spPr>
        <p:txBody>
          <a:bodyPr>
            <a:noAutofit/>
          </a:bodyPr>
          <a:lstStyle/>
          <a:p>
            <a:r>
              <a:rPr lang="ru-RU" sz="2400" dirty="0"/>
              <a:t>ИЗ ПОДРУЧНЫХ МАТЕРИАЛОВ</a:t>
            </a:r>
          </a:p>
        </p:txBody>
      </p:sp>
      <p:pic>
        <p:nvPicPr>
          <p:cNvPr id="5" name="Рисунок 4">
            <a:extLst>
              <a:ext uri="{FF2B5EF4-FFF2-40B4-BE49-F238E27FC236}">
                <a16:creationId xmlns:a16="http://schemas.microsoft.com/office/drawing/2014/main" id="{BBFBC0F1-5D73-4772-BF63-35FCEFFB70DB}"/>
              </a:ext>
            </a:extLst>
          </p:cNvPr>
          <p:cNvPicPr>
            <a:picLocks noChangeAspect="1"/>
          </p:cNvPicPr>
          <p:nvPr/>
        </p:nvPicPr>
        <p:blipFill>
          <a:blip r:embed="rId2"/>
          <a:stretch>
            <a:fillRect/>
          </a:stretch>
        </p:blipFill>
        <p:spPr>
          <a:xfrm>
            <a:off x="598487" y="720955"/>
            <a:ext cx="4255911" cy="2393950"/>
          </a:xfrm>
          <a:prstGeom prst="rect">
            <a:avLst/>
          </a:prstGeom>
        </p:spPr>
      </p:pic>
    </p:spTree>
    <p:extLst>
      <p:ext uri="{BB962C8B-B14F-4D97-AF65-F5344CB8AC3E}">
        <p14:creationId xmlns:p14="http://schemas.microsoft.com/office/powerpoint/2010/main" val="5235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2339" y="19635"/>
            <a:ext cx="5172948" cy="509114"/>
          </a:xfrm>
          <a:prstGeom prst="rect">
            <a:avLst/>
          </a:prstGeom>
        </p:spPr>
        <p:txBody>
          <a:bodyPr vert="horz" wrap="square" lIns="0" tIns="16510" rIns="0" bIns="0" rtlCol="0" anchor="ctr">
            <a:spAutoFit/>
          </a:bodyPr>
          <a:lstStyle/>
          <a:p>
            <a:pPr marL="12700">
              <a:lnSpc>
                <a:spcPct val="100000"/>
              </a:lnSpc>
              <a:spcBef>
                <a:spcPts val="130"/>
              </a:spcBef>
            </a:pPr>
            <a:r>
              <a:rPr kumimoji="0" lang="ru-RU" sz="3200" b="1" i="0" u="none" strike="noStrike" kern="800" cap="none" spc="-25" normalizeH="0" baseline="0" noProof="0">
                <a:ln>
                  <a:noFill/>
                </a:ln>
                <a:solidFill>
                  <a:srgbClr val="FEFEFE"/>
                </a:solidFill>
                <a:effectLst/>
                <a:uLnTx/>
                <a:uFillTx/>
                <a:latin typeface="Arial"/>
                <a:ea typeface="+mj-ea"/>
                <a:cs typeface="Arial"/>
              </a:rPr>
              <a:t>СЕГОДНЯ НА УРОКЕ </a:t>
            </a:r>
            <a:endParaRPr sz="2050" dirty="0"/>
          </a:p>
        </p:txBody>
      </p:sp>
      <p:sp>
        <p:nvSpPr>
          <p:cNvPr id="16" name="TextBox 15"/>
          <p:cNvSpPr txBox="1"/>
          <p:nvPr/>
        </p:nvSpPr>
        <p:spPr>
          <a:xfrm>
            <a:off x="750887" y="631825"/>
            <a:ext cx="2637004" cy="400110"/>
          </a:xfrm>
          <a:prstGeom prst="rect">
            <a:avLst/>
          </a:prstGeom>
          <a:noFill/>
        </p:spPr>
        <p:txBody>
          <a:bodyPr wrap="square" rtlCol="0">
            <a:spAutoFit/>
          </a:bodyPr>
          <a:lstStyle/>
          <a:p>
            <a:pPr defTabSz="576800">
              <a:spcAft>
                <a:spcPts val="94"/>
              </a:spcAft>
              <a:defRPr/>
            </a:pPr>
            <a:r>
              <a:rPr lang="ru-RU" sz="2000" kern="0" dirty="0">
                <a:solidFill>
                  <a:srgbClr val="002060"/>
                </a:solidFill>
                <a:latin typeface="Arial Black" panose="020B0A04020102020204" pitchFamily="34" charset="0"/>
              </a:rPr>
              <a:t>Строение клетки</a:t>
            </a:r>
            <a:endParaRPr lang="en-US" sz="2000" kern="0" dirty="0">
              <a:solidFill>
                <a:srgbClr val="002060"/>
              </a:solidFill>
              <a:latin typeface="Arial Black" panose="020B0A04020102020204" pitchFamily="34" charset="0"/>
            </a:endParaRPr>
          </a:p>
        </p:txBody>
      </p:sp>
      <p:sp>
        <p:nvSpPr>
          <p:cNvPr id="17" name="TextBox 16"/>
          <p:cNvSpPr txBox="1"/>
          <p:nvPr/>
        </p:nvSpPr>
        <p:spPr>
          <a:xfrm>
            <a:off x="1589087" y="1165225"/>
            <a:ext cx="3124200" cy="400110"/>
          </a:xfrm>
          <a:prstGeom prst="rect">
            <a:avLst/>
          </a:prstGeom>
          <a:noFill/>
        </p:spPr>
        <p:txBody>
          <a:bodyPr wrap="square" rtlCol="0">
            <a:spAutoFit/>
          </a:bodyPr>
          <a:lstStyle/>
          <a:p>
            <a:pPr defTabSz="576800">
              <a:spcAft>
                <a:spcPts val="94"/>
              </a:spcAft>
              <a:defRPr/>
            </a:pPr>
            <a:r>
              <a:rPr lang="ru-RU" sz="2000" kern="0" dirty="0">
                <a:solidFill>
                  <a:srgbClr val="002060"/>
                </a:solidFill>
                <a:latin typeface="Arial Black" panose="020B0A04020102020204" pitchFamily="34" charset="0"/>
              </a:rPr>
              <a:t>Органоиды клетки</a:t>
            </a:r>
            <a:r>
              <a:rPr lang="en-US" sz="2000" kern="0" dirty="0">
                <a:solidFill>
                  <a:srgbClr val="002060"/>
                </a:solidFill>
                <a:latin typeface="Arial Black" panose="020B0A04020102020204" pitchFamily="34" charset="0"/>
              </a:rPr>
              <a:t> </a:t>
            </a:r>
          </a:p>
        </p:txBody>
      </p:sp>
      <p:sp>
        <p:nvSpPr>
          <p:cNvPr id="19" name="TextBox 18"/>
          <p:cNvSpPr txBox="1"/>
          <p:nvPr/>
        </p:nvSpPr>
        <p:spPr>
          <a:xfrm>
            <a:off x="2351087" y="1622425"/>
            <a:ext cx="3124200" cy="707886"/>
          </a:xfrm>
          <a:prstGeom prst="rect">
            <a:avLst/>
          </a:prstGeom>
          <a:noFill/>
        </p:spPr>
        <p:txBody>
          <a:bodyPr wrap="square" rtlCol="0">
            <a:spAutoFit/>
          </a:bodyPr>
          <a:lstStyle/>
          <a:p>
            <a:pPr algn="ctr" defTabSz="576800">
              <a:spcAft>
                <a:spcPts val="94"/>
              </a:spcAft>
              <a:defRPr/>
            </a:pPr>
            <a:r>
              <a:rPr lang="ru-RU" sz="2000" kern="0" dirty="0">
                <a:solidFill>
                  <a:srgbClr val="002060"/>
                </a:solidFill>
                <a:latin typeface="Arial Black" panose="020B0A04020102020204" pitchFamily="34" charset="0"/>
              </a:rPr>
              <a:t>Неорганические вещества</a:t>
            </a:r>
            <a:endParaRPr lang="en-US" sz="2000" kern="0" dirty="0">
              <a:solidFill>
                <a:srgbClr val="002060"/>
              </a:solidFill>
              <a:latin typeface="Arial Black" panose="020B0A04020102020204" pitchFamily="34" charset="0"/>
            </a:endParaRPr>
          </a:p>
        </p:txBody>
      </p:sp>
      <p:sp>
        <p:nvSpPr>
          <p:cNvPr id="21" name="Oval 11"/>
          <p:cNvSpPr/>
          <p:nvPr/>
        </p:nvSpPr>
        <p:spPr>
          <a:xfrm>
            <a:off x="141287" y="663197"/>
            <a:ext cx="425828" cy="425828"/>
          </a:xfrm>
          <a:prstGeom prst="ellipse">
            <a:avLst/>
          </a:prstGeom>
          <a:solidFill>
            <a:srgbClr val="0070C0"/>
          </a:solidFill>
          <a:ln w="9525" cap="flat" cmpd="sng" algn="ctr">
            <a:noFill/>
            <a:prstDash val="solid"/>
          </a:ln>
          <a:effectLst/>
        </p:spPr>
        <p:txBody>
          <a:bodyPr rtlCol="0" anchor="ctr"/>
          <a:lstStyle/>
          <a:p>
            <a:pPr algn="ctr" defTabSz="576800">
              <a:defRPr/>
            </a:pPr>
            <a:r>
              <a:rPr lang="en-US" sz="1803" kern="0" dirty="0">
                <a:solidFill>
                  <a:srgbClr val="FFFFFF"/>
                </a:solidFill>
                <a:latin typeface="Open Sans Light"/>
              </a:rPr>
              <a:t>1</a:t>
            </a:r>
          </a:p>
        </p:txBody>
      </p:sp>
      <p:sp>
        <p:nvSpPr>
          <p:cNvPr id="22" name="Oval 13"/>
          <p:cNvSpPr/>
          <p:nvPr/>
        </p:nvSpPr>
        <p:spPr>
          <a:xfrm>
            <a:off x="979487" y="1241425"/>
            <a:ext cx="425828" cy="425828"/>
          </a:xfrm>
          <a:prstGeom prst="ellipse">
            <a:avLst/>
          </a:prstGeom>
          <a:solidFill>
            <a:srgbClr val="0070C0"/>
          </a:solidFill>
          <a:ln w="9525" cap="flat" cmpd="sng" algn="ctr">
            <a:noFill/>
            <a:prstDash val="solid"/>
          </a:ln>
          <a:effectLst/>
        </p:spPr>
        <p:txBody>
          <a:bodyPr rtlCol="0" anchor="ctr"/>
          <a:lstStyle/>
          <a:p>
            <a:pPr algn="ctr" defTabSz="576800">
              <a:defRPr/>
            </a:pPr>
            <a:r>
              <a:rPr lang="en-US" sz="1803" kern="0" dirty="0">
                <a:solidFill>
                  <a:srgbClr val="FFFFFF"/>
                </a:solidFill>
                <a:latin typeface="Open Sans Light"/>
              </a:rPr>
              <a:t>2</a:t>
            </a:r>
          </a:p>
        </p:txBody>
      </p:sp>
      <p:sp>
        <p:nvSpPr>
          <p:cNvPr id="23" name="Oval 14"/>
          <p:cNvSpPr/>
          <p:nvPr/>
        </p:nvSpPr>
        <p:spPr>
          <a:xfrm>
            <a:off x="2001459" y="1806197"/>
            <a:ext cx="425828" cy="425828"/>
          </a:xfrm>
          <a:prstGeom prst="ellipse">
            <a:avLst/>
          </a:prstGeom>
          <a:solidFill>
            <a:srgbClr val="0070C0"/>
          </a:solidFill>
          <a:ln w="9525" cap="flat" cmpd="sng" algn="ctr">
            <a:noFill/>
            <a:prstDash val="solid"/>
          </a:ln>
          <a:effectLst/>
        </p:spPr>
        <p:txBody>
          <a:bodyPr rtlCol="0" anchor="ctr"/>
          <a:lstStyle/>
          <a:p>
            <a:pPr algn="ctr" defTabSz="576800">
              <a:defRPr/>
            </a:pPr>
            <a:r>
              <a:rPr lang="en-US" sz="1803" kern="0" dirty="0">
                <a:solidFill>
                  <a:srgbClr val="FFFFFF"/>
                </a:solidFill>
                <a:latin typeface="Open Sans Light"/>
              </a:rPr>
              <a:t>3</a:t>
            </a:r>
          </a:p>
        </p:txBody>
      </p:sp>
      <p:sp>
        <p:nvSpPr>
          <p:cNvPr id="24" name="Oval 15"/>
          <p:cNvSpPr/>
          <p:nvPr/>
        </p:nvSpPr>
        <p:spPr>
          <a:xfrm>
            <a:off x="2960687" y="2491997"/>
            <a:ext cx="425828" cy="425828"/>
          </a:xfrm>
          <a:prstGeom prst="ellipse">
            <a:avLst/>
          </a:prstGeom>
          <a:solidFill>
            <a:srgbClr val="0070C0"/>
          </a:solidFill>
          <a:ln w="9525" cap="flat" cmpd="sng" algn="ctr">
            <a:noFill/>
            <a:prstDash val="solid"/>
          </a:ln>
          <a:effectLst/>
        </p:spPr>
        <p:txBody>
          <a:bodyPr rtlCol="0" anchor="ctr"/>
          <a:lstStyle/>
          <a:p>
            <a:pPr algn="ctr" defTabSz="576800">
              <a:defRPr/>
            </a:pPr>
            <a:r>
              <a:rPr lang="en-US" sz="1803" kern="0" dirty="0">
                <a:solidFill>
                  <a:srgbClr val="FFFFFF"/>
                </a:solidFill>
                <a:latin typeface="Open Sans Light"/>
              </a:rPr>
              <a:t>4</a:t>
            </a:r>
          </a:p>
        </p:txBody>
      </p:sp>
      <p:sp>
        <p:nvSpPr>
          <p:cNvPr id="25" name="TextBox 24">
            <a:extLst>
              <a:ext uri="{FF2B5EF4-FFF2-40B4-BE49-F238E27FC236}">
                <a16:creationId xmlns:a16="http://schemas.microsoft.com/office/drawing/2014/main" id="{28B8C9F9-F8CC-46F7-9B19-9601AAD43A43}"/>
              </a:ext>
            </a:extLst>
          </p:cNvPr>
          <p:cNvSpPr txBox="1"/>
          <p:nvPr/>
        </p:nvSpPr>
        <p:spPr>
          <a:xfrm>
            <a:off x="3189287" y="2362339"/>
            <a:ext cx="2743200" cy="707886"/>
          </a:xfrm>
          <a:prstGeom prst="rect">
            <a:avLst/>
          </a:prstGeom>
          <a:noFill/>
        </p:spPr>
        <p:txBody>
          <a:bodyPr wrap="square" rtlCol="0">
            <a:spAutoFit/>
          </a:bodyPr>
          <a:lstStyle/>
          <a:p>
            <a:pPr algn="ctr" defTabSz="576800">
              <a:spcAft>
                <a:spcPts val="94"/>
              </a:spcAft>
              <a:defRPr/>
            </a:pPr>
            <a:r>
              <a:rPr lang="ru-RU" sz="2000" kern="0" dirty="0">
                <a:solidFill>
                  <a:srgbClr val="002060"/>
                </a:solidFill>
                <a:latin typeface="Arial Black" panose="020B0A04020102020204" pitchFamily="34" charset="0"/>
              </a:rPr>
              <a:t>Органические вещества</a:t>
            </a:r>
            <a:endParaRPr lang="en-US" sz="2000" kern="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207014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2" presetClass="entr" presetSubtype="1" fill="hold" grpId="0" nodeType="withEffect" p14:presetBounceEnd="66667">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14:bounceEnd="66667">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9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 presetClass="entr" presetSubtype="1" fill="hold" grpId="0" nodeType="withEffect" p14:presetBounceEnd="66667">
                                      <p:stCondLst>
                                        <p:cond delay="500"/>
                                      </p:stCondLst>
                                      <p:childTnLst>
                                        <p:set>
                                          <p:cBhvr>
                                            <p:cTn id="20" dur="1" fill="hold">
                                              <p:stCondLst>
                                                <p:cond delay="0"/>
                                              </p:stCondLst>
                                            </p:cTn>
                                            <p:tgtEl>
                                              <p:spTgt spid="23"/>
                                            </p:tgtEl>
                                            <p:attrNameLst>
                                              <p:attrName>style.visibility</p:attrName>
                                            </p:attrNameLst>
                                          </p:cBhvr>
                                          <p:to>
                                            <p:strVal val="visible"/>
                                          </p:to>
                                        </p:set>
                                        <p:anim calcmode="lin" valueType="num" p14:bounceEnd="66667">
                                          <p:cBhvr additive="base">
                                            <p:cTn id="21"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2" dur="1100" fill="hold"/>
                                            <p:tgtEl>
                                              <p:spTgt spid="23"/>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11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2" presetClass="entr" presetSubtype="1" fill="hold" grpId="0" nodeType="withEffect" p14:presetBounceEnd="66667">
                                      <p:stCondLst>
                                        <p:cond delay="600"/>
                                      </p:stCondLst>
                                      <p:childTnLst>
                                        <p:set>
                                          <p:cBhvr>
                                            <p:cTn id="27" dur="1" fill="hold">
                                              <p:stCondLst>
                                                <p:cond delay="0"/>
                                              </p:stCondLst>
                                            </p:cTn>
                                            <p:tgtEl>
                                              <p:spTgt spid="24"/>
                                            </p:tgtEl>
                                            <p:attrNameLst>
                                              <p:attrName>style.visibility</p:attrName>
                                            </p:attrNameLst>
                                          </p:cBhvr>
                                          <p:to>
                                            <p:strVal val="visible"/>
                                          </p:to>
                                        </p:set>
                                        <p:anim calcmode="lin" valueType="num" p14:bounceEnd="66667">
                                          <p:cBhvr additive="base">
                                            <p:cTn id="28"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9" dur="1200" fill="hold"/>
                                            <p:tgtEl>
                                              <p:spTgt spid="2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11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ppt_x"/>
                                              </p:val>
                                            </p:tav>
                                            <p:tav tm="100000">
                                              <p:val>
                                                <p:strVal val="#ppt_x"/>
                                              </p:val>
                                            </p:tav>
                                          </p:tavLst>
                                        </p:anim>
                                        <p:anim calcmode="lin" valueType="num">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2" presetClass="entr" presetSubtype="1" fill="hold" grpId="0" nodeType="withEffect">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9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 presetClass="entr" presetSubtype="1" fill="hold" grpId="0" nodeType="withEffect">
                                      <p:stCondLst>
                                        <p:cond delay="5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100" fill="hold"/>
                                            <p:tgtEl>
                                              <p:spTgt spid="23"/>
                                            </p:tgtEl>
                                            <p:attrNameLst>
                                              <p:attrName>ppt_x</p:attrName>
                                            </p:attrNameLst>
                                          </p:cBhvr>
                                          <p:tavLst>
                                            <p:tav tm="0">
                                              <p:val>
                                                <p:strVal val="#ppt_x"/>
                                              </p:val>
                                            </p:tav>
                                            <p:tav tm="100000">
                                              <p:val>
                                                <p:strVal val="#ppt_x"/>
                                              </p:val>
                                            </p:tav>
                                          </p:tavLst>
                                        </p:anim>
                                        <p:anim calcmode="lin" valueType="num">
                                          <p:cBhvr additive="base">
                                            <p:cTn id="22" dur="1100" fill="hold"/>
                                            <p:tgtEl>
                                              <p:spTgt spid="23"/>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11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2" presetClass="entr" presetSubtype="1" fill="hold" grpId="0" nodeType="withEffect">
                                      <p:stCondLst>
                                        <p:cond delay="6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200" fill="hold"/>
                                            <p:tgtEl>
                                              <p:spTgt spid="24"/>
                                            </p:tgtEl>
                                            <p:attrNameLst>
                                              <p:attrName>ppt_x</p:attrName>
                                            </p:attrNameLst>
                                          </p:cBhvr>
                                          <p:tavLst>
                                            <p:tav tm="0">
                                              <p:val>
                                                <p:strVal val="#ppt_x"/>
                                              </p:val>
                                            </p:tav>
                                            <p:tav tm="100000">
                                              <p:val>
                                                <p:strVal val="#ppt_x"/>
                                              </p:val>
                                            </p:tav>
                                          </p:tavLst>
                                        </p:anim>
                                        <p:anim calcmode="lin" valueType="num">
                                          <p:cBhvr additive="base">
                                            <p:cTn id="29" dur="1200" fill="hold"/>
                                            <p:tgtEl>
                                              <p:spTgt spid="2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11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2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81191"/>
            <a:ext cx="5624880" cy="386003"/>
          </a:xfrm>
          <a:prstGeom prst="rect">
            <a:avLst/>
          </a:prstGeom>
        </p:spPr>
        <p:txBody>
          <a:bodyPr vert="horz" wrap="square" lIns="0" tIns="16510" rIns="0" bIns="0" rtlCol="0" anchor="ctr">
            <a:spAutoFit/>
          </a:bodyPr>
          <a:lstStyle/>
          <a:p>
            <a:pPr marL="12700">
              <a:lnSpc>
                <a:spcPct val="100000"/>
              </a:lnSpc>
              <a:spcBef>
                <a:spcPts val="130"/>
              </a:spcBef>
            </a:pPr>
            <a:r>
              <a:rPr lang="ru-RU" sz="2400" dirty="0">
                <a:latin typeface="Arial" panose="020B0604020202020204" pitchFamily="34" charset="0"/>
                <a:cs typeface="Arial" panose="020B0604020202020204" pitchFamily="34" charset="0"/>
              </a:rPr>
              <a:t>КАК УСТРОЕНА КЛЕТКА ?</a:t>
            </a:r>
          </a:p>
        </p:txBody>
      </p:sp>
      <p:pic>
        <p:nvPicPr>
          <p:cNvPr id="1028" name="Picture 4" descr="11 . Строение и жизнедеятельность бактерий / Биология 5 класс">
            <a:extLst>
              <a:ext uri="{FF2B5EF4-FFF2-40B4-BE49-F238E27FC236}">
                <a16:creationId xmlns:a16="http://schemas.microsoft.com/office/drawing/2014/main" id="{D65DE0D1-6E73-4645-98ED-A57CC2F6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 y="736345"/>
            <a:ext cx="2809874" cy="1238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Царство растения | Дистанционные уроки">
            <a:extLst>
              <a:ext uri="{FF2B5EF4-FFF2-40B4-BE49-F238E27FC236}">
                <a16:creationId xmlns:a16="http://schemas.microsoft.com/office/drawing/2014/main" id="{6DEC6E99-A645-490E-90A4-C50752179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687" y="631825"/>
            <a:ext cx="3443287" cy="22090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Животная клетка">
            <a:extLst>
              <a:ext uri="{FF2B5EF4-FFF2-40B4-BE49-F238E27FC236}">
                <a16:creationId xmlns:a16="http://schemas.microsoft.com/office/drawing/2014/main" id="{A9130AC8-C4A9-4449-9845-ECBF7465A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887" y="605086"/>
            <a:ext cx="2917824" cy="255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42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3999"/>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5499"/>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049211" y="3351608"/>
            <a:ext cx="3197145" cy="215444"/>
          </a:xfrm>
        </p:spPr>
        <p:txBody>
          <a:bodyPr/>
          <a:lstStyle/>
          <a:p>
            <a:endParaRPr lang="ru-RU" dirty="0"/>
          </a:p>
        </p:txBody>
      </p:sp>
      <p:pic>
        <p:nvPicPr>
          <p:cNvPr id="5" name="Рисунок 4">
            <a:extLst>
              <a:ext uri="{FF2B5EF4-FFF2-40B4-BE49-F238E27FC236}">
                <a16:creationId xmlns:a16="http://schemas.microsoft.com/office/drawing/2014/main" id="{E93D42C9-70C8-4D29-9BDA-4ABAF99FC3FC}"/>
              </a:ext>
            </a:extLst>
          </p:cNvPr>
          <p:cNvPicPr>
            <a:picLocks noChangeAspect="1"/>
          </p:cNvPicPr>
          <p:nvPr/>
        </p:nvPicPr>
        <p:blipFill rotWithShape="1">
          <a:blip r:embed="rId3"/>
          <a:srcRect l="2702" t="694" r="2702" b="4187"/>
          <a:stretch/>
        </p:blipFill>
        <p:spPr>
          <a:xfrm>
            <a:off x="0" y="0"/>
            <a:ext cx="5768975" cy="3244850"/>
          </a:xfrm>
          <a:prstGeom prst="rect">
            <a:avLst/>
          </a:prstGeom>
        </p:spPr>
      </p:pic>
    </p:spTree>
    <p:extLst>
      <p:ext uri="{BB962C8B-B14F-4D97-AF65-F5344CB8AC3E}">
        <p14:creationId xmlns:p14="http://schemas.microsoft.com/office/powerpoint/2010/main" val="234662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7D891F-388C-40F9-A712-7D5E8BA063DA}"/>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0EF1CD6A-41FF-4B11-8576-F30850CC60F9}"/>
              </a:ext>
            </a:extLst>
          </p:cNvPr>
          <p:cNvPicPr>
            <a:picLocks noChangeAspect="1"/>
          </p:cNvPicPr>
          <p:nvPr/>
        </p:nvPicPr>
        <p:blipFill>
          <a:blip r:embed="rId3"/>
          <a:stretch>
            <a:fillRect/>
          </a:stretch>
        </p:blipFill>
        <p:spPr>
          <a:xfrm>
            <a:off x="-1" y="0"/>
            <a:ext cx="5768975" cy="3244906"/>
          </a:xfrm>
          <a:prstGeom prst="rect">
            <a:avLst/>
          </a:prstGeom>
        </p:spPr>
      </p:pic>
    </p:spTree>
    <p:extLst>
      <p:ext uri="{BB962C8B-B14F-4D97-AF65-F5344CB8AC3E}">
        <p14:creationId xmlns:p14="http://schemas.microsoft.com/office/powerpoint/2010/main" val="649551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2326" y="102425"/>
            <a:ext cx="5164320" cy="430887"/>
          </a:xfrm>
        </p:spPr>
        <p:txBody>
          <a:bodyPr/>
          <a:lstStyle/>
          <a:p>
            <a:pPr algn="ctr"/>
            <a:r>
              <a:rPr lang="ru-RU" sz="2800" dirty="0"/>
              <a:t>МНОГООБРАЗИЕ  КЛЕТОК</a:t>
            </a:r>
          </a:p>
        </p:txBody>
      </p:sp>
      <p:sp>
        <p:nvSpPr>
          <p:cNvPr id="3" name="Текст 2"/>
          <p:cNvSpPr>
            <a:spLocks noGrp="1"/>
          </p:cNvSpPr>
          <p:nvPr>
            <p:ph type="body" idx="1"/>
          </p:nvPr>
        </p:nvSpPr>
        <p:spPr>
          <a:xfrm>
            <a:off x="1049211" y="3351608"/>
            <a:ext cx="3197145" cy="215444"/>
          </a:xfrm>
        </p:spPr>
        <p:txBody>
          <a:bodyPr/>
          <a:lstStyle/>
          <a:p>
            <a:endParaRPr lang="ru-RU" dirty="0"/>
          </a:p>
        </p:txBody>
      </p:sp>
      <p:pic>
        <p:nvPicPr>
          <p:cNvPr id="4" name="Рисунок 3">
            <a:extLst>
              <a:ext uri="{FF2B5EF4-FFF2-40B4-BE49-F238E27FC236}">
                <a16:creationId xmlns:a16="http://schemas.microsoft.com/office/drawing/2014/main" id="{7E6EFED0-5E0C-4FA7-BE62-9087A9EC0DF7}"/>
              </a:ext>
            </a:extLst>
          </p:cNvPr>
          <p:cNvPicPr>
            <a:picLocks noChangeAspect="1"/>
          </p:cNvPicPr>
          <p:nvPr/>
        </p:nvPicPr>
        <p:blipFill rotWithShape="1">
          <a:blip r:embed="rId3"/>
          <a:srcRect l="1532" t="5382" r="3327" b="5382"/>
          <a:stretch/>
        </p:blipFill>
        <p:spPr>
          <a:xfrm>
            <a:off x="979487" y="604958"/>
            <a:ext cx="3505200" cy="2513163"/>
          </a:xfrm>
          <a:prstGeom prst="rect">
            <a:avLst/>
          </a:prstGeom>
        </p:spPr>
      </p:pic>
    </p:spTree>
    <p:extLst>
      <p:ext uri="{BB962C8B-B14F-4D97-AF65-F5344CB8AC3E}">
        <p14:creationId xmlns:p14="http://schemas.microsoft.com/office/powerpoint/2010/main" val="419473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104" y="19636"/>
            <a:ext cx="5624880" cy="509114"/>
          </a:xfrm>
          <a:prstGeom prst="rect">
            <a:avLst/>
          </a:prstGeom>
        </p:spPr>
        <p:txBody>
          <a:bodyPr vert="horz" wrap="square" lIns="0" tIns="16510" rIns="0" bIns="0" rtlCol="0" anchor="ctr">
            <a:spAutoFit/>
          </a:bodyPr>
          <a:lstStyle/>
          <a:p>
            <a:pPr marL="12700" algn="ctr">
              <a:lnSpc>
                <a:spcPct val="100000"/>
              </a:lnSpc>
              <a:spcBef>
                <a:spcPts val="130"/>
              </a:spcBef>
            </a:pPr>
            <a:r>
              <a:rPr lang="ru-RU" sz="3200" dirty="0"/>
              <a:t>ИЕРАРХИЯ ПОНЯТИЙ </a:t>
            </a:r>
          </a:p>
        </p:txBody>
      </p:sp>
      <p:pic>
        <p:nvPicPr>
          <p:cNvPr id="4" name="Рисунок 3">
            <a:extLst>
              <a:ext uri="{FF2B5EF4-FFF2-40B4-BE49-F238E27FC236}">
                <a16:creationId xmlns:a16="http://schemas.microsoft.com/office/drawing/2014/main" id="{BB0A2A8C-759C-4E52-A2B6-82093DD0D84F}"/>
              </a:ext>
            </a:extLst>
          </p:cNvPr>
          <p:cNvPicPr>
            <a:picLocks noChangeAspect="1"/>
          </p:cNvPicPr>
          <p:nvPr/>
        </p:nvPicPr>
        <p:blipFill rotWithShape="1">
          <a:blip r:embed="rId3"/>
          <a:srcRect l="2905" t="3918" r="2123" b="2394"/>
          <a:stretch/>
        </p:blipFill>
        <p:spPr>
          <a:xfrm>
            <a:off x="1017587" y="615898"/>
            <a:ext cx="3733800" cy="2501799"/>
          </a:xfrm>
          <a:prstGeom prst="rect">
            <a:avLst/>
          </a:prstGeom>
        </p:spPr>
      </p:pic>
    </p:spTree>
    <p:extLst>
      <p:ext uri="{BB962C8B-B14F-4D97-AF65-F5344CB8AC3E}">
        <p14:creationId xmlns:p14="http://schemas.microsoft.com/office/powerpoint/2010/main" val="3652148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1269</TotalTime>
  <Words>5323</Words>
  <Application>Microsoft Office PowerPoint</Application>
  <PresentationFormat>Произвольный</PresentationFormat>
  <Paragraphs>278</Paragraphs>
  <Slides>35</Slides>
  <Notes>25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5</vt:i4>
      </vt:variant>
      <vt:variant>
        <vt:lpstr>Заголовки слайдов</vt:lpstr>
      </vt:variant>
      <vt:variant>
        <vt:i4>35</vt:i4>
      </vt:variant>
    </vt:vector>
  </HeadingPairs>
  <TitlesOfParts>
    <vt:vector size="51" baseType="lpstr">
      <vt:lpstr>Arial</vt:lpstr>
      <vt:lpstr>Arial</vt:lpstr>
      <vt:lpstr>Arial Black</vt:lpstr>
      <vt:lpstr>Baltica</vt:lpstr>
      <vt:lpstr>Calibri</vt:lpstr>
      <vt:lpstr>Courier New</vt:lpstr>
      <vt:lpstr>Neucha</vt:lpstr>
      <vt:lpstr>Open Sans</vt:lpstr>
      <vt:lpstr>Open Sans Light</vt:lpstr>
      <vt:lpstr>Roboto</vt:lpstr>
      <vt:lpstr>Times New Roman</vt:lpstr>
      <vt:lpstr>Office Theme</vt:lpstr>
      <vt:lpstr>1_Office Theme</vt:lpstr>
      <vt:lpstr>3_Office Theme</vt:lpstr>
      <vt:lpstr>Тема Office</vt:lpstr>
      <vt:lpstr>4_Office Theme</vt:lpstr>
      <vt:lpstr>Биология  человек и его здоровье</vt:lpstr>
      <vt:lpstr>БИОЛОГИЧЕСКИЙ ДИКТАНТ</vt:lpstr>
      <vt:lpstr>БИОЛОГИЧЕСКИЙ ДИКТАНТ</vt:lpstr>
      <vt:lpstr>СЕГОДНЯ НА УРОКЕ </vt:lpstr>
      <vt:lpstr>КАК УСТРОЕНА КЛЕТКА ?</vt:lpstr>
      <vt:lpstr>Презентация PowerPoint</vt:lpstr>
      <vt:lpstr>Презентация PowerPoint</vt:lpstr>
      <vt:lpstr>МНОГООБРАЗИЕ  КЛЕТОК</vt:lpstr>
      <vt:lpstr>ИЕРАРХИЯ ПОНЯТИЙ </vt:lpstr>
      <vt:lpstr>СТРОЕНИЕ КЛЕТКИ</vt:lpstr>
      <vt:lpstr>ОРГАНОИДЫ КЛЕТОК  </vt:lpstr>
      <vt:lpstr>ЦИТОПЛАЗМА</vt:lpstr>
      <vt:lpstr>ЦИТОПЛАЗМАТИЧЕСКАЯ МЕМБРАНА </vt:lpstr>
      <vt:lpstr>ФУНКЦИЯ МЕМБРАНЫ КЛЕТКИ</vt:lpstr>
      <vt:lpstr>ЯДРО</vt:lpstr>
      <vt:lpstr>ЭНДОПЛАЗМАТИЧЕСКАЯ СЕТЬ</vt:lpstr>
      <vt:lpstr>КОМПЛЕКС ГОЛЬДЖИ </vt:lpstr>
      <vt:lpstr>РИБОСОМЫ</vt:lpstr>
      <vt:lpstr>ЛИЗОСОМЫ</vt:lpstr>
      <vt:lpstr>МИТОХОНДРИИ</vt:lpstr>
      <vt:lpstr>ЭЛЕМЕНТАРНЫЙ СОСТАВ КЛЕТКИ</vt:lpstr>
      <vt:lpstr>ХИМИЧЕСКИЙ СОСТАВ</vt:lpstr>
      <vt:lpstr>НЕОРГАНИЧЕСКИЕ ВЕЩЕСТВА</vt:lpstr>
      <vt:lpstr>ВОДА В КЛЕТКАХ</vt:lpstr>
      <vt:lpstr>ВОДА В ОРГАНИЗМЕ ЧЕЛОВЕКА</vt:lpstr>
      <vt:lpstr>ОРГАНИЧЕСКИЕ ВЕЩЕСТВА</vt:lpstr>
      <vt:lpstr>БЕЛКИ</vt:lpstr>
      <vt:lpstr>ЛИПИДЫ</vt:lpstr>
      <vt:lpstr>УГЛЕВОДЫ</vt:lpstr>
      <vt:lpstr>НУКЛЕИНОВЫЕ КИСЛОТЫ </vt:lpstr>
      <vt:lpstr>НУКЛЕИНОВЫЕ КИСЛОТЫ </vt:lpstr>
      <vt:lpstr>Презентация PowerPoint</vt:lpstr>
      <vt:lpstr>З А Д А Н И Е</vt:lpstr>
      <vt:lpstr>ОБРАЗЦЫ МОДЕЛИ КЛЕТКИ </vt:lpstr>
      <vt:lpstr>ИЗ ПОДРУЧНЫХ МАТЕРИАЛОВ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Русский язык</dc:title>
  <cp:lastModifiedBy>Acer</cp:lastModifiedBy>
  <cp:revision>81</cp:revision>
  <dcterms:created xsi:type="dcterms:W3CDTF">2020-04-13T08:05:42Z</dcterms:created>
  <dcterms:modified xsi:type="dcterms:W3CDTF">2020-08-24T09:24:59Z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2020-04-13T00:00:00Z</vt:filetime>
  </property>
</Properties>
</file>