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3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4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5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868" r:id="rId4"/>
    <p:sldMasterId id="2147483881" r:id="rId5"/>
    <p:sldMasterId id="2147483940" r:id="rId6"/>
  </p:sldMasterIdLst>
  <p:notesMasterIdLst>
    <p:notesMasterId r:id="rId43"/>
  </p:notesMasterIdLst>
  <p:sldIdLst>
    <p:sldId id="1518" r:id="rId7"/>
    <p:sldId id="1556" r:id="rId8"/>
    <p:sldId id="1526" r:id="rId9"/>
    <p:sldId id="1623" r:id="rId10"/>
    <p:sldId id="1624" r:id="rId11"/>
    <p:sldId id="1524" r:id="rId12"/>
    <p:sldId id="1607" r:id="rId13"/>
    <p:sldId id="1602" r:id="rId14"/>
    <p:sldId id="1626" r:id="rId15"/>
    <p:sldId id="1511" r:id="rId16"/>
    <p:sldId id="1625" r:id="rId17"/>
    <p:sldId id="1627" r:id="rId18"/>
    <p:sldId id="1631" r:id="rId19"/>
    <p:sldId id="1639" r:id="rId20"/>
    <p:sldId id="1632" r:id="rId21"/>
    <p:sldId id="1633" r:id="rId22"/>
    <p:sldId id="1635" r:id="rId23"/>
    <p:sldId id="1641" r:id="rId24"/>
    <p:sldId id="1646" r:id="rId25"/>
    <p:sldId id="1645" r:id="rId26"/>
    <p:sldId id="1636" r:id="rId27"/>
    <p:sldId id="1640" r:id="rId28"/>
    <p:sldId id="1642" r:id="rId29"/>
    <p:sldId id="1634" r:id="rId30"/>
    <p:sldId id="1638" r:id="rId31"/>
    <p:sldId id="1643" r:id="rId32"/>
    <p:sldId id="1644" r:id="rId33"/>
    <p:sldId id="1637" r:id="rId34"/>
    <p:sldId id="1494" r:id="rId35"/>
    <p:sldId id="1630" r:id="rId36"/>
    <p:sldId id="1628" r:id="rId37"/>
    <p:sldId id="1499" r:id="rId38"/>
    <p:sldId id="1629" r:id="rId39"/>
    <p:sldId id="1647" r:id="rId40"/>
    <p:sldId id="1621" r:id="rId41"/>
    <p:sldId id="354" r:id="rId42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374" autoAdjust="0"/>
  </p:normalViewPr>
  <p:slideViewPr>
    <p:cSldViewPr>
      <p:cViewPr varScale="1">
        <p:scale>
          <a:sx n="118" d="100"/>
          <a:sy n="118" d="100"/>
        </p:scale>
        <p:origin x="1254" y="9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2715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172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212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848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696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0181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256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За развитие биохимической и биофизической школ в Узбекистане он был награждён Орденом Трудового Красного Знамени, в этом же 1963 году ему было присвоено звание профессора. В 1964 году за большие заслуги в развитии науки, плодотворную научно-практическую деятельность Я. Х. 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Туракулов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получил почетное звание «Заслуженный деятель науки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Узбекскистана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». В 1964 году двум узбекским ученым Я. Х. 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Туракулову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и Р. К. 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Исламбекову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была присуждена Ленинская премия «за биохимическое и клинико-морфологическое исследования щитовидной железы в норме и при тиреоидной патологии и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радиойодтерапии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опубликованные в 1959—1963 годах». В 1964г Я. Х. 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Туракулов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принял участие в VI Конгрессе биохимиков в Нью-Йорке. Я. Х. 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Туракуловым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написано 120 научно-популярных и публицистических работ, под его редакцией вышло около 50 трудов, монографий, учебников. Многолетний труд в области изучения щитовидной железы и биохимии тиреоидных гормонов и механизма их действия, проведенный в Институте биохимии АН Узбекистана и Институте экспериментальной эндокринологии и химии гормонов АМН СССР, был систематизирован, обобщен и опубликован в 1972 году в виде монографии под общей редакцией Я. Х. 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Туракулова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Авторы, узбекские биохимики А. И. 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Гагельганс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А. К. 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Мирахмедов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Н. С. Салахова, Я. Х. 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Туракулов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и московские ученые Г. А. 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Гайдина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Л. М. 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Гольбер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и В. И. 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Кандрор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создали капитальный труд под названием «Тиреоидные гормоны», который на долгие десятилетия стал настольной книгой для эндокринологов всей страны. В 1975 году эта монография была переведена на английский язык и издана в США. По инициативе Я. Х. 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Туракулова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Центральный Совет Президиума Всесоюзного биохимического общества принял решение Второй Всесоюзный Биохимический Съезд провести в Ташкенте в 1969 году. Председатель Организационного комитета академик Я. Х. 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Туракулов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блестяще справившийся со своей работой, был избран вице-президентом Всесоюзного Биохимического общества и был переизбран снова на эту должность в 1974 году на III Всесоюзном биохимическом съезде в Риге. Через три года, в октябре 1972 года на Втором Всесоюзном съезде эндокринологов в Москве его также избрали членом Президиума и вице-президентом Всесоюзного Эндокринологического общества, а в Ташкенте в этом же году — Академиком-секретарем Отделения биологических наук Президиума АН Узбекистана. В 1970 году Я. Х. 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Туракулов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был назначен Ректором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Самаркан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35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414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23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928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15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88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231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26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87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87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8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509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9/19/2020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054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528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642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5594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245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6708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7936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6274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3185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8305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871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8477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451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6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34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38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955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7244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3845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4538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0357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2084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9668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677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2053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56330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6055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6362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44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89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42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17360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69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709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65755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22302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86161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539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9268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96752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118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764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2966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8663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3706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4107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13824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9492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378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92262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308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238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757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96904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0753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0220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505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0157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3549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9604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490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23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74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8246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4"/>
            <a:ext cx="4903630" cy="407905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4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4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4836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98874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slideLayout" Target="../slideLayouts/slideLayout63.xml"/><Relationship Id="rId5" Type="http://schemas.openxmlformats.org/officeDocument/2006/relationships/slideLayout" Target="../slideLayouts/slideLayout10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theme" Target="../theme/theme2.xm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89.xml"/><Relationship Id="rId21" Type="http://schemas.openxmlformats.org/officeDocument/2006/relationships/slideLayout" Target="../slideLayouts/slideLayout84.xml"/><Relationship Id="rId42" Type="http://schemas.openxmlformats.org/officeDocument/2006/relationships/slideLayout" Target="../slideLayouts/slideLayout105.xml"/><Relationship Id="rId47" Type="http://schemas.openxmlformats.org/officeDocument/2006/relationships/slideLayout" Target="../slideLayouts/slideLayout110.xml"/><Relationship Id="rId63" Type="http://schemas.openxmlformats.org/officeDocument/2006/relationships/slideLayout" Target="../slideLayouts/slideLayout126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70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29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74.xml"/><Relationship Id="rId24" Type="http://schemas.openxmlformats.org/officeDocument/2006/relationships/slideLayout" Target="../slideLayouts/slideLayout87.xml"/><Relationship Id="rId32" Type="http://schemas.openxmlformats.org/officeDocument/2006/relationships/slideLayout" Target="../slideLayouts/slideLayout95.xml"/><Relationship Id="rId37" Type="http://schemas.openxmlformats.org/officeDocument/2006/relationships/slideLayout" Target="../slideLayouts/slideLayout100.xml"/><Relationship Id="rId40" Type="http://schemas.openxmlformats.org/officeDocument/2006/relationships/slideLayout" Target="../slideLayouts/slideLayout103.xml"/><Relationship Id="rId45" Type="http://schemas.openxmlformats.org/officeDocument/2006/relationships/slideLayout" Target="../slideLayouts/slideLayout108.xml"/><Relationship Id="rId53" Type="http://schemas.openxmlformats.org/officeDocument/2006/relationships/slideLayout" Target="../slideLayouts/slideLayout116.xml"/><Relationship Id="rId58" Type="http://schemas.openxmlformats.org/officeDocument/2006/relationships/slideLayout" Target="../slideLayouts/slideLayout121.xml"/><Relationship Id="rId66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68.xml"/><Relationship Id="rId61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77.xml"/><Relationship Id="rId22" Type="http://schemas.openxmlformats.org/officeDocument/2006/relationships/slideLayout" Target="../slideLayouts/slideLayout85.xml"/><Relationship Id="rId27" Type="http://schemas.openxmlformats.org/officeDocument/2006/relationships/slideLayout" Target="../slideLayouts/slideLayout90.xml"/><Relationship Id="rId30" Type="http://schemas.openxmlformats.org/officeDocument/2006/relationships/slideLayout" Target="../slideLayouts/slideLayout93.xml"/><Relationship Id="rId35" Type="http://schemas.openxmlformats.org/officeDocument/2006/relationships/slideLayout" Target="../slideLayouts/slideLayout98.xml"/><Relationship Id="rId43" Type="http://schemas.openxmlformats.org/officeDocument/2006/relationships/slideLayout" Target="../slideLayouts/slideLayout106.xml"/><Relationship Id="rId48" Type="http://schemas.openxmlformats.org/officeDocument/2006/relationships/slideLayout" Target="../slideLayouts/slideLayout111.xml"/><Relationship Id="rId56" Type="http://schemas.openxmlformats.org/officeDocument/2006/relationships/slideLayout" Target="../slideLayouts/slideLayout119.xml"/><Relationship Id="rId64" Type="http://schemas.openxmlformats.org/officeDocument/2006/relationships/slideLayout" Target="../slideLayouts/slideLayout127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1.xml"/><Relationship Id="rId51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5" Type="http://schemas.openxmlformats.org/officeDocument/2006/relationships/slideLayout" Target="../slideLayouts/slideLayout88.xml"/><Relationship Id="rId33" Type="http://schemas.openxmlformats.org/officeDocument/2006/relationships/slideLayout" Target="../slideLayouts/slideLayout96.xml"/><Relationship Id="rId38" Type="http://schemas.openxmlformats.org/officeDocument/2006/relationships/slideLayout" Target="../slideLayouts/slideLayout101.xml"/><Relationship Id="rId46" Type="http://schemas.openxmlformats.org/officeDocument/2006/relationships/slideLayout" Target="../slideLayouts/slideLayout109.xml"/><Relationship Id="rId59" Type="http://schemas.openxmlformats.org/officeDocument/2006/relationships/slideLayout" Target="../slideLayouts/slideLayout122.xml"/><Relationship Id="rId67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83.xml"/><Relationship Id="rId41" Type="http://schemas.openxmlformats.org/officeDocument/2006/relationships/slideLayout" Target="../slideLayouts/slideLayout104.xml"/><Relationship Id="rId54" Type="http://schemas.openxmlformats.org/officeDocument/2006/relationships/slideLayout" Target="../slideLayouts/slideLayout117.xml"/><Relationship Id="rId62" Type="http://schemas.openxmlformats.org/officeDocument/2006/relationships/slideLayout" Target="../slideLayouts/slideLayout125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8.xml"/><Relationship Id="rId23" Type="http://schemas.openxmlformats.org/officeDocument/2006/relationships/slideLayout" Target="../slideLayouts/slideLayout86.xml"/><Relationship Id="rId28" Type="http://schemas.openxmlformats.org/officeDocument/2006/relationships/slideLayout" Target="../slideLayouts/slideLayout91.xml"/><Relationship Id="rId36" Type="http://schemas.openxmlformats.org/officeDocument/2006/relationships/slideLayout" Target="../slideLayouts/slideLayout99.xml"/><Relationship Id="rId49" Type="http://schemas.openxmlformats.org/officeDocument/2006/relationships/slideLayout" Target="../slideLayouts/slideLayout112.xml"/><Relationship Id="rId57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73.xml"/><Relationship Id="rId31" Type="http://schemas.openxmlformats.org/officeDocument/2006/relationships/slideLayout" Target="../slideLayouts/slideLayout94.xml"/><Relationship Id="rId44" Type="http://schemas.openxmlformats.org/officeDocument/2006/relationships/slideLayout" Target="../slideLayouts/slideLayout107.xml"/><Relationship Id="rId52" Type="http://schemas.openxmlformats.org/officeDocument/2006/relationships/slideLayout" Target="../slideLayouts/slideLayout115.xml"/><Relationship Id="rId60" Type="http://schemas.openxmlformats.org/officeDocument/2006/relationships/slideLayout" Target="../slideLayouts/slideLayout123.xml"/><Relationship Id="rId65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81.xml"/><Relationship Id="rId39" Type="http://schemas.openxmlformats.org/officeDocument/2006/relationships/slideLayout" Target="../slideLayouts/slideLayout102.xml"/><Relationship Id="rId34" Type="http://schemas.openxmlformats.org/officeDocument/2006/relationships/slideLayout" Target="../slideLayouts/slideLayout97.xml"/><Relationship Id="rId50" Type="http://schemas.openxmlformats.org/officeDocument/2006/relationships/slideLayout" Target="../slideLayouts/slideLayout113.xml"/><Relationship Id="rId55" Type="http://schemas.openxmlformats.org/officeDocument/2006/relationships/slideLayout" Target="../slideLayouts/slideLayout1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5.xml"/><Relationship Id="rId18" Type="http://schemas.openxmlformats.org/officeDocument/2006/relationships/slideLayout" Target="../slideLayouts/slideLayout160.xml"/><Relationship Id="rId26" Type="http://schemas.openxmlformats.org/officeDocument/2006/relationships/slideLayout" Target="../slideLayouts/slideLayout168.xml"/><Relationship Id="rId39" Type="http://schemas.openxmlformats.org/officeDocument/2006/relationships/slideLayout" Target="../slideLayouts/slideLayout181.xml"/><Relationship Id="rId21" Type="http://schemas.openxmlformats.org/officeDocument/2006/relationships/slideLayout" Target="../slideLayouts/slideLayout163.xml"/><Relationship Id="rId34" Type="http://schemas.openxmlformats.org/officeDocument/2006/relationships/slideLayout" Target="../slideLayouts/slideLayout176.xml"/><Relationship Id="rId42" Type="http://schemas.openxmlformats.org/officeDocument/2006/relationships/slideLayout" Target="../slideLayouts/slideLayout184.xml"/><Relationship Id="rId47" Type="http://schemas.openxmlformats.org/officeDocument/2006/relationships/slideLayout" Target="../slideLayouts/slideLayout189.xml"/><Relationship Id="rId50" Type="http://schemas.openxmlformats.org/officeDocument/2006/relationships/slideLayout" Target="../slideLayouts/slideLayout192.xml"/><Relationship Id="rId55" Type="http://schemas.openxmlformats.org/officeDocument/2006/relationships/slideLayout" Target="../slideLayouts/slideLayout197.xml"/><Relationship Id="rId7" Type="http://schemas.openxmlformats.org/officeDocument/2006/relationships/slideLayout" Target="../slideLayouts/slideLayout149.xml"/><Relationship Id="rId2" Type="http://schemas.openxmlformats.org/officeDocument/2006/relationships/slideLayout" Target="../slideLayouts/slideLayout144.xml"/><Relationship Id="rId16" Type="http://schemas.openxmlformats.org/officeDocument/2006/relationships/slideLayout" Target="../slideLayouts/slideLayout158.xml"/><Relationship Id="rId29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53.xml"/><Relationship Id="rId24" Type="http://schemas.openxmlformats.org/officeDocument/2006/relationships/slideLayout" Target="../slideLayouts/slideLayout166.xml"/><Relationship Id="rId32" Type="http://schemas.openxmlformats.org/officeDocument/2006/relationships/slideLayout" Target="../slideLayouts/slideLayout174.xml"/><Relationship Id="rId37" Type="http://schemas.openxmlformats.org/officeDocument/2006/relationships/slideLayout" Target="../slideLayouts/slideLayout179.xml"/><Relationship Id="rId40" Type="http://schemas.openxmlformats.org/officeDocument/2006/relationships/slideLayout" Target="../slideLayouts/slideLayout182.xml"/><Relationship Id="rId45" Type="http://schemas.openxmlformats.org/officeDocument/2006/relationships/slideLayout" Target="../slideLayouts/slideLayout187.xml"/><Relationship Id="rId53" Type="http://schemas.openxmlformats.org/officeDocument/2006/relationships/slideLayout" Target="../slideLayouts/slideLayout195.xml"/><Relationship Id="rId58" Type="http://schemas.openxmlformats.org/officeDocument/2006/relationships/slideLayout" Target="../slideLayouts/slideLayout200.xml"/><Relationship Id="rId5" Type="http://schemas.openxmlformats.org/officeDocument/2006/relationships/slideLayout" Target="../slideLayouts/slideLayout14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61.xml"/><Relationship Id="rId14" Type="http://schemas.openxmlformats.org/officeDocument/2006/relationships/slideLayout" Target="../slideLayouts/slideLayout156.xml"/><Relationship Id="rId22" Type="http://schemas.openxmlformats.org/officeDocument/2006/relationships/slideLayout" Target="../slideLayouts/slideLayout164.xml"/><Relationship Id="rId27" Type="http://schemas.openxmlformats.org/officeDocument/2006/relationships/slideLayout" Target="../slideLayouts/slideLayout169.xml"/><Relationship Id="rId30" Type="http://schemas.openxmlformats.org/officeDocument/2006/relationships/slideLayout" Target="../slideLayouts/slideLayout172.xml"/><Relationship Id="rId35" Type="http://schemas.openxmlformats.org/officeDocument/2006/relationships/slideLayout" Target="../slideLayouts/slideLayout177.xml"/><Relationship Id="rId43" Type="http://schemas.openxmlformats.org/officeDocument/2006/relationships/slideLayout" Target="../slideLayouts/slideLayout185.xml"/><Relationship Id="rId48" Type="http://schemas.openxmlformats.org/officeDocument/2006/relationships/slideLayout" Target="../slideLayouts/slideLayout190.xml"/><Relationship Id="rId56" Type="http://schemas.openxmlformats.org/officeDocument/2006/relationships/slideLayout" Target="../slideLayouts/slideLayout198.xml"/><Relationship Id="rId8" Type="http://schemas.openxmlformats.org/officeDocument/2006/relationships/slideLayout" Target="../slideLayouts/slideLayout150.xml"/><Relationship Id="rId51" Type="http://schemas.openxmlformats.org/officeDocument/2006/relationships/slideLayout" Target="../slideLayouts/slideLayout193.xml"/><Relationship Id="rId3" Type="http://schemas.openxmlformats.org/officeDocument/2006/relationships/slideLayout" Target="../slideLayouts/slideLayout145.xml"/><Relationship Id="rId12" Type="http://schemas.openxmlformats.org/officeDocument/2006/relationships/slideLayout" Target="../slideLayouts/slideLayout154.xml"/><Relationship Id="rId17" Type="http://schemas.openxmlformats.org/officeDocument/2006/relationships/slideLayout" Target="../slideLayouts/slideLayout159.xml"/><Relationship Id="rId25" Type="http://schemas.openxmlformats.org/officeDocument/2006/relationships/slideLayout" Target="../slideLayouts/slideLayout167.xml"/><Relationship Id="rId33" Type="http://schemas.openxmlformats.org/officeDocument/2006/relationships/slideLayout" Target="../slideLayouts/slideLayout175.xml"/><Relationship Id="rId38" Type="http://schemas.openxmlformats.org/officeDocument/2006/relationships/slideLayout" Target="../slideLayouts/slideLayout180.xml"/><Relationship Id="rId46" Type="http://schemas.openxmlformats.org/officeDocument/2006/relationships/slideLayout" Target="../slideLayouts/slideLayout188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162.xml"/><Relationship Id="rId41" Type="http://schemas.openxmlformats.org/officeDocument/2006/relationships/slideLayout" Target="../slideLayouts/slideLayout183.xml"/><Relationship Id="rId54" Type="http://schemas.openxmlformats.org/officeDocument/2006/relationships/slideLayout" Target="../slideLayouts/slideLayout19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5" Type="http://schemas.openxmlformats.org/officeDocument/2006/relationships/slideLayout" Target="../slideLayouts/slideLayout157.xml"/><Relationship Id="rId23" Type="http://schemas.openxmlformats.org/officeDocument/2006/relationships/slideLayout" Target="../slideLayouts/slideLayout165.xml"/><Relationship Id="rId28" Type="http://schemas.openxmlformats.org/officeDocument/2006/relationships/slideLayout" Target="../slideLayouts/slideLayout170.xml"/><Relationship Id="rId36" Type="http://schemas.openxmlformats.org/officeDocument/2006/relationships/slideLayout" Target="../slideLayouts/slideLayout178.xml"/><Relationship Id="rId49" Type="http://schemas.openxmlformats.org/officeDocument/2006/relationships/slideLayout" Target="../slideLayouts/slideLayout191.xml"/><Relationship Id="rId57" Type="http://schemas.openxmlformats.org/officeDocument/2006/relationships/slideLayout" Target="../slideLayouts/slideLayout199.xml"/><Relationship Id="rId10" Type="http://schemas.openxmlformats.org/officeDocument/2006/relationships/slideLayout" Target="../slideLayouts/slideLayout152.xml"/><Relationship Id="rId31" Type="http://schemas.openxmlformats.org/officeDocument/2006/relationships/slideLayout" Target="../slideLayouts/slideLayout173.xml"/><Relationship Id="rId44" Type="http://schemas.openxmlformats.org/officeDocument/2006/relationships/slideLayout" Target="../slideLayouts/slideLayout186.xml"/><Relationship Id="rId52" Type="http://schemas.openxmlformats.org/officeDocument/2006/relationships/slideLayout" Target="../slideLayouts/slideLayout19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3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5" Type="http://schemas.openxmlformats.org/officeDocument/2006/relationships/slideLayout" Target="../slideLayouts/slideLayout205.xml"/><Relationship Id="rId4" Type="http://schemas.openxmlformats.org/officeDocument/2006/relationships/slideLayout" Target="../slideLayouts/slideLayout2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  <p:sldLayoutId id="2147483724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7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926896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  <p:sldLayoutId id="2147483898" r:id="rId17"/>
    <p:sldLayoutId id="2147483899" r:id="rId18"/>
    <p:sldLayoutId id="2147483900" r:id="rId19"/>
    <p:sldLayoutId id="2147483901" r:id="rId20"/>
    <p:sldLayoutId id="2147483902" r:id="rId21"/>
    <p:sldLayoutId id="2147483903" r:id="rId22"/>
    <p:sldLayoutId id="2147483904" r:id="rId23"/>
    <p:sldLayoutId id="2147483905" r:id="rId24"/>
    <p:sldLayoutId id="2147483906" r:id="rId25"/>
    <p:sldLayoutId id="2147483907" r:id="rId26"/>
    <p:sldLayoutId id="2147483908" r:id="rId27"/>
    <p:sldLayoutId id="2147483909" r:id="rId28"/>
    <p:sldLayoutId id="2147483910" r:id="rId29"/>
    <p:sldLayoutId id="2147483911" r:id="rId30"/>
    <p:sldLayoutId id="2147483912" r:id="rId31"/>
    <p:sldLayoutId id="2147483913" r:id="rId32"/>
    <p:sldLayoutId id="2147483914" r:id="rId33"/>
    <p:sldLayoutId id="2147483915" r:id="rId34"/>
    <p:sldLayoutId id="2147483916" r:id="rId35"/>
    <p:sldLayoutId id="2147483917" r:id="rId36"/>
    <p:sldLayoutId id="2147483918" r:id="rId37"/>
    <p:sldLayoutId id="2147483919" r:id="rId38"/>
    <p:sldLayoutId id="2147483920" r:id="rId39"/>
    <p:sldLayoutId id="2147483921" r:id="rId40"/>
    <p:sldLayoutId id="2147483922" r:id="rId41"/>
    <p:sldLayoutId id="2147483923" r:id="rId42"/>
    <p:sldLayoutId id="2147483924" r:id="rId43"/>
    <p:sldLayoutId id="2147483925" r:id="rId44"/>
    <p:sldLayoutId id="2147483926" r:id="rId45"/>
    <p:sldLayoutId id="2147483927" r:id="rId46"/>
    <p:sldLayoutId id="2147483928" r:id="rId47"/>
    <p:sldLayoutId id="2147483929" r:id="rId48"/>
    <p:sldLayoutId id="2147483930" r:id="rId49"/>
    <p:sldLayoutId id="2147483931" r:id="rId50"/>
    <p:sldLayoutId id="2147483932" r:id="rId51"/>
    <p:sldLayoutId id="2147483933" r:id="rId52"/>
    <p:sldLayoutId id="2147483934" r:id="rId53"/>
    <p:sldLayoutId id="2147483935" r:id="rId54"/>
    <p:sldLayoutId id="2147483936" r:id="rId55"/>
    <p:sldLayoutId id="2147483937" r:id="rId56"/>
    <p:sldLayoutId id="2147483938" r:id="rId57"/>
    <p:sldLayoutId id="2147483939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92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3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0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0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00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0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42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148287" y="1271905"/>
            <a:ext cx="344170" cy="87197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3070" y="223202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2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9883" y="541953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3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:a16="http://schemas.microsoft.com/office/drawing/2014/main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D41736-D2F1-4836-B58C-06328E5491D6}"/>
              </a:ext>
            </a:extLst>
          </p:cNvPr>
          <p:cNvSpPr txBox="1"/>
          <p:nvPr/>
        </p:nvSpPr>
        <p:spPr>
          <a:xfrm>
            <a:off x="492457" y="1324828"/>
            <a:ext cx="38398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pc="-20" dirty="0">
                <a:solidFill>
                  <a:srgbClr val="2365C7"/>
                </a:solidFill>
                <a:latin typeface="Arial"/>
                <a:cs typeface="Arial"/>
              </a:rPr>
              <a:t>Тема: Железы секреции. Щитовидная железа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7019BC-BB23-4977-BEAD-4972C29B7C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06" t="6952" r="52197" b="288"/>
          <a:stretch/>
        </p:blipFill>
        <p:spPr>
          <a:xfrm>
            <a:off x="4355851" y="1368799"/>
            <a:ext cx="1195636" cy="10918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4304" y="22225"/>
            <a:ext cx="5519583" cy="509114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Железы внешней секреции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FBAEA4-CB7B-426F-9EDD-76F4340BDB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22" r="4921" b="19603"/>
          <a:stretch/>
        </p:blipFill>
        <p:spPr>
          <a:xfrm>
            <a:off x="1970087" y="564166"/>
            <a:ext cx="3715118" cy="25822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AA3ADAA-CABB-45C5-B3D2-FDC558F189D5}"/>
              </a:ext>
            </a:extLst>
          </p:cNvPr>
          <p:cNvSpPr txBox="1"/>
          <p:nvPr/>
        </p:nvSpPr>
        <p:spPr>
          <a:xfrm>
            <a:off x="141287" y="685701"/>
            <a:ext cx="19381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Экзокри́нные</a:t>
            </a:r>
            <a:r>
              <a:rPr lang="ru-RU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же́лезы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 </a:t>
            </a:r>
          </a:p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вырабатывают свои вещества (секрет) и выводят их во внешнюю среду организма.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148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286" y="53003"/>
            <a:ext cx="5562601" cy="447558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dirty="0"/>
              <a:t>Железы внутренней секреции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A3ADAA-CABB-45C5-B3D2-FDC558F189D5}"/>
              </a:ext>
            </a:extLst>
          </p:cNvPr>
          <p:cNvSpPr txBox="1"/>
          <p:nvPr/>
        </p:nvSpPr>
        <p:spPr>
          <a:xfrm>
            <a:off x="184304" y="905609"/>
            <a:ext cx="216678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Эндокри́нные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же́лезы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 </a:t>
            </a:r>
          </a:p>
          <a:p>
            <a:pPr algn="ctr"/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вырабатывают свои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гормоны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в кровь и лимфу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3352C78-5F9E-4C76-81EE-87E9EBF540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28" r="4327" b="5382"/>
          <a:stretch/>
        </p:blipFill>
        <p:spPr>
          <a:xfrm>
            <a:off x="2427287" y="555625"/>
            <a:ext cx="3218760" cy="259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57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286" y="53003"/>
            <a:ext cx="5562601" cy="447558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dirty="0"/>
              <a:t>Железы смешанной секреции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A3ADAA-CABB-45C5-B3D2-FDC558F189D5}"/>
              </a:ext>
            </a:extLst>
          </p:cNvPr>
          <p:cNvSpPr txBox="1"/>
          <p:nvPr/>
        </p:nvSpPr>
        <p:spPr>
          <a:xfrm>
            <a:off x="65087" y="561102"/>
            <a:ext cx="23621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Например, поджелудочная железа вырабатывает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кровь инсулин, а в полость кишечника и желудка пищеварительные ферменты.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3352C78-5F9E-4C76-81EE-87E9EBF540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28" r="4327" b="5382"/>
          <a:stretch/>
        </p:blipFill>
        <p:spPr>
          <a:xfrm>
            <a:off x="2427287" y="555625"/>
            <a:ext cx="3218760" cy="259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66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48538"/>
            <a:ext cx="5486400" cy="430887"/>
          </a:xfrm>
        </p:spPr>
        <p:txBody>
          <a:bodyPr/>
          <a:lstStyle/>
          <a:p>
            <a:pPr algn="ctr"/>
            <a:r>
              <a:rPr lang="ru-RU" sz="2800" dirty="0"/>
              <a:t>Щитовидная железа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304376-7D58-4ECC-B9B6-23337D2AC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860" y="555625"/>
            <a:ext cx="3348027" cy="2590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23B932-84AF-466F-91BD-C7731430B2AB}"/>
              </a:ext>
            </a:extLst>
          </p:cNvPr>
          <p:cNvSpPr txBox="1"/>
          <p:nvPr/>
        </p:nvSpPr>
        <p:spPr>
          <a:xfrm>
            <a:off x="141287" y="706299"/>
            <a:ext cx="21336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В среднем щитовидная железа взрослого человека весит 12—25 г и 2—3 г у новорожденного.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322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48538"/>
            <a:ext cx="5486400" cy="430887"/>
          </a:xfrm>
        </p:spPr>
        <p:txBody>
          <a:bodyPr/>
          <a:lstStyle/>
          <a:p>
            <a:pPr algn="ctr"/>
            <a:r>
              <a:rPr lang="ru-RU" sz="2800" dirty="0"/>
              <a:t>Щитовидная железа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304376-7D58-4ECC-B9B6-23337D2AC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860" y="555625"/>
            <a:ext cx="3348027" cy="2590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23B932-84AF-466F-91BD-C7731430B2AB}"/>
              </a:ext>
            </a:extLst>
          </p:cNvPr>
          <p:cNvSpPr txBox="1"/>
          <p:nvPr/>
        </p:nvSpPr>
        <p:spPr>
          <a:xfrm>
            <a:off x="141287" y="555625"/>
            <a:ext cx="2133600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00" dirty="0">
                <a:solidFill>
                  <a:srgbClr val="0B0080"/>
                </a:solidFill>
                <a:latin typeface="Arial" panose="020B0604020202020204" pitchFamily="34" charset="0"/>
              </a:rPr>
              <a:t>В клетках  — </a:t>
            </a:r>
            <a:r>
              <a:rPr lang="ru-RU" sz="1500" dirty="0" err="1">
                <a:solidFill>
                  <a:srgbClr val="0B0080"/>
                </a:solidFill>
                <a:latin typeface="Arial" panose="020B0604020202020204" pitchFamily="34" charset="0"/>
              </a:rPr>
              <a:t>тироцитах</a:t>
            </a:r>
            <a:r>
              <a:rPr lang="ru-RU" sz="1500" dirty="0">
                <a:solidFill>
                  <a:srgbClr val="0B0080"/>
                </a:solidFill>
                <a:latin typeface="Arial" panose="020B0604020202020204" pitchFamily="34" charset="0"/>
              </a:rPr>
              <a:t> — вырабатываются два гормона (тироксин, </a:t>
            </a:r>
            <a:r>
              <a:rPr lang="ru-RU" sz="1500" dirty="0" err="1">
                <a:solidFill>
                  <a:srgbClr val="0B0080"/>
                </a:solidFill>
                <a:latin typeface="Arial" panose="020B0604020202020204" pitchFamily="34" charset="0"/>
              </a:rPr>
              <a:t>трийодти</a:t>
            </a:r>
            <a:r>
              <a:rPr lang="ru-RU" sz="1500" dirty="0">
                <a:solidFill>
                  <a:srgbClr val="0B0080"/>
                </a:solidFill>
                <a:latin typeface="Arial" panose="020B0604020202020204" pitchFamily="34" charset="0"/>
              </a:rPr>
              <a:t>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00" dirty="0" err="1">
                <a:solidFill>
                  <a:srgbClr val="0B0080"/>
                </a:solidFill>
                <a:latin typeface="Arial" panose="020B0604020202020204" pitchFamily="34" charset="0"/>
              </a:rPr>
              <a:t>ронин</a:t>
            </a:r>
            <a:r>
              <a:rPr lang="ru-RU" sz="1500" dirty="0">
                <a:solidFill>
                  <a:srgbClr val="0B0080"/>
                </a:solidFill>
                <a:latin typeface="Arial" panose="020B0604020202020204" pitchFamily="34" charset="0"/>
              </a:rPr>
              <a:t>), контролирующие обмен веществ и энергии, процессы роста, созревания тканей и органов. </a:t>
            </a:r>
          </a:p>
        </p:txBody>
      </p:sp>
    </p:spTree>
    <p:extLst>
      <p:ext uri="{BB962C8B-B14F-4D97-AF65-F5344CB8AC3E}">
        <p14:creationId xmlns:p14="http://schemas.microsoft.com/office/powerpoint/2010/main" val="1802911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Видео про щитовидную железу</a:t>
            </a:r>
          </a:p>
        </p:txBody>
      </p:sp>
    </p:spTree>
    <p:extLst>
      <p:ext uri="{BB962C8B-B14F-4D97-AF65-F5344CB8AC3E}">
        <p14:creationId xmlns:p14="http://schemas.microsoft.com/office/powerpoint/2010/main" val="763631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02424"/>
            <a:ext cx="5703888" cy="338554"/>
          </a:xfrm>
        </p:spPr>
        <p:txBody>
          <a:bodyPr/>
          <a:lstStyle/>
          <a:p>
            <a:pPr algn="ctr"/>
            <a:r>
              <a:rPr lang="ru-RU" sz="2200" dirty="0"/>
              <a:t>Тироксин гормон щитовидной железы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347B292-6028-47B3-A77B-0C8C0CA503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26" t="35910" r="-25"/>
          <a:stretch/>
        </p:blipFill>
        <p:spPr>
          <a:xfrm>
            <a:off x="141177" y="559624"/>
            <a:ext cx="5486620" cy="258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37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02424"/>
            <a:ext cx="5638800" cy="369332"/>
          </a:xfrm>
        </p:spPr>
        <p:txBody>
          <a:bodyPr/>
          <a:lstStyle/>
          <a:p>
            <a:pPr algn="ctr"/>
            <a:r>
              <a:rPr lang="ru-RU" sz="2400" dirty="0"/>
              <a:t>Патологии щитовидной железы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38919D-5835-4776-A603-074E8AFAAF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2" t="3438" r="3223" b="1690"/>
          <a:stretch/>
        </p:blipFill>
        <p:spPr>
          <a:xfrm>
            <a:off x="903286" y="555625"/>
            <a:ext cx="4021903" cy="258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440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430887"/>
          </a:xfrm>
        </p:spPr>
        <p:txBody>
          <a:bodyPr/>
          <a:lstStyle/>
          <a:p>
            <a:pPr algn="ctr"/>
            <a:r>
              <a:rPr lang="ru-RU" sz="2700" dirty="0"/>
              <a:t>Дефицит тироксина у взрослых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48280F-3DC0-4AEC-82C8-55223C36A0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5" r="1564" b="7735"/>
          <a:stretch/>
        </p:blipFill>
        <p:spPr>
          <a:xfrm>
            <a:off x="522287" y="555625"/>
            <a:ext cx="4928525" cy="259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0698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Методы диагностики в медицине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A527E91-EDD2-4531-8F95-573F80BBF6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13" t="7180" r="2444" b="29467"/>
          <a:stretch/>
        </p:blipFill>
        <p:spPr>
          <a:xfrm>
            <a:off x="1068884" y="573312"/>
            <a:ext cx="3631206" cy="256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5018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096E6C-8C8E-4D8A-9214-22FD1A6BA674}"/>
              </a:ext>
            </a:extLst>
          </p:cNvPr>
          <p:cNvSpPr txBox="1"/>
          <p:nvPr/>
        </p:nvSpPr>
        <p:spPr>
          <a:xfrm>
            <a:off x="65087" y="479425"/>
            <a:ext cx="570388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0" lvl="0" algn="just" defTabSz="914400" rtl="0" eaLnBrk="1" fontAlgn="auto" latinLnBrk="0" hangingPunct="1">
              <a:lnSpc>
                <a:spcPct val="100000"/>
              </a:lnSpc>
              <a:spcBef>
                <a:spcPts val="3600"/>
              </a:spcBef>
              <a:spcAft>
                <a:spcPts val="9900"/>
              </a:spcAft>
              <a:buClr>
                <a:srgbClr val="000000"/>
              </a:buClr>
              <a:buSzPts val="1150"/>
              <a:tabLst>
                <a:tab pos="172085" algn="l"/>
              </a:tabLst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	Составьте парные ответы из терминов и соответствующих им значений: А - гомеостаз, Б - рецепторы, В - гуморальное введение, Г - нервные импульсы, Д - биологически активные вещества, Е - саморегуляция, Ж - нервная регуляция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FEE33D9-85C8-491B-B06D-6F2D77104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Проверим ваши знания 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44384B-005C-4579-B444-540E8D8C7107}"/>
              </a:ext>
            </a:extLst>
          </p:cNvPr>
          <p:cNvSpPr txBox="1"/>
          <p:nvPr/>
        </p:nvSpPr>
        <p:spPr>
          <a:xfrm>
            <a:off x="65087" y="1851025"/>
            <a:ext cx="5703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12700" lvl="0">
              <a:spcBef>
                <a:spcPts val="3600"/>
              </a:spcBef>
              <a:spcAft>
                <a:spcPts val="9900"/>
              </a:spcAft>
              <a:buClr>
                <a:srgbClr val="000000"/>
              </a:buClr>
              <a:buSzPts val="1150"/>
              <a:tabLst>
                <a:tab pos="172085" algn="l"/>
              </a:tabLst>
              <a:defRPr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	- через нервные сигналы, 2 - через внутреннюю среду, 3 - сигналы, 4 - осуществляется нервами и гормонами, 5 - свойство организма сохранять постоянство внутренней среды, 6 -чувствительные нервные окончания, 7 - гормоны, ферменты, витамины.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74404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E6608E-717D-4584-8234-54740F756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88937"/>
            <a:ext cx="5703888" cy="630942"/>
          </a:xfrm>
        </p:spPr>
        <p:txBody>
          <a:bodyPr/>
          <a:lstStyle/>
          <a:p>
            <a:r>
              <a:rPr lang="ru-RU" dirty="0"/>
              <a:t>Анализы на гормоны щитовидной железы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16FFDF-CAFB-4D49-A974-47346555D5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19472" r="226"/>
          <a:stretch/>
        </p:blipFill>
        <p:spPr>
          <a:xfrm>
            <a:off x="1893887" y="603128"/>
            <a:ext cx="3581400" cy="255278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64E05C-2EBE-4FE1-9014-CB55D6357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50" y="624407"/>
            <a:ext cx="1709873" cy="10128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54E166C-7270-4CBC-8887-BFB0C05DEA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551" y="1774825"/>
            <a:ext cx="1709873" cy="113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4529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430887"/>
          </a:xfrm>
        </p:spPr>
        <p:txBody>
          <a:bodyPr/>
          <a:lstStyle/>
          <a:p>
            <a:pPr algn="ctr"/>
            <a:r>
              <a:rPr lang="ru-RU" sz="2800" dirty="0"/>
              <a:t>Врожденный </a:t>
            </a:r>
            <a:r>
              <a:rPr lang="ru-RU" sz="2800" dirty="0" err="1"/>
              <a:t>гипотериоз</a:t>
            </a:r>
            <a:endParaRPr lang="ru-RU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DDF0D1-836F-4F84-ABB8-D7ED8126C4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472" r="5969" b="7730"/>
          <a:stretch/>
        </p:blipFill>
        <p:spPr>
          <a:xfrm>
            <a:off x="623561" y="533311"/>
            <a:ext cx="4500360" cy="261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594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77001"/>
          </a:xfrm>
        </p:spPr>
        <p:txBody>
          <a:bodyPr/>
          <a:lstStyle/>
          <a:p>
            <a:pPr algn="ctr"/>
            <a:r>
              <a:rPr lang="ru-RU" sz="2800" dirty="0"/>
              <a:t>Дефицит тироксина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472F8FC-D1D8-484B-BD82-BA82DD2F18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8" t="31214" r="12769" b="4485"/>
          <a:stretch/>
        </p:blipFill>
        <p:spPr>
          <a:xfrm>
            <a:off x="571765" y="566420"/>
            <a:ext cx="4625443" cy="257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702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430887"/>
          </a:xfrm>
        </p:spPr>
        <p:txBody>
          <a:bodyPr/>
          <a:lstStyle/>
          <a:p>
            <a:pPr algn="ctr"/>
            <a:r>
              <a:rPr lang="ru-RU" sz="2800" dirty="0"/>
              <a:t>Причины гипотиреоза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5BA379-8DA4-4D9D-8A3E-1A95FF0E90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7" t="14774" r="18263" b="10887"/>
          <a:stretch/>
        </p:blipFill>
        <p:spPr>
          <a:xfrm>
            <a:off x="1024064" y="581848"/>
            <a:ext cx="3720846" cy="256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9941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430887"/>
          </a:xfrm>
        </p:spPr>
        <p:txBody>
          <a:bodyPr/>
          <a:lstStyle/>
          <a:p>
            <a:pPr algn="ctr"/>
            <a:r>
              <a:rPr lang="ru-RU" sz="2800" dirty="0"/>
              <a:t>Микседема</a:t>
            </a:r>
            <a:r>
              <a:rPr lang="ru-RU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E534D-0081-4ED0-A829-B44632A9CC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0" t="17124" r="2397" b="3157"/>
          <a:stretch/>
        </p:blipFill>
        <p:spPr>
          <a:xfrm>
            <a:off x="903287" y="555625"/>
            <a:ext cx="4038600" cy="258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99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02424"/>
            <a:ext cx="5402981" cy="430887"/>
          </a:xfrm>
        </p:spPr>
        <p:txBody>
          <a:bodyPr/>
          <a:lstStyle/>
          <a:p>
            <a:pPr algn="ctr"/>
            <a:r>
              <a:rPr lang="ru-RU" sz="2800" dirty="0"/>
              <a:t>Эндемический зоб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6C212E-3D5B-477B-A8F4-3FEC418AA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87" y="87574"/>
            <a:ext cx="5638801" cy="305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0962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02424"/>
            <a:ext cx="5627698" cy="430887"/>
          </a:xfrm>
        </p:spPr>
        <p:txBody>
          <a:bodyPr/>
          <a:lstStyle/>
          <a:p>
            <a:pPr algn="ctr"/>
            <a:r>
              <a:rPr lang="ru-RU" sz="2800" dirty="0"/>
              <a:t>Йодирование соли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A2F542-8328-4C66-9FB8-6A5B9E8FCC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r="106" b="26517"/>
          <a:stretch/>
        </p:blipFill>
        <p:spPr>
          <a:xfrm>
            <a:off x="141287" y="623939"/>
            <a:ext cx="5486401" cy="25184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63134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02424"/>
            <a:ext cx="5402981" cy="430887"/>
          </a:xfrm>
        </p:spPr>
        <p:txBody>
          <a:bodyPr/>
          <a:lstStyle/>
          <a:p>
            <a:pPr algn="ctr"/>
            <a:r>
              <a:rPr lang="ru-RU" sz="2800" dirty="0"/>
              <a:t>Профилактика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1A9C14-BFDE-40B6-87B0-DB3D34567A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8" t="3156" r="5351" b="5382"/>
          <a:stretch/>
        </p:blipFill>
        <p:spPr>
          <a:xfrm>
            <a:off x="0" y="0"/>
            <a:ext cx="5768975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458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430887"/>
          </a:xfrm>
        </p:spPr>
        <p:txBody>
          <a:bodyPr/>
          <a:lstStyle/>
          <a:p>
            <a:pPr algn="ctr"/>
            <a:r>
              <a:rPr lang="ru-RU" sz="2800" dirty="0"/>
              <a:t>Гипертиреоз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B319A7-73B3-4A34-916D-B1055A0DC7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87" y="598970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925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E31D7-86D2-444B-895D-AFE0C4125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04" y="132463"/>
            <a:ext cx="5480653" cy="386828"/>
          </a:xfrm>
        </p:spPr>
        <p:txBody>
          <a:bodyPr>
            <a:normAutofit fontScale="90000"/>
          </a:bodyPr>
          <a:lstStyle/>
          <a:p>
            <a:r>
              <a:rPr lang="ru-RU" sz="3205" dirty="0"/>
              <a:t>Эндокринология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72C51A-FE6D-4D2F-A871-5289AD6D8437}"/>
              </a:ext>
            </a:extLst>
          </p:cNvPr>
          <p:cNvSpPr txBox="1"/>
          <p:nvPr/>
        </p:nvSpPr>
        <p:spPr>
          <a:xfrm>
            <a:off x="141287" y="631825"/>
            <a:ext cx="270426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— это наука, которая занимается изучением строения и функций желез внутренней секреции (эндокринных желез), а также вырабатываемых ими продуктов (гормонов).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C48B664-2343-4223-85C5-E296D2432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6887" y="631825"/>
            <a:ext cx="2442462" cy="24424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70049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8" y="50413"/>
            <a:ext cx="5209143" cy="447558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ЗНАНИЯ!</a:t>
            </a:r>
            <a:endParaRPr sz="2050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90E3CC42-7F8B-4261-9165-1E1109D6B1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881961"/>
              </p:ext>
            </p:extLst>
          </p:nvPr>
        </p:nvGraphicFramePr>
        <p:xfrm>
          <a:off x="65087" y="50413"/>
          <a:ext cx="5638800" cy="3172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6161">
                  <a:extLst>
                    <a:ext uri="{9D8B030D-6E8A-4147-A177-3AD203B41FA5}">
                      <a16:colId xmlns:a16="http://schemas.microsoft.com/office/drawing/2014/main" val="299323467"/>
                    </a:ext>
                  </a:extLst>
                </a:gridCol>
                <a:gridCol w="3672639">
                  <a:extLst>
                    <a:ext uri="{9D8B030D-6E8A-4147-A177-3AD203B41FA5}">
                      <a16:colId xmlns:a16="http://schemas.microsoft.com/office/drawing/2014/main" val="132619533"/>
                    </a:ext>
                  </a:extLst>
                </a:gridCol>
              </a:tblGrid>
              <a:tr h="3667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ТЕРМИН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ЗНАЧЕНИЕ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412494"/>
                  </a:ext>
                </a:extLst>
              </a:tr>
              <a:tr h="652429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 – гомеостаз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5 - свойство организма сохранять постоянство внутренней среды</a:t>
                      </a:r>
                      <a:endParaRPr kumimoji="0" lang="ru-RU" sz="16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4614365"/>
                  </a:ext>
                </a:extLst>
              </a:tr>
              <a:tr h="634547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 - рецепторы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6 - чувствительные нервные окончания</a:t>
                      </a:r>
                      <a:endParaRPr kumimoji="0" lang="ru-RU" sz="16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766429"/>
                  </a:ext>
                </a:extLst>
              </a:tr>
              <a:tr h="683515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 - гуморальное введение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2 - через внутреннюю среду</a:t>
                      </a:r>
                      <a:endParaRPr kumimoji="0" lang="ru-RU" sz="16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593330"/>
                  </a:ext>
                </a:extLst>
              </a:tr>
              <a:tr h="834929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 - нервные импульсы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6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3 - сигналы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8014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78383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E31D7-86D2-444B-895D-AFE0C4125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04" y="132463"/>
            <a:ext cx="5480653" cy="386828"/>
          </a:xfrm>
        </p:spPr>
        <p:txBody>
          <a:bodyPr>
            <a:normAutofit fontScale="90000"/>
          </a:bodyPr>
          <a:lstStyle/>
          <a:p>
            <a:r>
              <a:rPr lang="ru-RU" sz="3205" dirty="0"/>
              <a:t>Эндокринная система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AA38820-FD84-432B-AC19-8AB816251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887" y="598080"/>
            <a:ext cx="3124200" cy="2539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744584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E31D7-86D2-444B-895D-AFE0C4125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04" y="132463"/>
            <a:ext cx="5480653" cy="386828"/>
          </a:xfrm>
        </p:spPr>
        <p:txBody>
          <a:bodyPr>
            <a:normAutofit fontScale="90000"/>
          </a:bodyPr>
          <a:lstStyle/>
          <a:p>
            <a:r>
              <a:rPr lang="ru-RU" sz="3205" dirty="0"/>
              <a:t>Эндокринолог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72C51A-FE6D-4D2F-A871-5289AD6D8437}"/>
              </a:ext>
            </a:extLst>
          </p:cNvPr>
          <p:cNvSpPr txBox="1"/>
          <p:nvPr/>
        </p:nvSpPr>
        <p:spPr>
          <a:xfrm>
            <a:off x="141287" y="609501"/>
            <a:ext cx="255186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Врач, в компетенцию которого входит диагностика, лечение и предупреждение развития недугов эндокринной системы называется 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</a:rPr>
              <a:t>э</a:t>
            </a:r>
            <a:r>
              <a:rPr lang="ru-RU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ндокринолог.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8DB0D9-3D1F-43CC-B41B-CB62D2D38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887" y="678481"/>
            <a:ext cx="2990466" cy="2329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19999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1AE5DA-C399-46CA-A031-E0E435C13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32463"/>
            <a:ext cx="5562600" cy="386828"/>
          </a:xfrm>
        </p:spPr>
        <p:txBody>
          <a:bodyPr>
            <a:noAutofit/>
          </a:bodyPr>
          <a:lstStyle/>
          <a:p>
            <a:r>
              <a:rPr lang="ru-RU" sz="2000" b="1" i="0" u="none" strike="noStrike" spc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Туракулов</a:t>
            </a:r>
            <a:r>
              <a:rPr lang="ru-RU" sz="2000" b="1" i="0" u="none" strike="noStrike" spc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</a:t>
            </a:r>
            <a:r>
              <a:rPr lang="ru-RU" sz="2000" b="1" i="0" u="none" strike="noStrike" spc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Ялкин</a:t>
            </a:r>
            <a:r>
              <a:rPr lang="ru-RU" sz="2000" b="1" i="0" u="none" strike="noStrike" spc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</a:t>
            </a:r>
            <a:r>
              <a:rPr lang="ru-RU" sz="2000" b="1" i="0" u="none" strike="noStrike" spc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Халматович</a:t>
            </a:r>
            <a:r>
              <a:rPr lang="ru-RU" sz="2000" b="1" i="0" u="none" strike="noStrike" spc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</a:t>
            </a:r>
            <a:r>
              <a:rPr lang="ru-RU" sz="2000" i="0" u="none" strike="noStrike" spc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(1916-2005)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C749BEB-18C9-4782-ACAB-A2172D3D7356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893888" y="631825"/>
            <a:ext cx="3733800" cy="2369880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b="0" i="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  </a:t>
            </a:r>
            <a:r>
              <a:rPr lang="ru-RU" sz="17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Ученый-биохи­мик. Изучал гормоны щитовидной железы, метаболизм клетки и заболевания, вызванные расстройством эндокринных желез; разработал новые методы диагностики и лечения болезней эн­докринной системы. Обосновал пути использования изотопов в биологии и медицине.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F5AA64-EF98-46E5-92BA-25AC046B2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88" y="576825"/>
            <a:ext cx="1668265" cy="255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793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E31D7-86D2-444B-895D-AFE0C4125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04" y="132463"/>
            <a:ext cx="5480653" cy="386828"/>
          </a:xfrm>
        </p:spPr>
        <p:txBody>
          <a:bodyPr>
            <a:normAutofit fontScale="90000"/>
          </a:bodyPr>
          <a:lstStyle/>
          <a:p>
            <a:r>
              <a:rPr lang="ru-RU" sz="3205" dirty="0"/>
              <a:t>Институт эндокринологии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E5BB06C-4397-4B38-A863-3DAC811C0B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73" t="12290" r="864"/>
          <a:stretch/>
        </p:blipFill>
        <p:spPr>
          <a:xfrm>
            <a:off x="979487" y="598569"/>
            <a:ext cx="3657600" cy="251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619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4714E5-2625-4D05-AB78-CCF9DF5E1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Обобщение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24588D3-95D2-4A32-B743-844CC2C43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7365" y="634453"/>
            <a:ext cx="1696753" cy="13689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B077B96-F178-419A-BACF-67C48F301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856" y="634453"/>
            <a:ext cx="1864281" cy="129277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4ADF753-539E-4EF0-B083-2980CF85C2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0213" y="937939"/>
            <a:ext cx="1970534" cy="152268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A254622-FC09-4DF3-8EF6-8B9B61797D08}"/>
              </a:ext>
            </a:extLst>
          </p:cNvPr>
          <p:cNvSpPr txBox="1"/>
          <p:nvPr/>
        </p:nvSpPr>
        <p:spPr>
          <a:xfrm>
            <a:off x="1131887" y="2536825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«Дирижер всех желез»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AB5CF6D-B365-4524-BA0B-C4A4C68491F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027" t="2833" b="3100"/>
          <a:stretch/>
        </p:blipFill>
        <p:spPr>
          <a:xfrm>
            <a:off x="4643387" y="2077804"/>
            <a:ext cx="838435" cy="103458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E91D041-18DB-4164-8E90-AE330718C2E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29" t="1508" r="50147" b="1592"/>
          <a:stretch/>
        </p:blipFill>
        <p:spPr>
          <a:xfrm>
            <a:off x="287152" y="2077188"/>
            <a:ext cx="854526" cy="106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9559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775C4-CBC0-4B88-B231-6E93A3A3B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32463"/>
            <a:ext cx="5638800" cy="386828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Ваше здоровье - в ваших руках!!!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A89F12-58B0-42A7-B36D-E76475F8C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287" y="574675"/>
            <a:ext cx="3810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26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287" y="51079"/>
            <a:ext cx="4760643" cy="447551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800" dirty="0"/>
              <a:t>З А Д А Н И Е</a:t>
            </a:r>
            <a:endParaRPr sz="28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4103687" y="82956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algn="ctr" defTabSz="10089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7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F1979A-7BE8-4445-BE2B-9F1FED219469}"/>
              </a:ext>
            </a:extLst>
          </p:cNvPr>
          <p:cNvSpPr txBox="1"/>
          <p:nvPr/>
        </p:nvSpPr>
        <p:spPr>
          <a:xfrm>
            <a:off x="2884487" y="1698625"/>
            <a:ext cx="1417877" cy="831090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Нарисовать </a:t>
            </a:r>
          </a:p>
          <a:p>
            <a:pPr algn="ctr"/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рис. № 9.</a:t>
            </a:r>
          </a:p>
          <a:p>
            <a:pPr algn="ctr"/>
            <a:endParaRPr lang="ru-RU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989587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8810" y="829561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algn="ctr" defTabSz="10089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7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1001714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82207" y="82956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algn="ctr" defTabSz="10089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7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1512887" y="1698625"/>
            <a:ext cx="1489787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algn="ctr" defTabSz="576621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Выполнить задания  и ответить на вопросы письменно</a:t>
            </a:r>
          </a:p>
          <a:p>
            <a:pPr algn="ctr" defTabSz="576621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 21-22 )</a:t>
            </a: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937863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367240" y="828994"/>
            <a:ext cx="1417877" cy="829307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algn="ctr" defTabSz="10089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7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73034" y="1701974"/>
            <a:ext cx="1589177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algn="ctr" defTabSz="576621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Прочитать </a:t>
            </a:r>
          </a:p>
          <a:p>
            <a:pPr algn="ctr" defTabSz="576621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§ 6 </a:t>
            </a:r>
          </a:p>
          <a:p>
            <a:pPr algn="ctr" defTabSz="576621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 19- 22) и выписать основные понятия.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1100274"/>
            <a:ext cx="609001" cy="2713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73D870-D909-4F55-A501-70DC3586E41F}"/>
              </a:ext>
            </a:extLst>
          </p:cNvPr>
          <p:cNvSpPr txBox="1"/>
          <p:nvPr/>
        </p:nvSpPr>
        <p:spPr>
          <a:xfrm>
            <a:off x="4179887" y="1698625"/>
            <a:ext cx="1449014" cy="1256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Составить </a:t>
            </a:r>
            <a:r>
              <a:rPr lang="ru-RU" sz="1513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синквейн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на понятие щитовидная железа.</a:t>
            </a:r>
          </a:p>
        </p:txBody>
      </p:sp>
    </p:spTree>
    <p:extLst>
      <p:ext uri="{BB962C8B-B14F-4D97-AF65-F5344CB8AC3E}">
        <p14:creationId xmlns:p14="http://schemas.microsoft.com/office/powerpoint/2010/main" val="2221516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11" grpId="0" animBg="1"/>
      <p:bldP spid="12" grpId="0"/>
      <p:bldP spid="14" grpId="0" animBg="1"/>
      <p:bldP spid="15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8" y="50413"/>
            <a:ext cx="5209143" cy="447558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2800" dirty="0"/>
              <a:t>Ключ теста на соответствие</a:t>
            </a:r>
            <a:endParaRPr sz="2050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90E3CC42-7F8B-4261-9165-1E1109D6B1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43640"/>
              </p:ext>
            </p:extLst>
          </p:nvPr>
        </p:nvGraphicFramePr>
        <p:xfrm>
          <a:off x="65087" y="555625"/>
          <a:ext cx="56388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299323467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32619533"/>
                    </a:ext>
                  </a:extLst>
                </a:gridCol>
              </a:tblGrid>
              <a:tr h="34335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ТЕРМИН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ЗНАЧЕНИЕ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412494"/>
                  </a:ext>
                </a:extLst>
              </a:tr>
              <a:tr h="842790">
                <a:tc>
                  <a:txBody>
                    <a:bodyPr/>
                    <a:lstStyle/>
                    <a:p>
                      <a:pPr marL="0" marR="0" lvl="0" indent="0" algn="l" defTabSz="576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 - биологически активные вещества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7 - гормоны, ферменты, витамины. </a:t>
                      </a:r>
                      <a:endParaRPr kumimoji="0" lang="ru-RU" sz="16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4614365"/>
                  </a:ext>
                </a:extLst>
              </a:tr>
              <a:tr h="593075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 - саморегуляция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4 - осуществляется нервами и гормонами</a:t>
                      </a:r>
                      <a:endParaRPr kumimoji="0" lang="ru-RU" sz="16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766429"/>
                  </a:ext>
                </a:extLst>
              </a:tr>
              <a:tr h="811576">
                <a:tc>
                  <a:txBody>
                    <a:bodyPr/>
                    <a:lstStyle/>
                    <a:p>
                      <a:pPr marL="0" marR="0" lvl="0" indent="0" algn="l" defTabSz="576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 - нервная регуляция</a:t>
                      </a:r>
                      <a:endParaRPr kumimoji="0" lang="ru-R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6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1 - через нервные сигналы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/>
                      <a:endParaRPr kumimoji="0" lang="ru-RU" sz="16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5933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938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4304" y="22225"/>
            <a:ext cx="5519583" cy="509114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Гомеостаз - с</a:t>
            </a:r>
            <a:r>
              <a:rPr lang="ru-RU" sz="3200" dirty="0" err="1"/>
              <a:t>инквейн</a:t>
            </a:r>
            <a:endParaRPr lang="ru-RU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257B26-CEBA-4DE4-BDD2-2111C344B8AF}"/>
              </a:ext>
            </a:extLst>
          </p:cNvPr>
          <p:cNvSpPr txBox="1"/>
          <p:nvPr/>
        </p:nvSpPr>
        <p:spPr>
          <a:xfrm>
            <a:off x="184304" y="555625"/>
            <a:ext cx="551958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1.Гомеостаз.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2.Постоянный, регуляторный.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3.Контролирует внутреннюю структуру, сохраняет стабильность в организме и управляет на клеточном уровне.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4.Гомеостаз – это постоянство внутренней среды организма.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5.Нейрогуморальная регуляция обеспечивает гомеостаз организма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795387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19635"/>
            <a:ext cx="5172948" cy="509114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3200" b="1" i="0" u="none" strike="noStrike" kern="800" cap="none" spc="-25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СЕГОДНЯ НА УРОКЕ </a:t>
            </a:r>
            <a:endParaRPr sz="2050" dirty="0"/>
          </a:p>
        </p:txBody>
      </p:sp>
      <p:sp>
        <p:nvSpPr>
          <p:cNvPr id="16" name="TextBox 15"/>
          <p:cNvSpPr txBox="1"/>
          <p:nvPr/>
        </p:nvSpPr>
        <p:spPr>
          <a:xfrm>
            <a:off x="750887" y="612715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Железы секреции.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84287" y="1146115"/>
            <a:ext cx="403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noProof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Щитовидная железа</a:t>
            </a:r>
            <a:r>
              <a:rPr kumimoji="0" lang="ru-RU" sz="2000" b="1" i="0" u="none" strike="noStrike" kern="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51087" y="1831915"/>
            <a:ext cx="3417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Эндемический зоб</a:t>
            </a:r>
            <a:r>
              <a:rPr kumimoji="0" lang="ru-RU" sz="2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9487" y="11652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2001459" y="18061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960687" y="2491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3285042" y="2500439"/>
            <a:ext cx="2418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Профилактика.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2DB7DD-D45B-49D3-95C0-517BE184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132463"/>
            <a:ext cx="5486400" cy="386828"/>
          </a:xfrm>
        </p:spPr>
        <p:txBody>
          <a:bodyPr>
            <a:normAutofit fontScale="90000"/>
          </a:bodyPr>
          <a:lstStyle/>
          <a:p>
            <a:r>
              <a:rPr lang="ru-RU" dirty="0"/>
              <a:t>Гуморальная регуляция организма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4F3B22-7F5A-4CD0-A1EB-CD0E2CFE6A31}"/>
              </a:ext>
            </a:extLst>
          </p:cNvPr>
          <p:cNvSpPr txBox="1"/>
          <p:nvPr/>
        </p:nvSpPr>
        <p:spPr>
          <a:xfrm>
            <a:off x="141287" y="555625"/>
            <a:ext cx="5486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  <a:ea typeface="+mn-ea"/>
                <a:cs typeface="+mn-cs"/>
              </a:rPr>
              <a:t>осуществляется с помощью химических веществ: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  <a:ea typeface="+mn-ea"/>
                <a:cs typeface="+mn-cs"/>
              </a:rPr>
              <a:t>гормонов, 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  <a:ea typeface="+mn-ea"/>
                <a:cs typeface="+mn-cs"/>
              </a:rPr>
              <a:t>медиаторов,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  <a:ea typeface="+mn-ea"/>
                <a:cs typeface="+mn-cs"/>
              </a:rPr>
              <a:t> ионов,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  <a:ea typeface="+mn-ea"/>
                <a:cs typeface="+mn-cs"/>
              </a:rPr>
              <a:t> продуктов обмена,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  <a:ea typeface="+mn-ea"/>
                <a:cs typeface="+mn-cs"/>
              </a:rPr>
              <a:t> через жидкие среды организма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T Sans"/>
                <a:ea typeface="+mn-ea"/>
                <a:cs typeface="+mn-cs"/>
              </a:rPr>
              <a:t>(кровь, лимфу, межклеточную жидкость).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9BEA25-6049-4640-8803-7F7EC3EE5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777503" y="1110409"/>
            <a:ext cx="1490568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23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E31D7-86D2-444B-895D-AFE0C4125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04" y="132463"/>
            <a:ext cx="5480653" cy="386828"/>
          </a:xfrm>
        </p:spPr>
        <p:txBody>
          <a:bodyPr>
            <a:normAutofit fontScale="90000"/>
          </a:bodyPr>
          <a:lstStyle/>
          <a:p>
            <a:r>
              <a:rPr kumimoji="0" lang="ru-RU" sz="32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Строение желез</a:t>
            </a:r>
            <a:endParaRPr lang="ru-RU" sz="3205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DBE238-A926-452A-911E-0CA9AD8364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182" r="1753" b="3536"/>
          <a:stretch/>
        </p:blipFill>
        <p:spPr>
          <a:xfrm>
            <a:off x="446087" y="594763"/>
            <a:ext cx="5142670" cy="2531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954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9EF433-F21C-4247-A37E-83371C38A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/>
              <a:t>Железы</a:t>
            </a:r>
            <a:r>
              <a:rPr lang="ru-RU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83A11D-B6BC-499A-A642-D8E65C720C66}"/>
              </a:ext>
            </a:extLst>
          </p:cNvPr>
          <p:cNvSpPr txBox="1"/>
          <p:nvPr/>
        </p:nvSpPr>
        <p:spPr>
          <a:xfrm>
            <a:off x="65087" y="598811"/>
            <a:ext cx="2038842" cy="239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Внешней </a:t>
            </a:r>
          </a:p>
          <a:p>
            <a:pPr algn="ctr"/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секреции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 протоки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выделяют большое количество секрета.</a:t>
            </a:r>
          </a:p>
          <a:p>
            <a:pPr algn="ctr"/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Например, слезные, пищеварительные,</a:t>
            </a:r>
          </a:p>
          <a:p>
            <a:pPr algn="ctr"/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молочные, жировые.</a:t>
            </a:r>
            <a:endParaRPr lang="ru-RU" sz="1500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10F54E-93F5-4444-8262-CE9AF267DEE6}"/>
              </a:ext>
            </a:extLst>
          </p:cNvPr>
          <p:cNvSpPr txBox="1"/>
          <p:nvPr/>
        </p:nvSpPr>
        <p:spPr>
          <a:xfrm>
            <a:off x="1817687" y="593368"/>
            <a:ext cx="24384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Внутренней </a:t>
            </a:r>
          </a:p>
          <a:p>
            <a:pPr algn="ctr"/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секреции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имеют протоки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гормонов выделяют немного. </a:t>
            </a:r>
          </a:p>
          <a:p>
            <a:pPr algn="ctr"/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Например, щитовидная,</a:t>
            </a:r>
          </a:p>
          <a:p>
            <a:pPr algn="ctr"/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паращитовидная, надпочечники, </a:t>
            </a:r>
          </a:p>
          <a:p>
            <a:pPr algn="ctr"/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гипофиз, эпифиз, вилочковая железа.</a:t>
            </a:r>
            <a:endParaRPr lang="ru-RU" sz="1500" dirty="0">
              <a:solidFill>
                <a:srgbClr val="00206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FE9CD0-CAEB-45FB-89B6-101DE5336C25}"/>
              </a:ext>
            </a:extLst>
          </p:cNvPr>
          <p:cNvSpPr txBox="1"/>
          <p:nvPr/>
        </p:nvSpPr>
        <p:spPr>
          <a:xfrm>
            <a:off x="3893645" y="593368"/>
            <a:ext cx="1810242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Смешанной </a:t>
            </a:r>
          </a:p>
          <a:p>
            <a:pPr algn="ctr"/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секреции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 признаки желез внутренней и внешней секреции.</a:t>
            </a:r>
          </a:p>
          <a:p>
            <a:pPr algn="ctr"/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Например, поджелудочная,</a:t>
            </a:r>
          </a:p>
          <a:p>
            <a:pPr algn="ctr"/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половые железы.</a:t>
            </a:r>
            <a:endParaRPr lang="ru-RU" sz="15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156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3067</TotalTime>
  <Words>1053</Words>
  <Application>Microsoft Office PowerPoint</Application>
  <PresentationFormat>Произвольный</PresentationFormat>
  <Paragraphs>133</Paragraphs>
  <Slides>36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36</vt:i4>
      </vt:variant>
    </vt:vector>
  </HeadingPairs>
  <TitlesOfParts>
    <vt:vector size="50" baseType="lpstr">
      <vt:lpstr>Arial</vt:lpstr>
      <vt:lpstr>Arial</vt:lpstr>
      <vt:lpstr>Calibri</vt:lpstr>
      <vt:lpstr>Open Sans</vt:lpstr>
      <vt:lpstr>Open Sans Light</vt:lpstr>
      <vt:lpstr>PT Sans</vt:lpstr>
      <vt:lpstr>Times New Roman</vt:lpstr>
      <vt:lpstr>Wingdings</vt:lpstr>
      <vt:lpstr>Office Theme</vt:lpstr>
      <vt:lpstr>1_Office Theme</vt:lpstr>
      <vt:lpstr>2_Office Theme</vt:lpstr>
      <vt:lpstr>Тема Office</vt:lpstr>
      <vt:lpstr>3_Office Theme</vt:lpstr>
      <vt:lpstr>4_Office Theme</vt:lpstr>
      <vt:lpstr>Биология  Человек и его здоровье</vt:lpstr>
      <vt:lpstr>Проверим ваши знания !</vt:lpstr>
      <vt:lpstr>ПРОВЕРЬТЕ СВОИ ЗНАНИЯ!</vt:lpstr>
      <vt:lpstr>Ключ теста на соответствие</vt:lpstr>
      <vt:lpstr> Гомеостаз - синквейн</vt:lpstr>
      <vt:lpstr>СЕГОДНЯ НА УРОКЕ </vt:lpstr>
      <vt:lpstr>Гуморальная регуляция организма</vt:lpstr>
      <vt:lpstr>Строение желез</vt:lpstr>
      <vt:lpstr>Железы </vt:lpstr>
      <vt:lpstr>Железы внешней секреции</vt:lpstr>
      <vt:lpstr>Железы внутренней секреции</vt:lpstr>
      <vt:lpstr>Железы смешанной секреции</vt:lpstr>
      <vt:lpstr>Щитовидная железа</vt:lpstr>
      <vt:lpstr>Щитовидная железа</vt:lpstr>
      <vt:lpstr>Видео про щитовидную железу</vt:lpstr>
      <vt:lpstr>Тироксин гормон щитовидной железы</vt:lpstr>
      <vt:lpstr>Патологии щитовидной железы</vt:lpstr>
      <vt:lpstr>Дефицит тироксина у взрослых</vt:lpstr>
      <vt:lpstr>Методы диагностики в медицине</vt:lpstr>
      <vt:lpstr>Анализы на гормоны щитовидной железы</vt:lpstr>
      <vt:lpstr>Врожденный гипотериоз</vt:lpstr>
      <vt:lpstr>Дефицит тироксина </vt:lpstr>
      <vt:lpstr>Причины гипотиреоза </vt:lpstr>
      <vt:lpstr>Микседема </vt:lpstr>
      <vt:lpstr>Эндемический зоб</vt:lpstr>
      <vt:lpstr>Йодирование соли </vt:lpstr>
      <vt:lpstr>Профилактика </vt:lpstr>
      <vt:lpstr>Гипертиреоз </vt:lpstr>
      <vt:lpstr>Эндокринология </vt:lpstr>
      <vt:lpstr>Эндокринная система </vt:lpstr>
      <vt:lpstr>Эндокринолог </vt:lpstr>
      <vt:lpstr>Туракулов Ялкин Халматович (1916-2005)</vt:lpstr>
      <vt:lpstr>Институт эндокринологии </vt:lpstr>
      <vt:lpstr>Обобщение </vt:lpstr>
      <vt:lpstr>Ваше здоровье - в ваших руках!!!</vt:lpstr>
      <vt:lpstr>З А Д А Н И 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Acer</cp:lastModifiedBy>
  <cp:revision>193</cp:revision>
  <dcterms:created xsi:type="dcterms:W3CDTF">2020-04-13T08:05:42Z</dcterms:created>
  <dcterms:modified xsi:type="dcterms:W3CDTF">2020-09-19T12:09:03Z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