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5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3"/>
  </p:notesMasterIdLst>
  <p:sldIdLst>
    <p:sldId id="1518" r:id="rId7"/>
    <p:sldId id="1556" r:id="rId8"/>
    <p:sldId id="1526" r:id="rId9"/>
    <p:sldId id="1623" r:id="rId10"/>
    <p:sldId id="1624" r:id="rId11"/>
    <p:sldId id="1524" r:id="rId12"/>
    <p:sldId id="1607" r:id="rId13"/>
    <p:sldId id="1602" r:id="rId14"/>
    <p:sldId id="1626" r:id="rId15"/>
    <p:sldId id="1511" r:id="rId16"/>
    <p:sldId id="1625" r:id="rId17"/>
    <p:sldId id="1627" r:id="rId18"/>
    <p:sldId id="1631" r:id="rId19"/>
    <p:sldId id="1639" r:id="rId20"/>
    <p:sldId id="1632" r:id="rId21"/>
    <p:sldId id="1633" r:id="rId22"/>
    <p:sldId id="1635" r:id="rId23"/>
    <p:sldId id="1641" r:id="rId24"/>
    <p:sldId id="1646" r:id="rId25"/>
    <p:sldId id="1645" r:id="rId26"/>
    <p:sldId id="1636" r:id="rId27"/>
    <p:sldId id="1640" r:id="rId28"/>
    <p:sldId id="1642" r:id="rId29"/>
    <p:sldId id="1634" r:id="rId30"/>
    <p:sldId id="1638" r:id="rId31"/>
    <p:sldId id="1643" r:id="rId32"/>
    <p:sldId id="1644" r:id="rId33"/>
    <p:sldId id="1637" r:id="rId34"/>
    <p:sldId id="1494" r:id="rId35"/>
    <p:sldId id="1630" r:id="rId36"/>
    <p:sldId id="1628" r:id="rId37"/>
    <p:sldId id="1499" r:id="rId38"/>
    <p:sldId id="1629" r:id="rId39"/>
    <p:sldId id="1647" r:id="rId40"/>
    <p:sldId id="1621" r:id="rId41"/>
    <p:sldId id="354" r:id="rId42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74" autoAdjust="0"/>
  </p:normalViewPr>
  <p:slideViewPr>
    <p:cSldViewPr>
      <p:cViewPr varScale="1">
        <p:scale>
          <a:sx n="118" d="100"/>
          <a:sy n="118" d="100"/>
        </p:scale>
        <p:origin x="1254" y="9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71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1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9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18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5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развитие биохимической и биофизической школ в Узбекистане он был награждён Орденом Трудового Красного Знамени, в этом же 1963 году ему было присвоено звание профессора. В 1964 году за большие заслуги в развитии науки, плодотворную научно-практическую деятельность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получил почетное звание «Заслуженный деятель науки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Узбекскистана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». В 1964 году двум узбекским ученым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и Р. К.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Исламбекову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была присуждена Ленинская премия «за биохимическое и клинико-морфологическое исследования щитовидной железы в норме и при тиреоидной патологии 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радиойодтерапии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опубликованные в 1959—1963 годах». В 1964г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принял участие в VI Конгрессе биохимиков в Нью-Йорке.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Туракуловым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написано 120 научно-популярных и публицистических работ, под его редакцией вышло около 50 трудов, монографий, учебников. Многолетний труд в области изучения щитовидной железы и биохимии тиреоидных гормонов и механизма их действия, проведенный в Институте биохимии АН Узбекистана и Институте экспериментальной эндокринологии и химии гормонов АМН СССР, был систематизирован, обобщен и опубликован в 1972 году в виде монографии под общей редакцией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Авторы, узбекские биохимики А. И.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Гагельганс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А. К.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Мирахмедов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Н. С. Салахова,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и московские ученые Г. А.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Гайдина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Л. М.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Гольбер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и В. И.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Кандрор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создали капитальный труд под названием «Тиреоидные гормоны», который на долгие десятилетия стал настольной книгой для эндокринологов всей страны. В 1975 году эта монография была переведена на английский язык и издана в США. По инициативе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Центральный Совет Президиума Всесоюзного биохимического общества принял решение Второй Всесоюзный Биохимический Съезд провести в Ташкенте в 1969 году. Председатель Организационного комитета академик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блестяще справившийся со своей работой, был избран вице-президентом Всесоюзного Биохимического общества и был переизбран снова на эту должность в 1974 году на III Всесоюзном биохимическом съезде в Риге. Через три года, в октябре 1972 года на Втором Всесоюзном съезде эндокринологов в Москве его также избрали членом Президиума и вице-президентом Всесоюзного Эндокринологического общества, а в Ташкенте в этом же году — Академиком-секретарем Отделения биологических наук Президиума АН Узбекистана. В 1970 году Я. Х.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Туракулов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был назначен Ректором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Самаркан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8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26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0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9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63.xml"/><Relationship Id="rId34" Type="http://schemas.openxmlformats.org/officeDocument/2006/relationships/slideLayout" Target="../slideLayouts/slideLayout176.xml"/><Relationship Id="rId42" Type="http://schemas.openxmlformats.org/officeDocument/2006/relationships/slideLayout" Target="../slideLayouts/slideLayout184.xml"/><Relationship Id="rId47" Type="http://schemas.openxmlformats.org/officeDocument/2006/relationships/slideLayout" Target="../slideLayouts/slideLayout189.xml"/><Relationship Id="rId50" Type="http://schemas.openxmlformats.org/officeDocument/2006/relationships/slideLayout" Target="../slideLayouts/slideLayout192.xml"/><Relationship Id="rId55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9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32" Type="http://schemas.openxmlformats.org/officeDocument/2006/relationships/slideLayout" Target="../slideLayouts/slideLayout174.xml"/><Relationship Id="rId37" Type="http://schemas.openxmlformats.org/officeDocument/2006/relationships/slideLayout" Target="../slideLayouts/slideLayout179.xml"/><Relationship Id="rId40" Type="http://schemas.openxmlformats.org/officeDocument/2006/relationships/slideLayout" Target="../slideLayouts/slideLayout182.xml"/><Relationship Id="rId45" Type="http://schemas.openxmlformats.org/officeDocument/2006/relationships/slideLayout" Target="../slideLayouts/slideLayout187.xml"/><Relationship Id="rId53" Type="http://schemas.openxmlformats.org/officeDocument/2006/relationships/slideLayout" Target="../slideLayouts/slideLayout195.xml"/><Relationship Id="rId58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4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Relationship Id="rId30" Type="http://schemas.openxmlformats.org/officeDocument/2006/relationships/slideLayout" Target="../slideLayouts/slideLayout172.xml"/><Relationship Id="rId35" Type="http://schemas.openxmlformats.org/officeDocument/2006/relationships/slideLayout" Target="../slideLayouts/slideLayout177.xml"/><Relationship Id="rId43" Type="http://schemas.openxmlformats.org/officeDocument/2006/relationships/slideLayout" Target="../slideLayouts/slideLayout185.xml"/><Relationship Id="rId48" Type="http://schemas.openxmlformats.org/officeDocument/2006/relationships/slideLayout" Target="../slideLayouts/slideLayout190.xml"/><Relationship Id="rId56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50.xml"/><Relationship Id="rId51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33" Type="http://schemas.openxmlformats.org/officeDocument/2006/relationships/slideLayout" Target="../slideLayouts/slideLayout175.xml"/><Relationship Id="rId38" Type="http://schemas.openxmlformats.org/officeDocument/2006/relationships/slideLayout" Target="../slideLayouts/slideLayout180.xml"/><Relationship Id="rId46" Type="http://schemas.openxmlformats.org/officeDocument/2006/relationships/slideLayout" Target="../slideLayouts/slideLayout188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2.xml"/><Relationship Id="rId41" Type="http://schemas.openxmlformats.org/officeDocument/2006/relationships/slideLayout" Target="../slideLayouts/slideLayout183.xml"/><Relationship Id="rId54" Type="http://schemas.openxmlformats.org/officeDocument/2006/relationships/slideLayout" Target="../slideLayouts/slideLayout19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70.xml"/><Relationship Id="rId36" Type="http://schemas.openxmlformats.org/officeDocument/2006/relationships/slideLayout" Target="../slideLayouts/slideLayout178.xml"/><Relationship Id="rId49" Type="http://schemas.openxmlformats.org/officeDocument/2006/relationships/slideLayout" Target="../slideLayouts/slideLayout191.xml"/><Relationship Id="rId57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73.xml"/><Relationship Id="rId44" Type="http://schemas.openxmlformats.org/officeDocument/2006/relationships/slideLayout" Target="../slideLayouts/slideLayout186.xml"/><Relationship Id="rId52" Type="http://schemas.openxmlformats.org/officeDocument/2006/relationships/slideLayout" Target="../slideLayouts/slideLayout194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883" y="541953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492457" y="1324828"/>
            <a:ext cx="3839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Тема: Железы секреции. Щитовидная железа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019BC-BB23-4977-BEAD-4972C29B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" t="6952" r="52197" b="288"/>
          <a:stretch/>
        </p:blipFill>
        <p:spPr>
          <a:xfrm>
            <a:off x="4355851" y="1368799"/>
            <a:ext cx="1195636" cy="1091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04" y="22225"/>
            <a:ext cx="5519583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Железы внешней секреции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BAEA4-CB7B-426F-9EDD-76F4340BD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" r="4921" b="19603"/>
          <a:stretch/>
        </p:blipFill>
        <p:spPr>
          <a:xfrm>
            <a:off x="1970087" y="564166"/>
            <a:ext cx="3715118" cy="2582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A3ADAA-CABB-45C5-B3D2-FDC558F189D5}"/>
              </a:ext>
            </a:extLst>
          </p:cNvPr>
          <p:cNvSpPr txBox="1"/>
          <p:nvPr/>
        </p:nvSpPr>
        <p:spPr>
          <a:xfrm>
            <a:off x="141287" y="685701"/>
            <a:ext cx="1938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Экзокри́нные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же́лезы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вырабатывают свои вещества (секрет) и выводят их во внешнюю среду организма.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4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286" y="53003"/>
            <a:ext cx="5562601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Железы внутренней секреции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3ADAA-CABB-45C5-B3D2-FDC558F189D5}"/>
              </a:ext>
            </a:extLst>
          </p:cNvPr>
          <p:cNvSpPr txBox="1"/>
          <p:nvPr/>
        </p:nvSpPr>
        <p:spPr>
          <a:xfrm>
            <a:off x="184304" y="905609"/>
            <a:ext cx="2166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Эндокри́нные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же́лезы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 </a:t>
            </a:r>
          </a:p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вырабатывают свои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гормоны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в кровь и лимфу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352C78-5F9E-4C76-81EE-87E9EBF54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" r="4327" b="5382"/>
          <a:stretch/>
        </p:blipFill>
        <p:spPr>
          <a:xfrm>
            <a:off x="2427287" y="555625"/>
            <a:ext cx="3218760" cy="25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286" y="53003"/>
            <a:ext cx="5562601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Железы смешанной секреции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3ADAA-CABB-45C5-B3D2-FDC558F189D5}"/>
              </a:ext>
            </a:extLst>
          </p:cNvPr>
          <p:cNvSpPr txBox="1"/>
          <p:nvPr/>
        </p:nvSpPr>
        <p:spPr>
          <a:xfrm>
            <a:off x="65087" y="561102"/>
            <a:ext cx="2362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Например, поджелудочная железа вырабатывает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кровь инсулин, а в полость кишечника и желудка пищеварительные ферменты.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352C78-5F9E-4C76-81EE-87E9EBF54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" r="4327" b="5382"/>
          <a:stretch/>
        </p:blipFill>
        <p:spPr>
          <a:xfrm>
            <a:off x="2427287" y="555625"/>
            <a:ext cx="3218760" cy="25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48538"/>
            <a:ext cx="5486400" cy="430887"/>
          </a:xfrm>
        </p:spPr>
        <p:txBody>
          <a:bodyPr/>
          <a:lstStyle/>
          <a:p>
            <a:pPr algn="ctr"/>
            <a:r>
              <a:rPr lang="ru-RU" sz="2800" dirty="0"/>
              <a:t>Щитовидная железа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04376-7D58-4ECC-B9B6-23337D2A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60" y="555625"/>
            <a:ext cx="3348027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3B932-84AF-466F-91BD-C7731430B2AB}"/>
              </a:ext>
            </a:extLst>
          </p:cNvPr>
          <p:cNvSpPr txBox="1"/>
          <p:nvPr/>
        </p:nvSpPr>
        <p:spPr>
          <a:xfrm>
            <a:off x="141287" y="706299"/>
            <a:ext cx="2133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 среднем щитовидная железа взрослого человека весит 12—25 г и 2—3 г у новорожденного.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2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48538"/>
            <a:ext cx="5486400" cy="430887"/>
          </a:xfrm>
        </p:spPr>
        <p:txBody>
          <a:bodyPr/>
          <a:lstStyle/>
          <a:p>
            <a:pPr algn="ctr"/>
            <a:r>
              <a:rPr lang="ru-RU" sz="2800" dirty="0"/>
              <a:t>Щитовидная железа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04376-7D58-4ECC-B9B6-23337D2A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60" y="555625"/>
            <a:ext cx="3348027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3B932-84AF-466F-91BD-C7731430B2AB}"/>
              </a:ext>
            </a:extLst>
          </p:cNvPr>
          <p:cNvSpPr txBox="1"/>
          <p:nvPr/>
        </p:nvSpPr>
        <p:spPr>
          <a:xfrm>
            <a:off x="141287" y="555625"/>
            <a:ext cx="21336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rgbClr val="0B0080"/>
                </a:solidFill>
                <a:latin typeface="Arial" panose="020B0604020202020204" pitchFamily="34" charset="0"/>
              </a:rPr>
              <a:t>В клетках  — </a:t>
            </a:r>
            <a:r>
              <a:rPr lang="ru-RU" sz="1500" dirty="0" err="1">
                <a:solidFill>
                  <a:srgbClr val="0B0080"/>
                </a:solidFill>
                <a:latin typeface="Arial" panose="020B0604020202020204" pitchFamily="34" charset="0"/>
              </a:rPr>
              <a:t>тироцитах</a:t>
            </a:r>
            <a:r>
              <a:rPr lang="ru-RU" sz="1500" dirty="0">
                <a:solidFill>
                  <a:srgbClr val="0B0080"/>
                </a:solidFill>
                <a:latin typeface="Arial" panose="020B0604020202020204" pitchFamily="34" charset="0"/>
              </a:rPr>
              <a:t> — вырабатываются два гормона (тироксин, </a:t>
            </a:r>
            <a:r>
              <a:rPr lang="ru-RU" sz="1500" dirty="0" err="1">
                <a:solidFill>
                  <a:srgbClr val="0B0080"/>
                </a:solidFill>
                <a:latin typeface="Arial" panose="020B0604020202020204" pitchFamily="34" charset="0"/>
              </a:rPr>
              <a:t>трийодти</a:t>
            </a:r>
            <a:r>
              <a:rPr lang="ru-RU" sz="1500" dirty="0">
                <a:solidFill>
                  <a:srgbClr val="0B0080"/>
                </a:solidFill>
                <a:latin typeface="Arial" panose="020B060402020202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 err="1">
                <a:solidFill>
                  <a:srgbClr val="0B0080"/>
                </a:solidFill>
                <a:latin typeface="Arial" panose="020B0604020202020204" pitchFamily="34" charset="0"/>
              </a:rPr>
              <a:t>ронин</a:t>
            </a:r>
            <a:r>
              <a:rPr lang="ru-RU" sz="1500" dirty="0">
                <a:solidFill>
                  <a:srgbClr val="0B0080"/>
                </a:solidFill>
                <a:latin typeface="Arial" panose="020B0604020202020204" pitchFamily="34" charset="0"/>
              </a:rPr>
              <a:t>), контролирующие обмен веществ и энергии, процессы роста, созревания тканей и органов. </a:t>
            </a:r>
          </a:p>
        </p:txBody>
      </p:sp>
    </p:spTree>
    <p:extLst>
      <p:ext uri="{BB962C8B-B14F-4D97-AF65-F5344CB8AC3E}">
        <p14:creationId xmlns:p14="http://schemas.microsoft.com/office/powerpoint/2010/main" val="180291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Видео про щитовидную железу</a:t>
            </a:r>
          </a:p>
        </p:txBody>
      </p:sp>
    </p:spTree>
    <p:extLst>
      <p:ext uri="{BB962C8B-B14F-4D97-AF65-F5344CB8AC3E}">
        <p14:creationId xmlns:p14="http://schemas.microsoft.com/office/powerpoint/2010/main" val="76363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703888" cy="338554"/>
          </a:xfrm>
        </p:spPr>
        <p:txBody>
          <a:bodyPr/>
          <a:lstStyle/>
          <a:p>
            <a:pPr algn="ctr"/>
            <a:r>
              <a:rPr lang="ru-RU" sz="2200" dirty="0"/>
              <a:t>Тироксин гормон щитовидной железы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47B292-6028-47B3-A77B-0C8C0CA50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6" t="35910" r="-25"/>
          <a:stretch/>
        </p:blipFill>
        <p:spPr>
          <a:xfrm>
            <a:off x="141177" y="559624"/>
            <a:ext cx="5486620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369332"/>
          </a:xfrm>
        </p:spPr>
        <p:txBody>
          <a:bodyPr/>
          <a:lstStyle/>
          <a:p>
            <a:pPr algn="ctr"/>
            <a:r>
              <a:rPr lang="ru-RU" sz="2400" dirty="0"/>
              <a:t>Патологии щитовидной железы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38919D-5835-4776-A603-074E8AFAA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" t="3438" r="3223" b="1690"/>
          <a:stretch/>
        </p:blipFill>
        <p:spPr>
          <a:xfrm>
            <a:off x="903286" y="555625"/>
            <a:ext cx="4021903" cy="2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430887"/>
          </a:xfrm>
        </p:spPr>
        <p:txBody>
          <a:bodyPr/>
          <a:lstStyle/>
          <a:p>
            <a:pPr algn="ctr"/>
            <a:r>
              <a:rPr lang="ru-RU" sz="2700" dirty="0"/>
              <a:t>Дефицит тироксина у взрослых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48280F-3DC0-4AEC-82C8-55223C36A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r="1564" b="7735"/>
          <a:stretch/>
        </p:blipFill>
        <p:spPr>
          <a:xfrm>
            <a:off x="522287" y="555625"/>
            <a:ext cx="4928525" cy="25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Методы диагностики в медицине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27E91-EDD2-4531-8F95-573F80BB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3" t="7180" r="2444" b="29467"/>
          <a:stretch/>
        </p:blipFill>
        <p:spPr>
          <a:xfrm>
            <a:off x="1068884" y="573312"/>
            <a:ext cx="3631206" cy="25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0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096E6C-8C8E-4D8A-9214-22FD1A6BA674}"/>
              </a:ext>
            </a:extLst>
          </p:cNvPr>
          <p:cNvSpPr txBox="1"/>
          <p:nvPr/>
        </p:nvSpPr>
        <p:spPr>
          <a:xfrm>
            <a:off x="65087" y="479425"/>
            <a:ext cx="57038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72085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	Составьте парные ответы из терминов и соответствующих им значений: А - гомеостаз, Б - рецепторы, В - гуморальное введение, Г - нервные импульсы, Д - биологически активные вещества, Е - саморегуляция, Ж - нервная регуляция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EE33D9-85C8-491B-B06D-6F2D771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Проверим ваши знания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4384B-005C-4579-B444-540E8D8C7107}"/>
              </a:ext>
            </a:extLst>
          </p:cNvPr>
          <p:cNvSpPr txBox="1"/>
          <p:nvPr/>
        </p:nvSpPr>
        <p:spPr>
          <a:xfrm>
            <a:off x="65087" y="1851025"/>
            <a:ext cx="5703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72085" algn="l"/>
              </a:tabLst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	- через нервные сигналы, 2 - через внутреннюю среду, 3 - сигналы, 4 - осуществляется нервами и гормонами, 5 - свойство организма сохранять постоянство внутренней среды, 6 -чувствительные нервные окончания, 7 - гормоны, ферменты, витамины.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7440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6608E-717D-4584-8234-54740F75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88937"/>
            <a:ext cx="5703888" cy="630942"/>
          </a:xfrm>
        </p:spPr>
        <p:txBody>
          <a:bodyPr/>
          <a:lstStyle/>
          <a:p>
            <a:r>
              <a:rPr lang="ru-RU" dirty="0"/>
              <a:t>Анализы на гормоны щитовидной железы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6FFDF-CAFB-4D49-A974-47346555D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472" r="226"/>
          <a:stretch/>
        </p:blipFill>
        <p:spPr>
          <a:xfrm>
            <a:off x="1893887" y="603128"/>
            <a:ext cx="3581400" cy="2552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64E05C-2EBE-4FE1-9014-CB55D635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0" y="624407"/>
            <a:ext cx="1709873" cy="1012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4E166C-7270-4CBC-8887-BFB0C05D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51" y="1774825"/>
            <a:ext cx="1709873" cy="11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Врожденный </a:t>
            </a:r>
            <a:r>
              <a:rPr lang="ru-RU" sz="2800" dirty="0" err="1"/>
              <a:t>гипотериоз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DF0D1-836F-4F84-ABB8-D7ED8126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2" r="5969" b="7730"/>
          <a:stretch/>
        </p:blipFill>
        <p:spPr>
          <a:xfrm>
            <a:off x="623561" y="533311"/>
            <a:ext cx="4500360" cy="26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9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77001"/>
          </a:xfrm>
        </p:spPr>
        <p:txBody>
          <a:bodyPr/>
          <a:lstStyle/>
          <a:p>
            <a:pPr algn="ctr"/>
            <a:r>
              <a:rPr lang="ru-RU" sz="2800" dirty="0"/>
              <a:t>Дефицит тироксина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72F8FC-D1D8-484B-BD82-BA82DD2F1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" t="31214" r="12769" b="4485"/>
          <a:stretch/>
        </p:blipFill>
        <p:spPr>
          <a:xfrm>
            <a:off x="571765" y="566420"/>
            <a:ext cx="4625443" cy="25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Причины гипотиреоза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BA379-8DA4-4D9D-8A3E-1A95FF0E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" t="14774" r="18263" b="10887"/>
          <a:stretch/>
        </p:blipFill>
        <p:spPr>
          <a:xfrm>
            <a:off x="1024064" y="581848"/>
            <a:ext cx="3720846" cy="25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Микседема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E534D-0081-4ED0-A829-B44632A9C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0" t="17124" r="2397" b="3157"/>
          <a:stretch/>
        </p:blipFill>
        <p:spPr>
          <a:xfrm>
            <a:off x="903287" y="555625"/>
            <a:ext cx="4038600" cy="25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9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402981" cy="430887"/>
          </a:xfrm>
        </p:spPr>
        <p:txBody>
          <a:bodyPr/>
          <a:lstStyle/>
          <a:p>
            <a:pPr algn="ctr"/>
            <a:r>
              <a:rPr lang="ru-RU" sz="2800" dirty="0"/>
              <a:t>Эндемический зоб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C212E-3D5B-477B-A8F4-3FEC418A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" y="87574"/>
            <a:ext cx="5638801" cy="30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9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27698" cy="430887"/>
          </a:xfrm>
        </p:spPr>
        <p:txBody>
          <a:bodyPr/>
          <a:lstStyle/>
          <a:p>
            <a:pPr algn="ctr"/>
            <a:r>
              <a:rPr lang="ru-RU" sz="2800" dirty="0"/>
              <a:t>Йодирование соли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A2F542-8328-4C66-9FB8-6A5B9E8FC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06" b="26517"/>
          <a:stretch/>
        </p:blipFill>
        <p:spPr>
          <a:xfrm>
            <a:off x="141287" y="623939"/>
            <a:ext cx="5486401" cy="251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313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402981" cy="430887"/>
          </a:xfrm>
        </p:spPr>
        <p:txBody>
          <a:bodyPr/>
          <a:lstStyle/>
          <a:p>
            <a:pPr algn="ctr"/>
            <a:r>
              <a:rPr lang="ru-RU" sz="2800" dirty="0"/>
              <a:t>Профилактика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A9C14-BFDE-40B6-87B0-DB3D34567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" t="3156" r="5351" b="5382"/>
          <a:stretch/>
        </p:blipFill>
        <p:spPr>
          <a:xfrm>
            <a:off x="0" y="0"/>
            <a:ext cx="576897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5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Гипертиреоз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319A7-73B3-4A34-916D-B1055A0D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" y="59897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Эндокринология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2C51A-FE6D-4D2F-A871-5289AD6D8437}"/>
              </a:ext>
            </a:extLst>
          </p:cNvPr>
          <p:cNvSpPr txBox="1"/>
          <p:nvPr/>
        </p:nvSpPr>
        <p:spPr>
          <a:xfrm>
            <a:off x="141287" y="631825"/>
            <a:ext cx="27042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— это наука, которая занимается изучением строения и функций желез внутренней секреции (эндокринных желез), а также вырабатываемых ими продуктов (гормонов).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48B664-2343-4223-85C5-E296D243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87" y="631825"/>
            <a:ext cx="2442462" cy="244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00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8" y="50413"/>
            <a:ext cx="5209143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sz="205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0E3CC42-7F8B-4261-9165-1E1109D6B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881961"/>
              </p:ext>
            </p:extLst>
          </p:nvPr>
        </p:nvGraphicFramePr>
        <p:xfrm>
          <a:off x="65087" y="50413"/>
          <a:ext cx="5638800" cy="3172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161">
                  <a:extLst>
                    <a:ext uri="{9D8B030D-6E8A-4147-A177-3AD203B41FA5}">
                      <a16:colId xmlns:a16="http://schemas.microsoft.com/office/drawing/2014/main" val="299323467"/>
                    </a:ext>
                  </a:extLst>
                </a:gridCol>
                <a:gridCol w="3672639">
                  <a:extLst>
                    <a:ext uri="{9D8B030D-6E8A-4147-A177-3AD203B41FA5}">
                      <a16:colId xmlns:a16="http://schemas.microsoft.com/office/drawing/2014/main" val="132619533"/>
                    </a:ext>
                  </a:extLst>
                </a:gridCol>
              </a:tblGrid>
              <a:tr h="3667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494"/>
                  </a:ext>
                </a:extLst>
              </a:tr>
              <a:tr h="652429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 – гомеостаз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5 - свойство организма сохранять постоянство внутренней среды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4365"/>
                  </a:ext>
                </a:extLst>
              </a:tr>
              <a:tr h="63454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 - рецепторы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6 - чувствительные нервные окончания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66429"/>
                  </a:ext>
                </a:extLst>
              </a:tr>
              <a:tr h="683515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- гуморальное введение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2 - через внутреннюю среду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593330"/>
                  </a:ext>
                </a:extLst>
              </a:tr>
              <a:tr h="834929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 - нервные импульсы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3 - сигналы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83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Эндокринная система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A38820-FD84-432B-AC19-8AB81625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" y="598080"/>
            <a:ext cx="3124200" cy="253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445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Эндокринолог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2C51A-FE6D-4D2F-A871-5289AD6D8437}"/>
              </a:ext>
            </a:extLst>
          </p:cNvPr>
          <p:cNvSpPr txBox="1"/>
          <p:nvPr/>
        </p:nvSpPr>
        <p:spPr>
          <a:xfrm>
            <a:off x="141287" y="609501"/>
            <a:ext cx="25518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Врач, в компетенцию которого входит диагностика, лечение и предупреждение развития недугов эндокринной системы называется 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э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ндокринолог.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8DB0D9-3D1F-43CC-B41B-CB62D2D3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887" y="678481"/>
            <a:ext cx="2990466" cy="2329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999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AE5DA-C399-46CA-A031-E0E435C1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562600" cy="386828"/>
          </a:xfrm>
        </p:spPr>
        <p:txBody>
          <a:bodyPr>
            <a:noAutofit/>
          </a:bodyPr>
          <a:lstStyle/>
          <a:p>
            <a:r>
              <a:rPr lang="ru-RU" sz="2000" b="1" i="0" u="none" strike="noStrike" spc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Туракулов</a:t>
            </a:r>
            <a:r>
              <a:rPr lang="ru-RU" sz="2000" b="1" i="0" u="none" strike="noStrike" spc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2000" b="1" i="0" u="none" strike="noStrike" spc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Ялкин</a:t>
            </a:r>
            <a:r>
              <a:rPr lang="ru-RU" sz="2000" b="1" i="0" u="none" strike="noStrike" spc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2000" b="1" i="0" u="none" strike="noStrike" spc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Халматович</a:t>
            </a:r>
            <a:r>
              <a:rPr lang="ru-RU" sz="2000" b="1" i="0" u="none" strike="noStrike" spc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2000" i="0" u="none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(1916-2005)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749BEB-18C9-4782-ACAB-A2172D3D735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893888" y="631825"/>
            <a:ext cx="3733800" cy="23698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ru-RU" sz="17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Ученый-биохи­мик. Изучал гормоны щитовидной железы, метаболизм клетки и заболевания, вызванные расстройством эндокринных желез; разработал новые методы диагностики и лечения болезней эн­докринной системы. Обосновал пути использования изотопов в биологии и медицине.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5AA64-EF98-46E5-92BA-25AC046B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8" y="576825"/>
            <a:ext cx="1668265" cy="25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Институт эндокринологии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BB06C-4397-4B38-A863-3DAC811C0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3" t="12290" r="864"/>
          <a:stretch/>
        </p:blipFill>
        <p:spPr>
          <a:xfrm>
            <a:off x="979487" y="598569"/>
            <a:ext cx="3657600" cy="251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714E5-2625-4D05-AB78-CCF9DF5E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Обобщение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4588D3-95D2-4A32-B743-844CC2C43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65" y="634453"/>
            <a:ext cx="1696753" cy="1368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077B96-F178-419A-BACF-67C48F30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6" y="634453"/>
            <a:ext cx="1864281" cy="1292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ADF753-539E-4EF0-B083-2980CF85C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213" y="937939"/>
            <a:ext cx="1970534" cy="1522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254622-FC09-4DF3-8EF6-8B9B61797D08}"/>
              </a:ext>
            </a:extLst>
          </p:cNvPr>
          <p:cNvSpPr txBox="1"/>
          <p:nvPr/>
        </p:nvSpPr>
        <p:spPr>
          <a:xfrm>
            <a:off x="1131887" y="253682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«Дирижер всех желез»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B5CF6D-B365-4524-BA0B-C4A4C68491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27" t="2833" b="3100"/>
          <a:stretch/>
        </p:blipFill>
        <p:spPr>
          <a:xfrm>
            <a:off x="4643387" y="2077804"/>
            <a:ext cx="838435" cy="10345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91D041-18DB-4164-8E90-AE330718C2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" t="1508" r="50147" b="1592"/>
          <a:stretch/>
        </p:blipFill>
        <p:spPr>
          <a:xfrm>
            <a:off x="287152" y="2077188"/>
            <a:ext cx="854526" cy="10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рис. № 9.</a:t>
            </a:r>
          </a:p>
          <a:p>
            <a:pPr algn="ctr"/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21-22 )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6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19- 22)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179887" y="1698625"/>
            <a:ext cx="1449014" cy="12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Составить </a:t>
            </a:r>
            <a:r>
              <a:rPr lang="ru-RU" sz="151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на понятие щитовидная железа.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8" y="50413"/>
            <a:ext cx="5209143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Ключ теста на соответствие</a:t>
            </a:r>
            <a:endParaRPr sz="205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0E3CC42-7F8B-4261-9165-1E1109D6B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3640"/>
              </p:ext>
            </p:extLst>
          </p:nvPr>
        </p:nvGraphicFramePr>
        <p:xfrm>
          <a:off x="65087" y="555625"/>
          <a:ext cx="56388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9323467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32619533"/>
                    </a:ext>
                  </a:extLst>
                </a:gridCol>
              </a:tblGrid>
              <a:tr h="34335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494"/>
                  </a:ext>
                </a:extLst>
              </a:tr>
              <a:tr h="842790">
                <a:tc>
                  <a:txBody>
                    <a:bodyPr/>
                    <a:lstStyle/>
                    <a:p>
                      <a:pPr marL="0" marR="0" lvl="0" indent="0" algn="l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 - биологически активные вещества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7 - гормоны, ферменты, витамины. 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4365"/>
                  </a:ext>
                </a:extLst>
              </a:tr>
              <a:tr h="593075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 - саморегуляция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4 - осуществляется нервами и гормонами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66429"/>
                  </a:ext>
                </a:extLst>
              </a:tr>
              <a:tr h="811576">
                <a:tc>
                  <a:txBody>
                    <a:bodyPr/>
                    <a:lstStyle/>
                    <a:p>
                      <a:pPr marL="0" marR="0" lvl="0" indent="0" algn="l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Ж - нервная регуляция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1 - через нервные сигналы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593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3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04" y="22225"/>
            <a:ext cx="5519583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Гомеостаз - с</a:t>
            </a:r>
            <a:r>
              <a:rPr lang="ru-RU" sz="3200" dirty="0" err="1"/>
              <a:t>инквейн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57B26-CEBA-4DE4-BDD2-2111C344B8AF}"/>
              </a:ext>
            </a:extLst>
          </p:cNvPr>
          <p:cNvSpPr txBox="1"/>
          <p:nvPr/>
        </p:nvSpPr>
        <p:spPr>
          <a:xfrm>
            <a:off x="184304" y="555625"/>
            <a:ext cx="55195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1.Гомеостаз.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2.Постоянный, регуляторный.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3.Контролирует внутреннюю структуру, сохраняет стабильность в организме и управляет на клеточном уровне.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4.Гомеостаз – это постоянство внутренней среды организма.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5.Нейрогуморальная регуляция обеспечивает гомеостаз организма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7953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800" cap="none" spc="-25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61271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Железы секреции.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4287" y="1146115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Щитовидная железа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1087" y="1831915"/>
            <a:ext cx="341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Эндемический зоб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2001459" y="18061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9606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85042" y="2500439"/>
            <a:ext cx="241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dirty="0"/>
              <a:t>Гуморальная регуляция организма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3B22-7F5A-4CD0-A1EB-CD0E2CFE6A31}"/>
              </a:ext>
            </a:extLst>
          </p:cNvPr>
          <p:cNvSpPr txBox="1"/>
          <p:nvPr/>
        </p:nvSpPr>
        <p:spPr>
          <a:xfrm>
            <a:off x="141287" y="555625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осуществляется с помощью химических веществ: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гормонов,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медиаторов,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ионов,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продуктов обмена,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через жидкие среды организма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(кровь, лимфу, межклеточную жидкость).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9BEA25-6049-4640-8803-7F7EC3EE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77503" y="1110409"/>
            <a:ext cx="149056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Строение желез</a:t>
            </a:r>
            <a:endParaRPr lang="ru-RU" sz="3205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BE238-A926-452A-911E-0CA9AD836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82" r="1753" b="3536"/>
          <a:stretch/>
        </p:blipFill>
        <p:spPr>
          <a:xfrm>
            <a:off x="446087" y="594763"/>
            <a:ext cx="5142670" cy="25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5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EF433-F21C-4247-A37E-83371C38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Железы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3A11D-B6BC-499A-A642-D8E65C720C66}"/>
              </a:ext>
            </a:extLst>
          </p:cNvPr>
          <p:cNvSpPr txBox="1"/>
          <p:nvPr/>
        </p:nvSpPr>
        <p:spPr>
          <a:xfrm>
            <a:off x="65087" y="598811"/>
            <a:ext cx="2038842" cy="239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протоки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выделяют большое количество секрета.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слезные, пищеварительные,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молочные, жировые.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0F54E-93F5-4444-8262-CE9AF267DEE6}"/>
              </a:ext>
            </a:extLst>
          </p:cNvPr>
          <p:cNvSpPr txBox="1"/>
          <p:nvPr/>
        </p:nvSpPr>
        <p:spPr>
          <a:xfrm>
            <a:off x="1817687" y="593368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имеют протоки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гормонов выделяют немного. 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щитовидная,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паращитовидная, надпочечники, 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гипофиз, эпифиз, вилочковая железа.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E9CD0-CAEB-45FB-89B6-101DE5336C25}"/>
              </a:ext>
            </a:extLst>
          </p:cNvPr>
          <p:cNvSpPr txBox="1"/>
          <p:nvPr/>
        </p:nvSpPr>
        <p:spPr>
          <a:xfrm>
            <a:off x="3893645" y="593368"/>
            <a:ext cx="18102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признаки желез внутренней и внешней секреции.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поджелудочная,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половые железы.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</TotalTime>
  <Words>1053</Words>
  <Application>Microsoft Office PowerPoint</Application>
  <PresentationFormat>Произвольный</PresentationFormat>
  <Paragraphs>133</Paragraphs>
  <Slides>36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36</vt:i4>
      </vt:variant>
    </vt:vector>
  </HeadingPairs>
  <TitlesOfParts>
    <vt:vector size="50" baseType="lpstr">
      <vt:lpstr>Arial</vt:lpstr>
      <vt:lpstr>Arial</vt:lpstr>
      <vt:lpstr>Calibri</vt:lpstr>
      <vt:lpstr>Open Sans</vt:lpstr>
      <vt:lpstr>Open Sans Light</vt:lpstr>
      <vt:lpstr>PT Sans</vt:lpstr>
      <vt:lpstr>Times New Roman</vt:lpstr>
      <vt:lpstr>Wingdings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Проверим ваши знания !</vt:lpstr>
      <vt:lpstr>ПРОВЕРЬТЕ СВОИ ЗНАНИЯ!</vt:lpstr>
      <vt:lpstr>Ключ теста на соответствие</vt:lpstr>
      <vt:lpstr> Гомеостаз - синквейн</vt:lpstr>
      <vt:lpstr>СЕГОДНЯ НА УРОКЕ </vt:lpstr>
      <vt:lpstr>Гуморальная регуляция организма</vt:lpstr>
      <vt:lpstr>Строение желез</vt:lpstr>
      <vt:lpstr>Железы </vt:lpstr>
      <vt:lpstr>Железы внешней секреции</vt:lpstr>
      <vt:lpstr>Железы внутренней секреции</vt:lpstr>
      <vt:lpstr>Железы смешанной секреции</vt:lpstr>
      <vt:lpstr>Щитовидная железа</vt:lpstr>
      <vt:lpstr>Щитовидная железа</vt:lpstr>
      <vt:lpstr>Видео про щитовидную железу</vt:lpstr>
      <vt:lpstr>Тироксин гормон щитовидной железы</vt:lpstr>
      <vt:lpstr>Патологии щитовидной железы</vt:lpstr>
      <vt:lpstr>Дефицит тироксина у взрослых</vt:lpstr>
      <vt:lpstr>Методы диагностики в медицине</vt:lpstr>
      <vt:lpstr>Анализы на гормоны щитовидной железы</vt:lpstr>
      <vt:lpstr>Врожденный гипотериоз</vt:lpstr>
      <vt:lpstr>Дефицит тироксина </vt:lpstr>
      <vt:lpstr>Причины гипотиреоза </vt:lpstr>
      <vt:lpstr>Микседема </vt:lpstr>
      <vt:lpstr>Эндемический зоб</vt:lpstr>
      <vt:lpstr>Йодирование соли </vt:lpstr>
      <vt:lpstr>Профилактика </vt:lpstr>
      <vt:lpstr>Гипертиреоз </vt:lpstr>
      <vt:lpstr>Эндокринология </vt:lpstr>
      <vt:lpstr>Эндокринная система </vt:lpstr>
      <vt:lpstr>Эндокринолог </vt:lpstr>
      <vt:lpstr>Туракулов Ялкин Халматович (1916-2005)</vt:lpstr>
      <vt:lpstr>Институт эндокринологии </vt:lpstr>
      <vt:lpstr>Обобщение </vt:lpstr>
      <vt:lpstr>Ваше здоровье - в ваших руках!!!</vt:lpstr>
      <vt:lpstr>З А Д А Н И 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193</cp:revision>
  <dcterms:created xsi:type="dcterms:W3CDTF">2020-04-13T08:05:42Z</dcterms:created>
  <dcterms:modified xsi:type="dcterms:W3CDTF">2020-09-19T12:09:03Z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