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4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5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881" r:id="rId5"/>
    <p:sldMasterId id="2147483940" r:id="rId6"/>
  </p:sldMasterIdLst>
  <p:notesMasterIdLst>
    <p:notesMasterId r:id="rId42"/>
  </p:notesMasterIdLst>
  <p:sldIdLst>
    <p:sldId id="1518" r:id="rId7"/>
    <p:sldId id="1556" r:id="rId8"/>
    <p:sldId id="1525" r:id="rId9"/>
    <p:sldId id="1599" r:id="rId10"/>
    <p:sldId id="1600" r:id="rId11"/>
    <p:sldId id="1601" r:id="rId12"/>
    <p:sldId id="1524" r:id="rId13"/>
    <p:sldId id="1511" r:id="rId14"/>
    <p:sldId id="1494" r:id="rId15"/>
    <p:sldId id="1602" r:id="rId16"/>
    <p:sldId id="1605" r:id="rId17"/>
    <p:sldId id="1604" r:id="rId18"/>
    <p:sldId id="1493" r:id="rId19"/>
    <p:sldId id="1566" r:id="rId20"/>
    <p:sldId id="1615" r:id="rId21"/>
    <p:sldId id="1617" r:id="rId22"/>
    <p:sldId id="1616" r:id="rId23"/>
    <p:sldId id="1618" r:id="rId24"/>
    <p:sldId id="1614" r:id="rId25"/>
    <p:sldId id="1583" r:id="rId26"/>
    <p:sldId id="1607" r:id="rId27"/>
    <p:sldId id="1606" r:id="rId28"/>
    <p:sldId id="1610" r:id="rId29"/>
    <p:sldId id="1563" r:id="rId30"/>
    <p:sldId id="1609" r:id="rId31"/>
    <p:sldId id="1603" r:id="rId32"/>
    <p:sldId id="1608" r:id="rId33"/>
    <p:sldId id="1584" r:id="rId34"/>
    <p:sldId id="1611" r:id="rId35"/>
    <p:sldId id="1613" r:id="rId36"/>
    <p:sldId id="1619" r:id="rId37"/>
    <p:sldId id="1621" r:id="rId38"/>
    <p:sldId id="1620" r:id="rId39"/>
    <p:sldId id="354" r:id="rId40"/>
    <p:sldId id="1598" r:id="rId41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374" autoAdjust="0"/>
  </p:normalViewPr>
  <p:slideViewPr>
    <p:cSldViewPr>
      <p:cViewPr>
        <p:scale>
          <a:sx n="137" d="100"/>
          <a:sy n="137" d="100"/>
        </p:scale>
        <p:origin x="-930" y="150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 КАКИМИ БЫ РАЗНЫМИ НЕ БЫЛИ КЛЕТКИ, ДЛЯ ИХ КЛАССИФИКАЦИИ СУЩЕСТВУЕТ , ПРИДУМАННАЯ ЧЕЛОВЕКОМ ИЕРАРХИЯ ПОНЯТИЙ. НАПРИМЕР КЛЕТКИ ОДНОГО ПРОИСХОЖДЕНИЯ,ВЫПОЛНЯЮЩИЕ ОДНУ </a:t>
            </a:r>
            <a:r>
              <a:rPr lang="ru-RU" dirty="0" smtClean="0"/>
              <a:t>ФУНКЦИЮ-РАБОТУ </a:t>
            </a:r>
            <a:r>
              <a:rPr lang="ru-RU" dirty="0"/>
              <a:t>НАЗЫВАЮТСЯ ТКАНЬЮ. В КУРСЕ ЗООЛОГИИ ВЫ ПРОХОДИЛИ,ЧТО У ЖИВОТНЫХ ВЫДЕЛЯЮТ 4 ТИПА ТКАНЕЙ: ЭПИТЕЛИАЛЬНУЮ,СОЕДИНИТЕЛЬНУЮ,НЕРВНУЮ,МЫШЕЧНУЮ. ЭТО МЫ ИЗУЧИМ НА </a:t>
            </a:r>
            <a:r>
              <a:rPr lang="ru-RU" dirty="0" smtClean="0"/>
              <a:t>СЛЕД. </a:t>
            </a:r>
            <a:r>
              <a:rPr lang="ru-RU" dirty="0"/>
              <a:t>УРОКЕ.</a:t>
            </a:r>
          </a:p>
          <a:p>
            <a:r>
              <a:rPr lang="ru-RU" dirty="0"/>
              <a:t>ТКАНИ ОБЬЕДИНЯЮТСЯ В ОРГАНЫ, ОНИ СООТВЕТСТВЕННО ВХОДЯТ В СИСТЕМУ ОРГАНОВ И ВСЯ СОВОКУПНОСТЬ СИСТЕМ ОРГАНОВ ВХОДИТ В ПОНЯТИЕ  ОРГАНИЗМ.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7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821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42958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559445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245735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670842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793653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7441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18526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8305365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7160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8477482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5128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70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427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8240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955450"/>
      </p:ext>
    </p:extLst>
  </p:cSld>
  <p:clrMapOvr>
    <a:masterClrMapping/>
  </p:clrMapOvr>
  <p:transition spd="slow">
    <p:fade/>
  </p:transition>
  <p:extLst>
    <p:ext uri="{DCECCB84-F9BA-43D5-87BE-67443E8EF086}">
      <p15:sldGuideLst xmlns=""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7244717"/>
      </p:ext>
    </p:extLst>
  </p:cSld>
  <p:clrMapOvr>
    <a:masterClrMapping/>
  </p:clrMapOvr>
  <p:transition spd="slow">
    <p:fade/>
  </p:transition>
  <p:extLst>
    <p:ext uri="{DCECCB84-F9BA-43D5-87BE-67443E8EF086}">
      <p15:sldGuideLst xmlns=""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845643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4538829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35726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208401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66841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67777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05314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56330027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05520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636217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4574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228934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2645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736037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9962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709242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5755182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2302602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6161430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53960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26895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675260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118534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647233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296687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663575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706663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410773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382471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49210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378374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226237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3087233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2380556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757174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6904743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0753040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0220303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8505085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01576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49896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p:transition spd="slow">
    <p:fade/>
  </p:transition>
  <p:extLst>
    <p:ext uri="{DCECCB84-F9BA-43D5-87BE-67443E8EF086}">
      <p15:sldGuideLst xmlns=""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p:transition spd="slow">
    <p:fade/>
  </p:transition>
  <p:extLst>
    <p:ext uri="{DCECCB84-F9BA-43D5-87BE-67443E8EF086}">
      <p15:sldGuideLst xmlns=""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88748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p:transition spd="slow">
    <p:fade/>
  </p:transition>
  <p:extLst>
    <p:ext uri="{DCECCB84-F9BA-43D5-87BE-67443E8EF086}">
      <p15:sldGuideLst xmlns=""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p:transition spd="slow">
    <p:fade/>
  </p:transition>
  <p:extLst>
    <p:ext uri="{DCECCB84-F9BA-43D5-87BE-67443E8EF086}">
      <p15:sldGuideLst xmlns=""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9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97.xml"/><Relationship Id="rId42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10.xml"/><Relationship Id="rId50" Type="http://schemas.openxmlformats.org/officeDocument/2006/relationships/slideLayout" Target="../slideLayouts/slideLayout113.xml"/><Relationship Id="rId55" Type="http://schemas.openxmlformats.org/officeDocument/2006/relationships/slideLayout" Target="../slideLayouts/slideLayout118.xml"/><Relationship Id="rId63" Type="http://schemas.openxmlformats.org/officeDocument/2006/relationships/slideLayout" Target="../slideLayouts/slideLayout126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70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slideLayout" Target="../slideLayouts/slideLayout103.xml"/><Relationship Id="rId45" Type="http://schemas.openxmlformats.org/officeDocument/2006/relationships/slideLayout" Target="../slideLayouts/slideLayout108.xml"/><Relationship Id="rId53" Type="http://schemas.openxmlformats.org/officeDocument/2006/relationships/slideLayout" Target="../slideLayouts/slideLayout116.xml"/><Relationship Id="rId58" Type="http://schemas.openxmlformats.org/officeDocument/2006/relationships/slideLayout" Target="../slideLayouts/slideLayout121.xml"/><Relationship Id="rId6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49" Type="http://schemas.openxmlformats.org/officeDocument/2006/relationships/slideLayout" Target="../slideLayouts/slideLayout112.xml"/><Relationship Id="rId57" Type="http://schemas.openxmlformats.org/officeDocument/2006/relationships/slideLayout" Target="../slideLayouts/slideLayout120.xml"/><Relationship Id="rId61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107.xml"/><Relationship Id="rId52" Type="http://schemas.openxmlformats.org/officeDocument/2006/relationships/slideLayout" Target="../slideLayouts/slideLayout115.xml"/><Relationship Id="rId60" Type="http://schemas.openxmlformats.org/officeDocument/2006/relationships/slideLayout" Target="../slideLayouts/slideLayout123.xml"/><Relationship Id="rId6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106.xml"/><Relationship Id="rId48" Type="http://schemas.openxmlformats.org/officeDocument/2006/relationships/slideLayout" Target="../slideLayouts/slideLayout111.xml"/><Relationship Id="rId56" Type="http://schemas.openxmlformats.org/officeDocument/2006/relationships/slideLayout" Target="../slideLayouts/slideLayout119.xml"/><Relationship Id="rId64" Type="http://schemas.openxmlformats.org/officeDocument/2006/relationships/slideLayout" Target="../slideLayouts/slideLayout127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1.xml"/><Relationship Id="rId51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46" Type="http://schemas.openxmlformats.org/officeDocument/2006/relationships/slideLayout" Target="../slideLayouts/slideLayout109.xml"/><Relationship Id="rId59" Type="http://schemas.openxmlformats.org/officeDocument/2006/relationships/slideLayout" Target="../slideLayouts/slideLayout122.xml"/><Relationship Id="rId67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83.xml"/><Relationship Id="rId41" Type="http://schemas.openxmlformats.org/officeDocument/2006/relationships/slideLayout" Target="../slideLayouts/slideLayout104.xml"/><Relationship Id="rId54" Type="http://schemas.openxmlformats.org/officeDocument/2006/relationships/slideLayout" Target="../slideLayouts/slideLayout117.xml"/><Relationship Id="rId62" Type="http://schemas.openxmlformats.org/officeDocument/2006/relationships/slideLayout" Target="../slideLayouts/slideLayout125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26" Type="http://schemas.openxmlformats.org/officeDocument/2006/relationships/slideLayout" Target="../slideLayouts/slideLayout168.xml"/><Relationship Id="rId39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63.xml"/><Relationship Id="rId34" Type="http://schemas.openxmlformats.org/officeDocument/2006/relationships/slideLayout" Target="../slideLayouts/slideLayout176.xml"/><Relationship Id="rId42" Type="http://schemas.openxmlformats.org/officeDocument/2006/relationships/slideLayout" Target="../slideLayouts/slideLayout184.xml"/><Relationship Id="rId47" Type="http://schemas.openxmlformats.org/officeDocument/2006/relationships/slideLayout" Target="../slideLayouts/slideLayout189.xml"/><Relationship Id="rId50" Type="http://schemas.openxmlformats.org/officeDocument/2006/relationships/slideLayout" Target="../slideLayouts/slideLayout192.xml"/><Relationship Id="rId55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62.xml"/><Relationship Id="rId29" Type="http://schemas.openxmlformats.org/officeDocument/2006/relationships/slideLayout" Target="../slideLayouts/slideLayout171.xml"/><Relationship Id="rId41" Type="http://schemas.openxmlformats.org/officeDocument/2006/relationships/slideLayout" Target="../slideLayouts/slideLayout183.xml"/><Relationship Id="rId54" Type="http://schemas.openxmlformats.org/officeDocument/2006/relationships/slideLayout" Target="../slideLayouts/slideLayout19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24" Type="http://schemas.openxmlformats.org/officeDocument/2006/relationships/slideLayout" Target="../slideLayouts/slideLayout166.xml"/><Relationship Id="rId32" Type="http://schemas.openxmlformats.org/officeDocument/2006/relationships/slideLayout" Target="../slideLayouts/slideLayout174.xml"/><Relationship Id="rId37" Type="http://schemas.openxmlformats.org/officeDocument/2006/relationships/slideLayout" Target="../slideLayouts/slideLayout179.xml"/><Relationship Id="rId40" Type="http://schemas.openxmlformats.org/officeDocument/2006/relationships/slideLayout" Target="../slideLayouts/slideLayout182.xml"/><Relationship Id="rId45" Type="http://schemas.openxmlformats.org/officeDocument/2006/relationships/slideLayout" Target="../slideLayouts/slideLayout187.xml"/><Relationship Id="rId53" Type="http://schemas.openxmlformats.org/officeDocument/2006/relationships/slideLayout" Target="../slideLayouts/slideLayout195.xml"/><Relationship Id="rId58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23" Type="http://schemas.openxmlformats.org/officeDocument/2006/relationships/slideLayout" Target="../slideLayouts/slideLayout165.xml"/><Relationship Id="rId28" Type="http://schemas.openxmlformats.org/officeDocument/2006/relationships/slideLayout" Target="../slideLayouts/slideLayout170.xml"/><Relationship Id="rId36" Type="http://schemas.openxmlformats.org/officeDocument/2006/relationships/slideLayout" Target="../slideLayouts/slideLayout178.xml"/><Relationship Id="rId49" Type="http://schemas.openxmlformats.org/officeDocument/2006/relationships/slideLayout" Target="../slideLayouts/slideLayout191.xml"/><Relationship Id="rId57" Type="http://schemas.openxmlformats.org/officeDocument/2006/relationships/slideLayout" Target="../slideLayouts/slideLayout199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1.xml"/><Relationship Id="rId31" Type="http://schemas.openxmlformats.org/officeDocument/2006/relationships/slideLayout" Target="../slideLayouts/slideLayout173.xml"/><Relationship Id="rId44" Type="http://schemas.openxmlformats.org/officeDocument/2006/relationships/slideLayout" Target="../slideLayouts/slideLayout186.xml"/><Relationship Id="rId52" Type="http://schemas.openxmlformats.org/officeDocument/2006/relationships/slideLayout" Target="../slideLayouts/slideLayout194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Relationship Id="rId22" Type="http://schemas.openxmlformats.org/officeDocument/2006/relationships/slideLayout" Target="../slideLayouts/slideLayout164.xml"/><Relationship Id="rId27" Type="http://schemas.openxmlformats.org/officeDocument/2006/relationships/slideLayout" Target="../slideLayouts/slideLayout169.xml"/><Relationship Id="rId30" Type="http://schemas.openxmlformats.org/officeDocument/2006/relationships/slideLayout" Target="../slideLayouts/slideLayout172.xml"/><Relationship Id="rId35" Type="http://schemas.openxmlformats.org/officeDocument/2006/relationships/slideLayout" Target="../slideLayouts/slideLayout177.xml"/><Relationship Id="rId43" Type="http://schemas.openxmlformats.org/officeDocument/2006/relationships/slideLayout" Target="../slideLayouts/slideLayout185.xml"/><Relationship Id="rId48" Type="http://schemas.openxmlformats.org/officeDocument/2006/relationships/slideLayout" Target="../slideLayouts/slideLayout190.xml"/><Relationship Id="rId56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50.xml"/><Relationship Id="rId51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5" Type="http://schemas.openxmlformats.org/officeDocument/2006/relationships/slideLayout" Target="../slideLayouts/slideLayout167.xml"/><Relationship Id="rId33" Type="http://schemas.openxmlformats.org/officeDocument/2006/relationships/slideLayout" Target="../slideLayouts/slideLayout175.xml"/><Relationship Id="rId38" Type="http://schemas.openxmlformats.org/officeDocument/2006/relationships/slideLayout" Target="../slideLayouts/slideLayout180.xml"/><Relationship Id="rId46" Type="http://schemas.openxmlformats.org/officeDocument/2006/relationships/slideLayout" Target="../slideLayouts/slideLayout188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</p:sldLayoutIdLst>
  <p:transition spd="slow">
    <p:fade/>
  </p:transition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p:transition spd="slow">
    <p:fade/>
  </p:transition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ransition spd="slow">
    <p:fade/>
  </p:transition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9268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  <p:sldLayoutId id="2147483938" r:id="rId57"/>
    <p:sldLayoutId id="2147483939" r:id="rId58"/>
  </p:sldLayoutIdLst>
  <p:transition spd="slow">
    <p:fade/>
  </p:transition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p:transition spd="slow">
    <p:fad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148287" y="1271905"/>
            <a:ext cx="344170" cy="871972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070" y="2232025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9883" y="541953"/>
            <a:ext cx="43942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=""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598487" y="1317625"/>
            <a:ext cx="4952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b="1" spc="-20" dirty="0">
                <a:solidFill>
                  <a:srgbClr val="2365C7"/>
                </a:solidFill>
                <a:latin typeface="Arial"/>
                <a:cs typeface="Arial"/>
              </a:rPr>
              <a:t>ГЛАВА </a:t>
            </a:r>
            <a:r>
              <a:rPr lang="en-US" sz="2000" b="1" spc="-20" dirty="0">
                <a:solidFill>
                  <a:srgbClr val="2365C7"/>
                </a:solidFill>
                <a:latin typeface="Arial"/>
                <a:cs typeface="Arial"/>
              </a:rPr>
              <a:t>II</a:t>
            </a:r>
            <a:r>
              <a:rPr lang="ru-RU" sz="2000" b="1" spc="-20" dirty="0">
                <a:solidFill>
                  <a:srgbClr val="2365C7"/>
                </a:solidFill>
                <a:latin typeface="Arial"/>
                <a:cs typeface="Arial"/>
              </a:rPr>
              <a:t>:РЕГУЛЯЦИЯ ФУНКЦИЙ ОРГАНИЗМА.</a:t>
            </a:r>
          </a:p>
          <a:p>
            <a:pPr algn="ctr"/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Тема: Гуморальная и нервная регуляции функций организма.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4" y="132463"/>
            <a:ext cx="5480653" cy="386828"/>
          </a:xfrm>
        </p:spPr>
        <p:txBody>
          <a:bodyPr>
            <a:normAutofit fontScale="90000"/>
          </a:bodyPr>
          <a:lstStyle/>
          <a:p>
            <a:r>
              <a:rPr kumimoji="0" lang="ru-RU" sz="32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Системы органов человека</a:t>
            </a:r>
            <a:endParaRPr lang="ru-RU" sz="3205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D3260D4-6B02-41ED-B40F-E02DEC59D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4" t="52348" r="3940" b="2348"/>
          <a:stretch/>
        </p:blipFill>
        <p:spPr>
          <a:xfrm>
            <a:off x="132382" y="631825"/>
            <a:ext cx="5480653" cy="248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5499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00E732-D206-4345-BEE6-4F084696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32463"/>
            <a:ext cx="5486400" cy="386828"/>
          </a:xfrm>
        </p:spPr>
        <p:txBody>
          <a:bodyPr>
            <a:normAutofit/>
          </a:bodyPr>
          <a:lstStyle/>
          <a:p>
            <a:r>
              <a:rPr lang="ru-RU" sz="2800" dirty="0"/>
              <a:t>Организм целостная система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EF12F90-F788-4E9E-B476-FD950F0E4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4" t="26222" r="42584" b="26508"/>
          <a:stretch/>
        </p:blipFill>
        <p:spPr>
          <a:xfrm>
            <a:off x="217488" y="598949"/>
            <a:ext cx="5118816" cy="254747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94F0C3C-71F1-488B-B754-35CC0C22EF43}"/>
              </a:ext>
            </a:extLst>
          </p:cNvPr>
          <p:cNvSpPr/>
          <p:nvPr/>
        </p:nvSpPr>
        <p:spPr>
          <a:xfrm>
            <a:off x="4179886" y="2917825"/>
            <a:ext cx="1156417" cy="194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8381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295725-A3C6-46D3-886B-9E7AA4EF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Организм единое целое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E60AAAA-2E41-457E-B325-BF1284131795}"/>
              </a:ext>
            </a:extLst>
          </p:cNvPr>
          <p:cNvSpPr txBox="1"/>
          <p:nvPr/>
        </p:nvSpPr>
        <p:spPr>
          <a:xfrm>
            <a:off x="141287" y="2003425"/>
            <a:ext cx="5486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Функционирование организма как единого целого обеспечивают системы регуляции процессов. Они обеспечивают взаимодействие отдельных частей организма и его реакцию на внешние воздействия.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FC88C4E-834B-406F-96E0-0FF6DB6DE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86" y="593725"/>
            <a:ext cx="1896659" cy="14224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9BA1C57-5E37-418D-96DC-CC1B82B87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096" y="588650"/>
            <a:ext cx="2993243" cy="14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4613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5" dirty="0"/>
              <a:t>Регуляция организма это -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80E58EE-76BF-43D9-BBF0-62D5E79F1CE5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8104" y="540717"/>
            <a:ext cx="5552766" cy="24654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1602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365EA10-B9CF-4AB1-B9A3-3A472CE97021}"/>
              </a:ext>
            </a:extLst>
          </p:cNvPr>
          <p:cNvSpPr txBox="1"/>
          <p:nvPr/>
        </p:nvSpPr>
        <p:spPr>
          <a:xfrm>
            <a:off x="108104" y="631825"/>
            <a:ext cx="5552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Изменение характера деятельности органа    или систем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органов,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сохранения постоянства внутренней среды организма.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крови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Газовый состав крови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химических соединений</a:t>
            </a:r>
          </a:p>
          <a:p>
            <a:pPr algn="ctr"/>
            <a:r>
              <a:rPr lang="ru-RU" sz="2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должны оставаться неизменными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526222A-6619-4624-8C88-22677462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486" y="1622425"/>
            <a:ext cx="195942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2859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Гомеостаз</a:t>
            </a:r>
            <a:r>
              <a:rPr lang="ru-RU" sz="3200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35DDF00-AD22-4F3A-84CB-B8F44B37D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087" y="617777"/>
            <a:ext cx="1828798" cy="2494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A23080-95CE-4C76-B3FC-2444434C1E98}"/>
              </a:ext>
            </a:extLst>
          </p:cNvPr>
          <p:cNvSpPr txBox="1"/>
          <p:nvPr/>
        </p:nvSpPr>
        <p:spPr>
          <a:xfrm>
            <a:off x="674687" y="555625"/>
            <a:ext cx="2438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Это постоянство внутренней среды организма.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4CDB417-1CBA-4281-B039-4193553E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20" y="1565401"/>
            <a:ext cx="2731911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6119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97F86-8B53-42EC-BF66-C1B088F6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Гомеостаз</a:t>
            </a:r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66ED0B-64FD-4A52-B0CE-F038EBCEC70A}"/>
              </a:ext>
            </a:extLst>
          </p:cNvPr>
          <p:cNvSpPr txBox="1"/>
          <p:nvPr/>
        </p:nvSpPr>
        <p:spPr>
          <a:xfrm>
            <a:off x="141287" y="561102"/>
            <a:ext cx="5486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гомеоста́з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др.греч.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ὁμοιοστάσις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от 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ὅμοιος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оди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наковый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подобный» + 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στάσις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«стояние; неподвижность») — саморегуляция, способность открытой системы сохранять постоянство своего внутреннего состояния посредством скоординированных реакций, направленных на поддержание динамического равновесия.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01943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E53DE2-259C-436A-9279-701E900D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ru-RU" sz="32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Гомеостаз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4B6882-E1B7-476E-9A75-308B7A744D03}"/>
              </a:ext>
            </a:extLst>
          </p:cNvPr>
          <p:cNvSpPr txBox="1"/>
          <p:nvPr/>
        </p:nvSpPr>
        <p:spPr>
          <a:xfrm>
            <a:off x="141287" y="591880"/>
            <a:ext cx="33647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Американский физиолог Уолтер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Кеннон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в 1932 году в своей книге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Wisdom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Body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» («Мудрость тела») предложил этот термин как название для «координированных физиологи-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ческих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процессов, которые поддерживают большинство устойчивых состояний организма»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E0FB08E-CDDD-42B0-B493-95BA4E22F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087" y="591880"/>
            <a:ext cx="2197857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7163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817279-FBBF-49DC-AA6A-1ACE91B55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9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Гомеостаз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488A24E-ED2A-4BBA-9A4D-CC779384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287" y="555625"/>
            <a:ext cx="2076450" cy="2600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1BA9CA-9CD8-4D0D-8165-94BD1432E7B7}"/>
              </a:ext>
            </a:extLst>
          </p:cNvPr>
          <p:cNvSpPr txBox="1"/>
          <p:nvPr/>
        </p:nvSpPr>
        <p:spPr>
          <a:xfrm>
            <a:off x="217487" y="907097"/>
            <a:ext cx="31130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Американский психофизиолог, физиолог. Является автором термина «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реакция „бей или беги“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».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91143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9F662E-D688-4654-96D7-0380CE61A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Ты не ты, когда напуган…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68A580A-3A23-46FD-B875-A4433B609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183" y="666278"/>
            <a:ext cx="2634095" cy="1981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B11DF48-C2C4-4922-A97D-E1BF54544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5" r="1681" b="5355"/>
          <a:stretch/>
        </p:blipFill>
        <p:spPr>
          <a:xfrm>
            <a:off x="129817" y="587784"/>
            <a:ext cx="2604214" cy="14538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542E67D-F7A7-4396-8E78-88FDDCEC7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65" y="2110138"/>
            <a:ext cx="2505566" cy="100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022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06E83A-2042-4910-8828-584CA2981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Организм человека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C94963E-ACCB-49DE-BD3C-1A9974502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8"/>
          <a:stretch/>
        </p:blipFill>
        <p:spPr>
          <a:xfrm>
            <a:off x="827087" y="555625"/>
            <a:ext cx="4038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3685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096E6C-8C8E-4D8A-9214-22FD1A6BA674}"/>
              </a:ext>
            </a:extLst>
          </p:cNvPr>
          <p:cNvSpPr txBox="1"/>
          <p:nvPr/>
        </p:nvSpPr>
        <p:spPr>
          <a:xfrm>
            <a:off x="65087" y="571520"/>
            <a:ext cx="570388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lvl="0" algn="just" defTabSz="914400" rtl="0" eaLnBrk="1" fontAlgn="auto" latinLnBrk="0" hangingPunct="1">
              <a:lnSpc>
                <a:spcPct val="100000"/>
              </a:lnSpc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72085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Расположите в правильном порядке названия ступеней организации живого ор­ганизма,  начиная  от самого маленького: А - орган, Б - функциональная систе­ма,       В - ткань, Г - клетка, Д - система органов, Е- организм.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1FEE33D9-85C8-491B-B06D-6F2D7710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Проверим ваши знания 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44384B-005C-4579-B444-540E8D8C7107}"/>
              </a:ext>
            </a:extLst>
          </p:cNvPr>
          <p:cNvSpPr txBox="1"/>
          <p:nvPr/>
        </p:nvSpPr>
        <p:spPr>
          <a:xfrm>
            <a:off x="65087" y="2347694"/>
            <a:ext cx="570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 – клетка, В – ткань, А – орган, Д - система органов, Б - функциональная систе­ма, Е -организм.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74404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2DB7DD-D45B-49D3-95C0-517BE184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32463"/>
            <a:ext cx="5486400" cy="386828"/>
          </a:xfrm>
        </p:spPr>
        <p:txBody>
          <a:bodyPr>
            <a:normAutofit fontScale="90000"/>
          </a:bodyPr>
          <a:lstStyle/>
          <a:p>
            <a:r>
              <a:rPr lang="ru-RU" dirty="0"/>
              <a:t>Механизмы </a:t>
            </a:r>
            <a:r>
              <a:rPr lang="ru-RU" dirty="0" smtClean="0"/>
              <a:t>регуляции </a:t>
            </a:r>
            <a:r>
              <a:rPr lang="ru-RU" dirty="0"/>
              <a:t>организма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="" xmlns:a16="http://schemas.microsoft.com/office/drawing/2014/main" id="{741F200F-779A-4A55-9187-D3994D5D5E7F}"/>
              </a:ext>
            </a:extLst>
          </p:cNvPr>
          <p:cNvSpPr/>
          <p:nvPr/>
        </p:nvSpPr>
        <p:spPr>
          <a:xfrm rot="2988969">
            <a:off x="2180092" y="571683"/>
            <a:ext cx="113318" cy="402904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="" xmlns:a16="http://schemas.microsoft.com/office/drawing/2014/main" id="{BDE42298-15B7-426B-AEA2-1ECE23564D3D}"/>
              </a:ext>
            </a:extLst>
          </p:cNvPr>
          <p:cNvSpPr/>
          <p:nvPr/>
        </p:nvSpPr>
        <p:spPr>
          <a:xfrm rot="18585546">
            <a:off x="3374411" y="550395"/>
            <a:ext cx="118073" cy="397288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D351F3C-BD12-485D-8D91-D83DBE9D67B6}"/>
              </a:ext>
            </a:extLst>
          </p:cNvPr>
          <p:cNvSpPr txBox="1"/>
          <p:nvPr/>
        </p:nvSpPr>
        <p:spPr>
          <a:xfrm>
            <a:off x="3556875" y="936625"/>
            <a:ext cx="138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Нервный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7A61887-28E1-4EC9-AEDF-29BAD0E57D1E}"/>
              </a:ext>
            </a:extLst>
          </p:cNvPr>
          <p:cNvSpPr txBox="1"/>
          <p:nvPr/>
        </p:nvSpPr>
        <p:spPr>
          <a:xfrm>
            <a:off x="674687" y="936625"/>
            <a:ext cx="194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Гуморальный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F4F3B22-7F5A-4CD0-A1EB-CD0E2CFE6A31}"/>
              </a:ext>
            </a:extLst>
          </p:cNvPr>
          <p:cNvSpPr txBox="1"/>
          <p:nvPr/>
        </p:nvSpPr>
        <p:spPr>
          <a:xfrm>
            <a:off x="141287" y="1364297"/>
            <a:ext cx="28086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0" dirty="0">
                <a:solidFill>
                  <a:srgbClr val="555555"/>
                </a:solidFill>
                <a:effectLst/>
                <a:latin typeface="PT Sans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(</a:t>
            </a:r>
            <a:r>
              <a:rPr lang="ru-RU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жидкостная) регуляция) </a:t>
            </a:r>
          </a:p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осуществляется </a:t>
            </a:r>
          </a:p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помощью </a:t>
            </a:r>
          </a:p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химических веществ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7370BED-EE2E-4B0F-9CF2-1FC5A3CCFE04}"/>
              </a:ext>
            </a:extLst>
          </p:cNvPr>
          <p:cNvSpPr txBox="1"/>
          <p:nvPr/>
        </p:nvSpPr>
        <p:spPr>
          <a:xfrm>
            <a:off x="2884487" y="1364297"/>
            <a:ext cx="25196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осуществляется при помощи нервных импульсов по мембранам нервных клеток.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7085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2DB7DD-D45B-49D3-95C0-517BE184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32463"/>
            <a:ext cx="5486400" cy="386828"/>
          </a:xfrm>
        </p:spPr>
        <p:txBody>
          <a:bodyPr>
            <a:normAutofit fontScale="90000"/>
          </a:bodyPr>
          <a:lstStyle/>
          <a:p>
            <a:r>
              <a:rPr lang="ru-RU" dirty="0"/>
              <a:t>Гуморальная регуляция организма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F4F3B22-7F5A-4CD0-A1EB-CD0E2CFE6A31}"/>
              </a:ext>
            </a:extLst>
          </p:cNvPr>
          <p:cNvSpPr txBox="1"/>
          <p:nvPr/>
        </p:nvSpPr>
        <p:spPr>
          <a:xfrm>
            <a:off x="141287" y="555625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осуществляется с помощью химических веществ: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гормонов,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медиаторов,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ионов,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продуктов обмена,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через жидкие среды организма (кровь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, лимфу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, межклеточную жидкость).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F9BEA25-6049-4640-8803-7F7EC3EE5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77503" y="1110409"/>
            <a:ext cx="149056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2320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2DB7DD-D45B-49D3-95C0-517BE184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32463"/>
            <a:ext cx="5486400" cy="386828"/>
          </a:xfrm>
        </p:spPr>
        <p:txBody>
          <a:bodyPr>
            <a:normAutofit fontScale="90000"/>
          </a:bodyPr>
          <a:lstStyle/>
          <a:p>
            <a:r>
              <a:rPr lang="ru-RU" dirty="0"/>
              <a:t>Гуморальная регуляция организма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F4F3B22-7F5A-4CD0-A1EB-CD0E2CFE6A31}"/>
              </a:ext>
            </a:extLst>
          </p:cNvPr>
          <p:cNvSpPr txBox="1"/>
          <p:nvPr/>
        </p:nvSpPr>
        <p:spPr>
          <a:xfrm>
            <a:off x="141287" y="521633"/>
            <a:ext cx="548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осуществляется с помощью биологически активных веществ. Биологически активные вещества — химические вещества, очень малые концентрации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которых,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способны оказывать значительное физиологическое действие.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92776DD-1986-4391-B353-64786C7B9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" y="1947615"/>
            <a:ext cx="3429000" cy="11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3108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2DB7DD-D45B-49D3-95C0-517BE184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32463"/>
            <a:ext cx="5486400" cy="386828"/>
          </a:xfrm>
        </p:spPr>
        <p:txBody>
          <a:bodyPr>
            <a:normAutofit fontScale="90000"/>
          </a:bodyPr>
          <a:lstStyle/>
          <a:p>
            <a:r>
              <a:rPr lang="ru-RU" dirty="0"/>
              <a:t>Гуморальная регуляция организма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F4F3B22-7F5A-4CD0-A1EB-CD0E2CFE6A31}"/>
              </a:ext>
            </a:extLst>
          </p:cNvPr>
          <p:cNvSpPr txBox="1"/>
          <p:nvPr/>
        </p:nvSpPr>
        <p:spPr>
          <a:xfrm>
            <a:off x="141287" y="457339"/>
            <a:ext cx="5627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</a:rPr>
              <a:t>Например, </a:t>
            </a:r>
            <a:r>
              <a:rPr lang="ru-RU" dirty="0" smtClean="0">
                <a:solidFill>
                  <a:srgbClr val="002060"/>
                </a:solidFill>
                <a:latin typeface="PT Sans"/>
              </a:rPr>
              <a:t>продукт жизнедеятельности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</a:rPr>
              <a:t>  желёз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</a:rPr>
              <a:t>внутренней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</a:rPr>
              <a:t>секреции,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</a:rPr>
              <a:t>называют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</a:rPr>
              <a:t>гормоны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</a:rPr>
              <a:t>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Ligh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315D9E2-3EFD-4FD6-876F-DFAFF0C45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52" y="1231253"/>
            <a:ext cx="1905000" cy="1556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0DC5AC-EA11-4A61-B3E4-4E0A172F5A2C}"/>
              </a:ext>
            </a:extLst>
          </p:cNvPr>
          <p:cNvSpPr txBox="1"/>
          <p:nvPr/>
        </p:nvSpPr>
        <p:spPr>
          <a:xfrm>
            <a:off x="2122487" y="1231253"/>
            <a:ext cx="358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>
                <a:solidFill>
                  <a:srgbClr val="002060"/>
                </a:solidFill>
                <a:latin typeface="PT Sans"/>
              </a:rPr>
              <a:t>Действуют на все органы и ткани. Ответ </a:t>
            </a:r>
            <a:r>
              <a:rPr lang="ru-RU" dirty="0" smtClean="0">
                <a:solidFill>
                  <a:srgbClr val="002060"/>
                </a:solidFill>
                <a:latin typeface="PT Sans"/>
              </a:rPr>
              <a:t>медленный </a:t>
            </a:r>
            <a:r>
              <a:rPr lang="ru-RU" dirty="0">
                <a:solidFill>
                  <a:srgbClr val="002060"/>
                </a:solidFill>
                <a:latin typeface="PT Sans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PT Sans"/>
              </a:rPr>
              <a:t>часто, </a:t>
            </a:r>
            <a:r>
              <a:rPr lang="ru-RU" dirty="0">
                <a:solidFill>
                  <a:srgbClr val="002060"/>
                </a:solidFill>
                <a:latin typeface="PT Sans"/>
              </a:rPr>
              <a:t>не может обеспечить быстрый и точный ответ организма на раздражители. Скорость тока крови 0,5 м</a:t>
            </a:r>
            <a:r>
              <a:rPr lang="en-US" dirty="0">
                <a:solidFill>
                  <a:srgbClr val="002060"/>
                </a:solidFill>
                <a:latin typeface="PT Sans"/>
              </a:rPr>
              <a:t>/c</a:t>
            </a:r>
            <a:r>
              <a:rPr lang="ru-RU" dirty="0">
                <a:solidFill>
                  <a:srgbClr val="002060"/>
                </a:solidFill>
                <a:latin typeface="PT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762194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Функции нервной ткани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7E18AF-212B-40A7-B73C-35AA461CAA06}"/>
              </a:ext>
            </a:extLst>
          </p:cNvPr>
          <p:cNvSpPr txBox="1"/>
          <p:nvPr/>
        </p:nvSpPr>
        <p:spPr>
          <a:xfrm>
            <a:off x="217487" y="708025"/>
            <a:ext cx="541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Возбудимость – это способность нервной ткани воспринимать раздражение и отвечать на него</a:t>
            </a: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Проводимость – это способность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передавать возбуждение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импульс.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0D48C2D-2F5A-443E-868A-BBCE67B89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187" y="1393825"/>
            <a:ext cx="1419506" cy="10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6612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3BB8F6-9F44-4883-93FE-6CDFDD94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ru-RU" sz="265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Нервная  регуляция организма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31F1C0D-4C0F-45CD-BD89-AC6BE37FD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7" y="698500"/>
            <a:ext cx="3049931" cy="22907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E757DF3-2274-440D-8889-98E3578F1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287" y="698500"/>
            <a:ext cx="1233487" cy="923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600FCB-6AFF-46AD-98EE-BDF9735B5DDF}"/>
              </a:ext>
            </a:extLst>
          </p:cNvPr>
          <p:cNvSpPr txBox="1"/>
          <p:nvPr/>
        </p:nvSpPr>
        <p:spPr>
          <a:xfrm>
            <a:off x="3417887" y="1698625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 передачи импульса достигает 120 м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0104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CDFCD1-67D0-4784-9056-D4EC32F9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87" y="132463"/>
            <a:ext cx="5257800" cy="386828"/>
          </a:xfrm>
        </p:spPr>
        <p:txBody>
          <a:bodyPr>
            <a:normAutofit/>
          </a:bodyPr>
          <a:lstStyle/>
          <a:p>
            <a:r>
              <a:rPr kumimoji="0" lang="ru-RU" sz="265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Нервная  регуляция организма</a:t>
            </a:r>
            <a:endParaRPr lang="ru-RU" dirty="0"/>
          </a:p>
        </p:txBody>
      </p:sp>
      <p:pic>
        <p:nvPicPr>
          <p:cNvPr id="1028" name="Picture 4" descr="Общая схема строения нервной системы – центральная нервная система и  периферическая.">
            <a:extLst>
              <a:ext uri="{FF2B5EF4-FFF2-40B4-BE49-F238E27FC236}">
                <a16:creationId xmlns="" xmlns:a16="http://schemas.microsoft.com/office/drawing/2014/main" id="{88A4EDEF-D033-49C4-BCD8-06DF698C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6" y="581700"/>
            <a:ext cx="1663911" cy="256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0D59F1E-FDB8-4F95-8B44-39FA2D9B4008}"/>
              </a:ext>
            </a:extLst>
          </p:cNvPr>
          <p:cNvSpPr txBox="1"/>
          <p:nvPr/>
        </p:nvSpPr>
        <p:spPr>
          <a:xfrm>
            <a:off x="2046287" y="734100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Четкая локализация нервных влияний ( управление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вляется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избирательно, через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определённые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нервные волок-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на).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Эволюционно это более молодой механизм регуляции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414205525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2DB7DD-D45B-49D3-95C0-517BE184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32463"/>
            <a:ext cx="5486400" cy="386828"/>
          </a:xfrm>
        </p:spPr>
        <p:txBody>
          <a:bodyPr>
            <a:normAutofit/>
          </a:bodyPr>
          <a:lstStyle/>
          <a:p>
            <a:r>
              <a:rPr lang="ru-RU" sz="2800" dirty="0"/>
              <a:t>Нейрогуморальная  регуляция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7370BED-EE2E-4B0F-9CF2-1FC5A3CCFE04}"/>
              </a:ext>
            </a:extLst>
          </p:cNvPr>
          <p:cNvSpPr txBox="1"/>
          <p:nvPr/>
        </p:nvSpPr>
        <p:spPr>
          <a:xfrm>
            <a:off x="141287" y="555625"/>
            <a:ext cx="5486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организме, 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механизмы нервной и гуморальной регуляции тесно взаимодействуют между собой и осуществляются одновременно. Они дополняют друг друга и оказывают взаимное влияние. Поэтому говорят о 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нейрогуморальной регуляции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организма. 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BDCD3D1-BADB-41CB-87E7-01345F566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7" y="2247226"/>
            <a:ext cx="373107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112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CCCB0-920E-4045-808C-6E4A9451E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87" y="109970"/>
            <a:ext cx="5181599" cy="293255"/>
          </a:xfrm>
        </p:spPr>
        <p:txBody>
          <a:bodyPr>
            <a:normAutofit fontScale="90000"/>
          </a:bodyPr>
          <a:lstStyle/>
          <a:p>
            <a:r>
              <a:rPr lang="ru-RU" dirty="0"/>
              <a:t>Сравнительная характеристика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541276D-3792-4718-B291-724B9E939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8" t="21820" r="4266" b="10078"/>
          <a:stretch/>
        </p:blipFill>
        <p:spPr>
          <a:xfrm>
            <a:off x="293687" y="467367"/>
            <a:ext cx="4903628" cy="273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9127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A824CC-183D-4C09-BFD0-A20389FB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Само</a:t>
            </a: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регуляция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68F5E0B-537A-47D5-A8AA-1B9D76855759}"/>
              </a:ext>
            </a:extLst>
          </p:cNvPr>
          <p:cNvSpPr txBox="1"/>
          <p:nvPr/>
        </p:nvSpPr>
        <p:spPr>
          <a:xfrm>
            <a:off x="84138" y="479425"/>
            <a:ext cx="34861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Например, снижение уровня глюкозы в крови вызывает возбуждение симпатической нервной системы.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Это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стиму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лирует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выделение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надпочеч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никами адреналина, который с током крови поступает в печень, вызывая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расщепле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ние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там гликогена до глюкозы.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0AB3D05-75A3-46B2-93AE-D7D20134E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087" y="822262"/>
            <a:ext cx="2201890" cy="17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8508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20E5A00-6E2A-4457-85BE-72B8D3D32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4" t="28856" r="37651" b="14760"/>
          <a:stretch/>
        </p:blipFill>
        <p:spPr>
          <a:xfrm>
            <a:off x="204787" y="769076"/>
            <a:ext cx="3522958" cy="2148749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D964F8AD-A70B-4779-82C3-E329695D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Определите типы тканей.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4E0FAD2-865C-4BFD-A40D-5009B5504685}"/>
              </a:ext>
            </a:extLst>
          </p:cNvPr>
          <p:cNvSpPr txBox="1"/>
          <p:nvPr/>
        </p:nvSpPr>
        <p:spPr>
          <a:xfrm>
            <a:off x="2046287" y="1241425"/>
            <a:ext cx="152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Соедини-</a:t>
            </a:r>
          </a:p>
          <a:p>
            <a:r>
              <a:rPr lang="ru-RU" sz="2000" dirty="0">
                <a:solidFill>
                  <a:schemeClr val="bg1"/>
                </a:solidFill>
              </a:rPr>
              <a:t>тельная- хрящевая.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41E2BE2-5125-4E2B-8757-0EEBA46F9D74}"/>
              </a:ext>
            </a:extLst>
          </p:cNvPr>
          <p:cNvSpPr txBox="1"/>
          <p:nvPr/>
        </p:nvSpPr>
        <p:spPr>
          <a:xfrm>
            <a:off x="3743241" y="1307644"/>
            <a:ext cx="1960646" cy="183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Ткань содержит много:</a:t>
            </a:r>
          </a:p>
          <a:p>
            <a:r>
              <a:rPr lang="ru-RU" sz="1400" u="sng" dirty="0">
                <a:solidFill>
                  <a:srgbClr val="202122"/>
                </a:solidFill>
                <a:latin typeface="Arial" panose="020B0604020202020204" pitchFamily="34" charset="0"/>
              </a:rPr>
              <a:t>1.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Межклеточного_ вещества_______ 2.Нерастворимые твёрдые________ органические____  вещества_______</a:t>
            </a:r>
            <a:endParaRPr lang="ru-RU" sz="1400" u="sng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5B61F59-FBD6-4A22-B015-77944CE90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60" b="75360"/>
          <a:stretch/>
        </p:blipFill>
        <p:spPr>
          <a:xfrm>
            <a:off x="3679780" y="784225"/>
            <a:ext cx="1947907" cy="5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A824CC-183D-4C09-BFD0-A20389FB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/>
              <a:t>Само</a:t>
            </a:r>
            <a:r>
              <a:rPr kumimoji="0" lang="ru-RU" sz="25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регуляция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68F5E0B-537A-47D5-A8AA-1B9D76855759}"/>
              </a:ext>
            </a:extLst>
          </p:cNvPr>
          <p:cNvSpPr txBox="1"/>
          <p:nvPr/>
        </p:nvSpPr>
        <p:spPr>
          <a:xfrm>
            <a:off x="2274887" y="555625"/>
            <a:ext cx="3429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Глюкоза поступает в кровь, содержание её в крови нормализуется. Нейрогуморальная регуляция осуществляет взаимосвязь и согласованную работу всех систем органов. Поэтому организм функционирует как единое целое.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F221055-0819-48C9-ABBF-85394E928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7" r="12903" b="19123"/>
          <a:stretch/>
        </p:blipFill>
        <p:spPr>
          <a:xfrm>
            <a:off x="141287" y="708025"/>
            <a:ext cx="2115326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682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8233E7-5CDF-43DC-A3C9-E55AA743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638800" cy="386828"/>
          </a:xfrm>
        </p:spPr>
        <p:txBody>
          <a:bodyPr>
            <a:noAutofit/>
          </a:bodyPr>
          <a:lstStyle/>
          <a:p>
            <a:r>
              <a:rPr lang="ru-RU" sz="2000" dirty="0"/>
              <a:t>Человек тесно связан с окружающей средой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1165B9B-3FC0-495A-B346-575E9DF8E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5" t="7731" r="12694" b="4081"/>
          <a:stretch/>
        </p:blipFill>
        <p:spPr>
          <a:xfrm>
            <a:off x="217487" y="674760"/>
            <a:ext cx="1752600" cy="24376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7A11E23-C679-4459-BD56-399AFDF27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69" y="556351"/>
            <a:ext cx="3650240" cy="259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9946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A775C4-CBC0-4B88-B231-6E93A3A3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638800" cy="3868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Ваше здоровье - в ваших руках!!!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7A89F12-58B0-42A7-B36D-E76475F8C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87" y="574675"/>
            <a:ext cx="3810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622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E34A62B-4192-443E-B85E-45C675AB3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заметку!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0E62ACA-2255-4F84-BEE3-E377443BC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48" y="578485"/>
            <a:ext cx="3943839" cy="256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4193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51079"/>
            <a:ext cx="4760643" cy="447551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800" dirty="0"/>
              <a:t>З А Д А Н И 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=""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FF1979A-7BE8-4445-BE2B-9F1FED219469}"/>
              </a:ext>
            </a:extLst>
          </p:cNvPr>
          <p:cNvSpPr txBox="1"/>
          <p:nvPr/>
        </p:nvSpPr>
        <p:spPr>
          <a:xfrm>
            <a:off x="2884487" y="1698625"/>
            <a:ext cx="1417877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Нарисовать 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Рис № 6.</a:t>
            </a:r>
          </a:p>
          <a:p>
            <a:pPr algn="ctr"/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=""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8958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=""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82956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=""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1001714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=""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512887" y="1698625"/>
            <a:ext cx="148978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 задания  и ответить на вопросы письменно</a:t>
            </a:r>
          </a:p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19)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=""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937863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=""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828994"/>
            <a:ext cx="1417877" cy="829307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73034" y="1701974"/>
            <a:ext cx="158917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 5 </a:t>
            </a:r>
          </a:p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17- 19) 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=""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1100274"/>
            <a:ext cx="609001" cy="27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73D870-D909-4F55-A501-70DC3586E41F}"/>
              </a:ext>
            </a:extLst>
          </p:cNvPr>
          <p:cNvSpPr txBox="1"/>
          <p:nvPr/>
        </p:nvSpPr>
        <p:spPr>
          <a:xfrm>
            <a:off x="4179887" y="1698625"/>
            <a:ext cx="1449014" cy="102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Составить </a:t>
            </a:r>
            <a:r>
              <a:rPr lang="ru-RU" sz="151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синквейн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на слово гомеостаз.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4" grpId="0" animBg="1"/>
      <p:bldP spid="15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345283-24CF-4A68-85C8-F188B460C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75" y="132463"/>
            <a:ext cx="5195012" cy="38682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Синквейн</a:t>
            </a:r>
            <a:r>
              <a:rPr lang="ru-RU" dirty="0"/>
              <a:t> (с франц.- пятистишие)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00D7DB1-A910-4EAC-9157-D74E464ADAB8}"/>
              </a:ext>
            </a:extLst>
          </p:cNvPr>
          <p:cNvSpPr txBox="1"/>
          <p:nvPr/>
        </p:nvSpPr>
        <p:spPr>
          <a:xfrm>
            <a:off x="432675" y="708025"/>
            <a:ext cx="5118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прилагательных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глагола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Точное определение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Ассоциация или слова синонимы</a:t>
            </a:r>
          </a:p>
        </p:txBody>
      </p:sp>
    </p:spTree>
    <p:extLst>
      <p:ext uri="{BB962C8B-B14F-4D97-AF65-F5344CB8AC3E}">
        <p14:creationId xmlns:p14="http://schemas.microsoft.com/office/powerpoint/2010/main" val="256254733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D964F8AD-A70B-4779-82C3-E329695D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Определите типы тканей.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44F6D25-ED4A-4BC9-97C5-2646798EA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7" y="631825"/>
            <a:ext cx="2236305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9FC854-43E2-4E8C-BB54-A7379F1EB81A}"/>
              </a:ext>
            </a:extLst>
          </p:cNvPr>
          <p:cNvSpPr txBox="1"/>
          <p:nvPr/>
        </p:nvSpPr>
        <p:spPr>
          <a:xfrm>
            <a:off x="2453792" y="914539"/>
            <a:ext cx="3250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Эпителиальная ткань-мерцательный эпителий.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9BCC563-9112-454E-AA4B-CD0C19105769}"/>
              </a:ext>
            </a:extLst>
          </p:cNvPr>
          <p:cNvSpPr txBox="1"/>
          <p:nvPr/>
        </p:nvSpPr>
        <p:spPr>
          <a:xfrm>
            <a:off x="141287" y="2051586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     Ткань содержит мало межклеточного вещества и много железистых клеток с </a:t>
            </a:r>
            <a:r>
              <a:rPr lang="ru-RU" sz="2000" dirty="0" err="1">
                <a:solidFill>
                  <a:schemeClr val="bg1"/>
                </a:solidFill>
              </a:rPr>
              <a:t>секре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тами</a:t>
            </a:r>
            <a:r>
              <a:rPr lang="ru-RU" sz="2000" dirty="0">
                <a:solidFill>
                  <a:schemeClr val="bg1"/>
                </a:solidFill>
              </a:rPr>
              <a:t> - продуктами их жизнедеятельности.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263681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D964F8AD-A70B-4779-82C3-E329695D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Определите типы тканей.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1992C5F-B490-4206-BA21-E29BB33E3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036" b="24168"/>
          <a:stretch/>
        </p:blipFill>
        <p:spPr>
          <a:xfrm>
            <a:off x="141287" y="593928"/>
            <a:ext cx="1905000" cy="2518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5B61D52-291B-407E-A519-17FACFB5B62E}"/>
              </a:ext>
            </a:extLst>
          </p:cNvPr>
          <p:cNvSpPr txBox="1"/>
          <p:nvPr/>
        </p:nvSpPr>
        <p:spPr>
          <a:xfrm>
            <a:off x="2046287" y="708025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  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Нервная ткань - состоящая из нейронов и клеток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ниц-нейроглии.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4D4CCE4-A107-473A-83C9-FEF20190AAA1}"/>
              </a:ext>
            </a:extLst>
          </p:cNvPr>
          <p:cNvSpPr txBox="1"/>
          <p:nvPr/>
        </p:nvSpPr>
        <p:spPr>
          <a:xfrm>
            <a:off x="2122485" y="1978362"/>
            <a:ext cx="3581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Главная функция нервной ткани- возбудимость и про-</a:t>
            </a:r>
          </a:p>
          <a:p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водимость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6511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D964F8AD-A70B-4779-82C3-E329695D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Определите типы тканей.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EDA7DF9-FB8F-4BBD-8603-7BC91C009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60" t="11313" r="1433" b="26193"/>
          <a:stretch/>
        </p:blipFill>
        <p:spPr>
          <a:xfrm>
            <a:off x="266858" y="555625"/>
            <a:ext cx="5208429" cy="16996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BE3240-EE54-4538-AAD5-73E020C5B6F1}"/>
              </a:ext>
            </a:extLst>
          </p:cNvPr>
          <p:cNvSpPr txBox="1"/>
          <p:nvPr/>
        </p:nvSpPr>
        <p:spPr>
          <a:xfrm>
            <a:off x="217487" y="2232025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Гладкая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мышечная ткань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A00707-874C-4E05-A428-64F146B44B16}"/>
              </a:ext>
            </a:extLst>
          </p:cNvPr>
          <p:cNvSpPr txBox="1"/>
          <p:nvPr/>
        </p:nvSpPr>
        <p:spPr>
          <a:xfrm>
            <a:off x="2046287" y="2232025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Поперечно-полосатая скелетная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3F5FA17-CB41-455F-80D2-8BB0BA947667}"/>
              </a:ext>
            </a:extLst>
          </p:cNvPr>
          <p:cNvSpPr txBox="1"/>
          <p:nvPr/>
        </p:nvSpPr>
        <p:spPr>
          <a:xfrm>
            <a:off x="3951287" y="227149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Сердечная мышца</a:t>
            </a:r>
          </a:p>
        </p:txBody>
      </p:sp>
    </p:spTree>
    <p:extLst>
      <p:ext uri="{BB962C8B-B14F-4D97-AF65-F5344CB8AC3E}">
        <p14:creationId xmlns:p14="http://schemas.microsoft.com/office/powerpoint/2010/main" val="1814020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19635"/>
            <a:ext cx="5172948" cy="509114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3200" b="1" i="0" u="none" strike="noStrike" kern="800" cap="none" spc="-25" normalizeH="0" baseline="0" noProof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СЕГОДНЯ НА УРОКЕ </a:t>
            </a:r>
            <a:endParaRPr sz="205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7" y="612715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Организм-целостная система.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84287" y="1146115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Гуморальная регуляция</a:t>
            </a:r>
            <a:r>
              <a:rPr kumimoji="0" lang="ru-RU" sz="20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51087" y="1831915"/>
            <a:ext cx="3417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Нервная</a:t>
            </a:r>
            <a:r>
              <a:rPr kumimoji="0" lang="ru-RU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регуляция.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2001459" y="18061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960687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285042" y="2500439"/>
            <a:ext cx="2418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Саморегуляция.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304" y="22225"/>
            <a:ext cx="5519583" cy="509114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Иерархия понятий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B0A2A8C-759C-4E52-A2B6-82093DD0D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5" t="3918" r="2123" b="2394"/>
          <a:stretch/>
        </p:blipFill>
        <p:spPr>
          <a:xfrm>
            <a:off x="1017587" y="615898"/>
            <a:ext cx="3733800" cy="25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4837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4" y="132463"/>
            <a:ext cx="5480653" cy="386828"/>
          </a:xfrm>
        </p:spPr>
        <p:txBody>
          <a:bodyPr>
            <a:normAutofit fontScale="90000"/>
          </a:bodyPr>
          <a:lstStyle/>
          <a:p>
            <a:r>
              <a:rPr lang="ru-RU" sz="3205" dirty="0"/>
              <a:t>Системы органов человека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D3260D4-6B02-41ED-B40F-E02DEC59D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5" t="7731" r="2724" b="49999"/>
          <a:stretch/>
        </p:blipFill>
        <p:spPr>
          <a:xfrm>
            <a:off x="102361" y="631825"/>
            <a:ext cx="552532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4962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2810</TotalTime>
  <Words>752</Words>
  <Application>Microsoft Office PowerPoint</Application>
  <PresentationFormat>Произвольный</PresentationFormat>
  <Paragraphs>130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Office Theme</vt:lpstr>
      <vt:lpstr>1_Office Theme</vt:lpstr>
      <vt:lpstr>2_Office Theme</vt:lpstr>
      <vt:lpstr>Тема Office</vt:lpstr>
      <vt:lpstr>3_Office Theme</vt:lpstr>
      <vt:lpstr>4_Office Theme</vt:lpstr>
      <vt:lpstr>Биология  человек и его здоровье</vt:lpstr>
      <vt:lpstr>Проверим ваши знания !</vt:lpstr>
      <vt:lpstr>Определите типы тканей.</vt:lpstr>
      <vt:lpstr>Определите типы тканей.</vt:lpstr>
      <vt:lpstr>Определите типы тканей.</vt:lpstr>
      <vt:lpstr>Определите типы тканей.</vt:lpstr>
      <vt:lpstr>СЕГОДНЯ НА УРОКЕ </vt:lpstr>
      <vt:lpstr>Иерархия понятий  </vt:lpstr>
      <vt:lpstr>Системы органов человека</vt:lpstr>
      <vt:lpstr>Системы органов человека</vt:lpstr>
      <vt:lpstr>Организм целостная система</vt:lpstr>
      <vt:lpstr>Организм единое целое</vt:lpstr>
      <vt:lpstr>Регуляция организма это - </vt:lpstr>
      <vt:lpstr>Гомеостаз </vt:lpstr>
      <vt:lpstr>Гомеостаз </vt:lpstr>
      <vt:lpstr>Гомеостаз</vt:lpstr>
      <vt:lpstr>Гомеостаз</vt:lpstr>
      <vt:lpstr>Ты не ты, когда напуган…</vt:lpstr>
      <vt:lpstr>Организм человека</vt:lpstr>
      <vt:lpstr>Механизмы регуляции организма</vt:lpstr>
      <vt:lpstr>Гуморальная регуляция организма</vt:lpstr>
      <vt:lpstr>Гуморальная регуляция организма</vt:lpstr>
      <vt:lpstr>Гуморальная регуляция организма</vt:lpstr>
      <vt:lpstr>Функции нервной ткани</vt:lpstr>
      <vt:lpstr>Нервная  регуляция организма</vt:lpstr>
      <vt:lpstr>Нервная  регуляция организма</vt:lpstr>
      <vt:lpstr>Нейрогуморальная  регуляция</vt:lpstr>
      <vt:lpstr>Сравнительная характеристика</vt:lpstr>
      <vt:lpstr>Саморегуляция </vt:lpstr>
      <vt:lpstr>Саморегуляция </vt:lpstr>
      <vt:lpstr>Человек тесно связан с окружающей средой</vt:lpstr>
      <vt:lpstr>Ваше здоровье - в ваших руках!!!</vt:lpstr>
      <vt:lpstr>На заметку!</vt:lpstr>
      <vt:lpstr>З А Д А Н И Е</vt:lpstr>
      <vt:lpstr>Синквейн (с франц.- пятистишие)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165</cp:revision>
  <dcterms:created xsi:type="dcterms:W3CDTF">2020-04-13T08:05:42Z</dcterms:created>
  <dcterms:modified xsi:type="dcterms:W3CDTF">2020-09-15T06:57:19Z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