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4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</p:sldMasterIdLst>
  <p:notesMasterIdLst>
    <p:notesMasterId r:id="rId50"/>
  </p:notesMasterIdLst>
  <p:sldIdLst>
    <p:sldId id="1518" r:id="rId6"/>
    <p:sldId id="1525" r:id="rId7"/>
    <p:sldId id="1556" r:id="rId8"/>
    <p:sldId id="1557" r:id="rId9"/>
    <p:sldId id="1559" r:id="rId10"/>
    <p:sldId id="1560" r:id="rId11"/>
    <p:sldId id="1561" r:id="rId12"/>
    <p:sldId id="1524" r:id="rId13"/>
    <p:sldId id="1494" r:id="rId14"/>
    <p:sldId id="1493" r:id="rId15"/>
    <p:sldId id="1583" r:id="rId16"/>
    <p:sldId id="1584" r:id="rId17"/>
    <p:sldId id="1582" r:id="rId18"/>
    <p:sldId id="1472" r:id="rId19"/>
    <p:sldId id="1575" r:id="rId20"/>
    <p:sldId id="1581" r:id="rId21"/>
    <p:sldId id="1580" r:id="rId22"/>
    <p:sldId id="1585" r:id="rId23"/>
    <p:sldId id="1576" r:id="rId24"/>
    <p:sldId id="1579" r:id="rId25"/>
    <p:sldId id="1574" r:id="rId26"/>
    <p:sldId id="1578" r:id="rId27"/>
    <p:sldId id="1587" r:id="rId28"/>
    <p:sldId id="1586" r:id="rId29"/>
    <p:sldId id="1591" r:id="rId30"/>
    <p:sldId id="1450" r:id="rId31"/>
    <p:sldId id="1588" r:id="rId32"/>
    <p:sldId id="1592" r:id="rId33"/>
    <p:sldId id="1590" r:id="rId34"/>
    <p:sldId id="1448" r:id="rId35"/>
    <p:sldId id="1593" r:id="rId36"/>
    <p:sldId id="1595" r:id="rId37"/>
    <p:sldId id="1596" r:id="rId38"/>
    <p:sldId id="1479" r:id="rId39"/>
    <p:sldId id="1533" r:id="rId40"/>
    <p:sldId id="1597" r:id="rId41"/>
    <p:sldId id="1562" r:id="rId42"/>
    <p:sldId id="1563" r:id="rId43"/>
    <p:sldId id="1564" r:id="rId44"/>
    <p:sldId id="1565" r:id="rId45"/>
    <p:sldId id="1567" r:id="rId46"/>
    <p:sldId id="1566" r:id="rId47"/>
    <p:sldId id="354" r:id="rId48"/>
    <p:sldId id="1598" r:id="rId49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374" autoAdjust="0"/>
  </p:normalViewPr>
  <p:slideViewPr>
    <p:cSldViewPr>
      <p:cViewPr>
        <p:scale>
          <a:sx n="137" d="100"/>
          <a:sy n="137" d="100"/>
        </p:scale>
        <p:origin x="-930" y="15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ВСЕГО ОКОЛО 2 МЛН ЖИВОТНЫХ, ИЗ НИХ 70 ТЫСЯЧ ОДНОКЛЕТОЧНЫЕ.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1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748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089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86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1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68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Основные свойства нейронов: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раздражимость, возбудимость, проводимость, лабильность, инертность, утомляемость, торможение, регенерация и др.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Раздражимость — способность нервной клетки отвечать на различные раздражения биохимическими изменениями, сопровождающимися нарушением ионного равновесия и деполяризацией электрических зарядов на мембранах клетки в месте раздражения. Раздражимость присуща всем клеткам, и особенно нервным, связанным с чувствительным восприятием запаховых, звуковых, световых и других раздражителей.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Раздражимость — пусковой механизм проявления другого свойства — возбудимости.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933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88748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50" Type="http://schemas.openxmlformats.org/officeDocument/2006/relationships/slideLayout" Target="../slideLayouts/slideLayout113.xml"/><Relationship Id="rId55" Type="http://schemas.openxmlformats.org/officeDocument/2006/relationships/slideLayout" Target="../slideLayouts/slideLayout118.xml"/><Relationship Id="rId63" Type="http://schemas.openxmlformats.org/officeDocument/2006/relationships/slideLayout" Target="../slideLayouts/slideLayout126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70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3" Type="http://schemas.openxmlformats.org/officeDocument/2006/relationships/slideLayout" Target="../slideLayouts/slideLayout116.xml"/><Relationship Id="rId58" Type="http://schemas.openxmlformats.org/officeDocument/2006/relationships/slideLayout" Target="../slideLayouts/slideLayout121.xml"/><Relationship Id="rId6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57" Type="http://schemas.openxmlformats.org/officeDocument/2006/relationships/slideLayout" Target="../slideLayouts/slideLayout120.xml"/><Relationship Id="rId61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52" Type="http://schemas.openxmlformats.org/officeDocument/2006/relationships/slideLayout" Target="../slideLayouts/slideLayout115.xml"/><Relationship Id="rId60" Type="http://schemas.openxmlformats.org/officeDocument/2006/relationships/slideLayout" Target="../slideLayouts/slideLayout123.xml"/><Relationship Id="rId6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56" Type="http://schemas.openxmlformats.org/officeDocument/2006/relationships/slideLayout" Target="../slideLayouts/slideLayout119.xml"/><Relationship Id="rId64" Type="http://schemas.openxmlformats.org/officeDocument/2006/relationships/slideLayout" Target="../slideLayouts/slideLayout127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1.xml"/><Relationship Id="rId51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59" Type="http://schemas.openxmlformats.org/officeDocument/2006/relationships/slideLayout" Target="../slideLayouts/slideLayout122.xml"/><Relationship Id="rId67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54" Type="http://schemas.openxmlformats.org/officeDocument/2006/relationships/slideLayout" Target="../slideLayouts/slideLayout117.xml"/><Relationship Id="rId62" Type="http://schemas.openxmlformats.org/officeDocument/2006/relationships/slideLayout" Target="../slideLayouts/slideLayout125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26" Type="http://schemas.openxmlformats.org/officeDocument/2006/relationships/slideLayout" Target="../slideLayouts/slideLayout168.xml"/><Relationship Id="rId39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63.xml"/><Relationship Id="rId34" Type="http://schemas.openxmlformats.org/officeDocument/2006/relationships/slideLayout" Target="../slideLayouts/slideLayout176.xml"/><Relationship Id="rId42" Type="http://schemas.openxmlformats.org/officeDocument/2006/relationships/slideLayout" Target="../slideLayouts/slideLayout184.xml"/><Relationship Id="rId47" Type="http://schemas.openxmlformats.org/officeDocument/2006/relationships/slideLayout" Target="../slideLayouts/slideLayout189.xml"/><Relationship Id="rId50" Type="http://schemas.openxmlformats.org/officeDocument/2006/relationships/slideLayout" Target="../slideLayouts/slideLayout192.xml"/><Relationship Id="rId55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71.xml"/><Relationship Id="rId41" Type="http://schemas.openxmlformats.org/officeDocument/2006/relationships/slideLayout" Target="../slideLayouts/slideLayout183.xml"/><Relationship Id="rId54" Type="http://schemas.openxmlformats.org/officeDocument/2006/relationships/slideLayout" Target="../slideLayouts/slideLayout19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66.xml"/><Relationship Id="rId32" Type="http://schemas.openxmlformats.org/officeDocument/2006/relationships/slideLayout" Target="../slideLayouts/slideLayout174.xml"/><Relationship Id="rId37" Type="http://schemas.openxmlformats.org/officeDocument/2006/relationships/slideLayout" Target="../slideLayouts/slideLayout179.xml"/><Relationship Id="rId40" Type="http://schemas.openxmlformats.org/officeDocument/2006/relationships/slideLayout" Target="../slideLayouts/slideLayout182.xml"/><Relationship Id="rId45" Type="http://schemas.openxmlformats.org/officeDocument/2006/relationships/slideLayout" Target="../slideLayouts/slideLayout187.xml"/><Relationship Id="rId53" Type="http://schemas.openxmlformats.org/officeDocument/2006/relationships/slideLayout" Target="../slideLayouts/slideLayout195.xml"/><Relationship Id="rId58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23" Type="http://schemas.openxmlformats.org/officeDocument/2006/relationships/slideLayout" Target="../slideLayouts/slideLayout165.xml"/><Relationship Id="rId28" Type="http://schemas.openxmlformats.org/officeDocument/2006/relationships/slideLayout" Target="../slideLayouts/slideLayout170.xml"/><Relationship Id="rId36" Type="http://schemas.openxmlformats.org/officeDocument/2006/relationships/slideLayout" Target="../slideLayouts/slideLayout178.xml"/><Relationship Id="rId49" Type="http://schemas.openxmlformats.org/officeDocument/2006/relationships/slideLayout" Target="../slideLayouts/slideLayout191.xml"/><Relationship Id="rId57" Type="http://schemas.openxmlformats.org/officeDocument/2006/relationships/slideLayout" Target="../slideLayouts/slideLayout19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31" Type="http://schemas.openxmlformats.org/officeDocument/2006/relationships/slideLayout" Target="../slideLayouts/slideLayout173.xml"/><Relationship Id="rId44" Type="http://schemas.openxmlformats.org/officeDocument/2006/relationships/slideLayout" Target="../slideLayouts/slideLayout186.xml"/><Relationship Id="rId52" Type="http://schemas.openxmlformats.org/officeDocument/2006/relationships/slideLayout" Target="../slideLayouts/slideLayout194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slideLayout" Target="../slideLayouts/slideLayout164.xml"/><Relationship Id="rId27" Type="http://schemas.openxmlformats.org/officeDocument/2006/relationships/slideLayout" Target="../slideLayouts/slideLayout169.xml"/><Relationship Id="rId30" Type="http://schemas.openxmlformats.org/officeDocument/2006/relationships/slideLayout" Target="../slideLayouts/slideLayout172.xml"/><Relationship Id="rId35" Type="http://schemas.openxmlformats.org/officeDocument/2006/relationships/slideLayout" Target="../slideLayouts/slideLayout177.xml"/><Relationship Id="rId43" Type="http://schemas.openxmlformats.org/officeDocument/2006/relationships/slideLayout" Target="../slideLayouts/slideLayout185.xml"/><Relationship Id="rId48" Type="http://schemas.openxmlformats.org/officeDocument/2006/relationships/slideLayout" Target="../slideLayouts/slideLayout190.xml"/><Relationship Id="rId56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50.xml"/><Relationship Id="rId51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5" Type="http://schemas.openxmlformats.org/officeDocument/2006/relationships/slideLayout" Target="../slideLayouts/slideLayout167.xml"/><Relationship Id="rId33" Type="http://schemas.openxmlformats.org/officeDocument/2006/relationships/slideLayout" Target="../slideLayouts/slideLayout175.xml"/><Relationship Id="rId38" Type="http://schemas.openxmlformats.org/officeDocument/2006/relationships/slideLayout" Target="../slideLayouts/slideLayout180.xml"/><Relationship Id="rId46" Type="http://schemas.openxmlformats.org/officeDocument/2006/relationships/slideLayout" Target="../slideLayouts/slideLayout188.xml"/><Relationship Id="rId5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</p:sldLayoutIdLst>
  <p:transition spd="slow">
    <p:fade/>
  </p:transition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 spd="slow">
    <p:fade/>
  </p:transition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p:transition spd="slow">
    <p:fade/>
  </p:transition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542868" y="1317625"/>
            <a:ext cx="3560819" cy="99899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-20" normalizeH="0" baseline="0" noProof="0" dirty="0" err="1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Тема</a:t>
            </a:r>
            <a:r>
              <a:rPr lang="ru-RU" sz="1750" b="1" spc="-20" dirty="0">
                <a:solidFill>
                  <a:srgbClr val="2365C7"/>
                </a:solidFill>
                <a:latin typeface="Arial"/>
                <a:cs typeface="Arial"/>
              </a:rPr>
              <a:t>: </a:t>
            </a:r>
            <a:r>
              <a:rPr lang="ru-RU" sz="3200" b="1" spc="-20" dirty="0">
                <a:solidFill>
                  <a:srgbClr val="2365C7"/>
                </a:solidFill>
                <a:latin typeface="Arial"/>
                <a:cs typeface="Arial"/>
              </a:rPr>
              <a:t>Ткани, органы и организм</a:t>
            </a:r>
            <a:r>
              <a:rPr lang="ru-RU" sz="1750" b="1" spc="-20" dirty="0">
                <a:solidFill>
                  <a:srgbClr val="2365C7"/>
                </a:solidFill>
                <a:latin typeface="Arial"/>
                <a:cs typeface="Arial"/>
              </a:rPr>
              <a:t>.</a:t>
            </a:r>
            <a:endParaRPr kumimoji="0" lang="ru-RU" sz="2400" b="1" i="0" u="none" strike="noStrike" kern="1200" cap="none" spc="-10" normalizeH="0" baseline="0" noProof="0" dirty="0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8287" y="1271905"/>
            <a:ext cx="344170" cy="871972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070" y="2232025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9883" y="541953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xmlns="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A0F7002-A10B-491C-A69A-41EE78A4C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539" y="1126243"/>
            <a:ext cx="1191591" cy="20201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5" dirty="0"/>
              <a:t>Ткань это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80E58EE-76BF-43D9-BBF0-62D5E79F1CE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8104" y="540717"/>
            <a:ext cx="5552766" cy="73975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2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тканей живых организмов изучает наука </a:t>
            </a:r>
            <a:r>
              <a:rPr lang="ru-RU" sz="160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гистология</a:t>
            </a:r>
            <a:r>
              <a:rPr lang="ru-RU" sz="1602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Совокупность различных и взаимодействующих тканей образуют органы.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21F75D-EBB3-4F17-8008-60DA2861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539"/>
          <a:stretch/>
        </p:blipFill>
        <p:spPr>
          <a:xfrm>
            <a:off x="3100830" y="1283388"/>
            <a:ext cx="2451869" cy="1828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85A53D-A5E7-4A7D-9866-E0B7D136B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76" y="1325261"/>
            <a:ext cx="2740326" cy="1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859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2DB7DD-D45B-49D3-95C0-517BE1845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Эпителиальная ткань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BFD413-5053-48A5-AD95-58176B2A2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" t="11454" r="-232" b="67280"/>
          <a:stretch/>
        </p:blipFill>
        <p:spPr>
          <a:xfrm>
            <a:off x="141287" y="936625"/>
            <a:ext cx="5562600" cy="1266783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741F200F-779A-4A55-9187-D3994D5D5E7F}"/>
              </a:ext>
            </a:extLst>
          </p:cNvPr>
          <p:cNvSpPr/>
          <p:nvPr/>
        </p:nvSpPr>
        <p:spPr>
          <a:xfrm rot="2988969">
            <a:off x="2180092" y="571683"/>
            <a:ext cx="113318" cy="402904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xmlns="" id="{BDE42298-15B7-426B-AEA2-1ECE23564D3D}"/>
              </a:ext>
            </a:extLst>
          </p:cNvPr>
          <p:cNvSpPr/>
          <p:nvPr/>
        </p:nvSpPr>
        <p:spPr>
          <a:xfrm rot="18585546">
            <a:off x="3374411" y="550395"/>
            <a:ext cx="118073" cy="397288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A32EDC-B718-45BF-BB7C-5C7F951E4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98" b="44584"/>
          <a:stretch/>
        </p:blipFill>
        <p:spPr>
          <a:xfrm rot="16200000">
            <a:off x="3752287" y="1562407"/>
            <a:ext cx="944818" cy="222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7085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CCCB0-920E-4045-808C-6E4A9451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Железистый эпителий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32C10E-7B42-4423-A49B-D05257015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4775" r="4267" b="4082"/>
          <a:stretch/>
        </p:blipFill>
        <p:spPr>
          <a:xfrm>
            <a:off x="432675" y="555625"/>
            <a:ext cx="4903629" cy="25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9127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3A5D52-B9B3-47A9-BB76-D5719299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562600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Формы покровного эпителия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A51247-AB76-4942-92D1-E8480B2FE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24" r="685" b="3033"/>
          <a:stretch/>
        </p:blipFill>
        <p:spPr>
          <a:xfrm>
            <a:off x="141287" y="555624"/>
            <a:ext cx="5486400" cy="25908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3172FA1-BC6F-4ABD-B982-BFE03513676C}"/>
              </a:ext>
            </a:extLst>
          </p:cNvPr>
          <p:cNvSpPr/>
          <p:nvPr/>
        </p:nvSpPr>
        <p:spPr>
          <a:xfrm>
            <a:off x="4332287" y="2841625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81366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3AAD4D5-0D50-41D8-8045-DE3708A1641A}"/>
              </a:ext>
            </a:extLst>
          </p:cNvPr>
          <p:cNvSpPr txBox="1">
            <a:spLocks/>
          </p:cNvSpPr>
          <p:nvPr/>
        </p:nvSpPr>
        <p:spPr>
          <a:xfrm>
            <a:off x="144161" y="144091"/>
            <a:ext cx="5552765" cy="3868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576800"/>
            <a:r>
              <a:rPr lang="ru-RU" sz="3005" dirty="0"/>
              <a:t>Эпителиальная ткань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C8AC43-E683-4BF3-9D2D-57C23175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8" r="1608" b="17124"/>
          <a:stretch/>
        </p:blipFill>
        <p:spPr>
          <a:xfrm>
            <a:off x="369887" y="576585"/>
            <a:ext cx="4876800" cy="25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8597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/>
          </a:bodyPr>
          <a:lstStyle/>
          <a:p>
            <a:r>
              <a:rPr lang="ru-RU" sz="2800" dirty="0"/>
              <a:t>Свойства эпителиальной ткани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BDA19B-BE54-44ED-9C82-E3B8447A90DA}"/>
              </a:ext>
            </a:extLst>
          </p:cNvPr>
          <p:cNvSpPr txBox="1"/>
          <p:nvPr/>
        </p:nvSpPr>
        <p:spPr>
          <a:xfrm>
            <a:off x="141287" y="51889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Клетки плотно сомкнуты, мало межклеточного вещества. Способность клеток к регенерации.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93E050-789C-452B-88A4-3007B8813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" y="1165225"/>
            <a:ext cx="5486400" cy="194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4153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4DCEDF-8D3E-4F1B-A701-26F4E1465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Эпителиальная ткань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1D84B3-4C1F-49C2-BA93-0BF30C509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3" t="17108" r="11684" b="55020"/>
          <a:stretch/>
        </p:blipFill>
        <p:spPr>
          <a:xfrm>
            <a:off x="126802" y="479425"/>
            <a:ext cx="5562600" cy="1407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38153B3-CB89-4869-B11E-7AB5BD413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1" r="1410"/>
          <a:stretch/>
        </p:blipFill>
        <p:spPr>
          <a:xfrm>
            <a:off x="87015" y="1808863"/>
            <a:ext cx="5602387" cy="13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2692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CF2D9E-CA39-407E-8682-75C29DCE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37" y="132463"/>
            <a:ext cx="5566100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Мерцательный эпителий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84F451-4567-4661-A0A9-45788A010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3" t="17109" r="11684" b="73494"/>
          <a:stretch/>
        </p:blipFill>
        <p:spPr>
          <a:xfrm>
            <a:off x="101438" y="555625"/>
            <a:ext cx="5526249" cy="533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94C643D-16F3-4E24-8647-8EC567B9B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3" r="-1229" b="-1"/>
          <a:stretch/>
        </p:blipFill>
        <p:spPr>
          <a:xfrm>
            <a:off x="101437" y="1021563"/>
            <a:ext cx="5566100" cy="12866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66C74C6-BCE2-4BB1-85C9-7F12ACCA9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887" y="1969387"/>
            <a:ext cx="114743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4754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CF2D9E-CA39-407E-8682-75C29DCE5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9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Мерцательный эпителий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E2338E-7D5B-43DE-B2BC-6A5599A2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02" y="602258"/>
            <a:ext cx="3121640" cy="19471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F640AED-B88C-4F80-9B66-9CDE17210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3" y="1430264"/>
            <a:ext cx="2742054" cy="168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6000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/>
          </a:bodyPr>
          <a:lstStyle/>
          <a:p>
            <a:r>
              <a:rPr lang="ru-RU" sz="2800" dirty="0"/>
              <a:t>Функции эпителиальной ткани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64BA29-3822-4C3E-AFB8-34D02938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" y="56263"/>
            <a:ext cx="5638800" cy="30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248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88" y="88708"/>
            <a:ext cx="5638798" cy="49968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indent="203200">
              <a:lnSpc>
                <a:spcPts val="1150"/>
              </a:lnSpc>
              <a:spcAft>
                <a:spcPts val="395"/>
              </a:spcAft>
            </a:pPr>
            <a:r>
              <a:rPr lang="ru-RU" sz="2800" dirty="0"/>
              <a:t>                                                 Закончите следующие фразы:</a:t>
            </a:r>
            <a: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</a:br>
            <a:r>
              <a:rPr lang="ru-RU" sz="2050" dirty="0"/>
              <a:t>  </a:t>
            </a:r>
            <a:endParaRPr sz="2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096E6C-8C8E-4D8A-9214-22FD1A6BA674}"/>
              </a:ext>
            </a:extLst>
          </p:cNvPr>
          <p:cNvSpPr txBox="1"/>
          <p:nvPr/>
        </p:nvSpPr>
        <p:spPr>
          <a:xfrm>
            <a:off x="65088" y="586165"/>
            <a:ext cx="56387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Среда в которой находится организм, называется ________, среда, в которой находятся клетки и ткани, является__________.</a:t>
            </a:r>
            <a:endParaRPr lang="ru-RU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0F270C-2EC5-4355-A32B-6B35F87F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" y="2151751"/>
            <a:ext cx="1752600" cy="9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89DD52-C5BF-45F8-940E-1ACFFAF8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03886" cy="386828"/>
          </a:xfrm>
        </p:spPr>
        <p:txBody>
          <a:bodyPr>
            <a:noAutofit/>
          </a:bodyPr>
          <a:lstStyle/>
          <a:p>
            <a:r>
              <a:rPr lang="ru-RU" sz="2300" dirty="0"/>
              <a:t>Классификация соединительной ткани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F81A63-F9ED-40E1-8633-F33BA8F9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389" b="46686"/>
          <a:stretch/>
        </p:blipFill>
        <p:spPr>
          <a:xfrm>
            <a:off x="141287" y="631825"/>
            <a:ext cx="5562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8427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E4F4E2-9F57-4C8B-8628-D879B3A2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9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Соединительная ткань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1EE9669-BACF-4CAC-B806-31BCC493D96C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10B1C9-24AD-44BB-A6C4-F4DD13BA8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3" t="23000" r="6025" b="24168"/>
          <a:stretch/>
        </p:blipFill>
        <p:spPr>
          <a:xfrm>
            <a:off x="141287" y="574685"/>
            <a:ext cx="5486400" cy="255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9698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463"/>
            <a:ext cx="5768975" cy="386828"/>
          </a:xfrm>
        </p:spPr>
        <p:txBody>
          <a:bodyPr>
            <a:noAutofit/>
          </a:bodyPr>
          <a:lstStyle/>
          <a:p>
            <a:r>
              <a:rPr lang="ru-RU" sz="2700" dirty="0"/>
              <a:t>Свойства соединительной ткани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B50514-AE06-424D-A98C-2E7ECA85ACF2}"/>
              </a:ext>
            </a:extLst>
          </p:cNvPr>
          <p:cNvSpPr txBox="1"/>
          <p:nvPr/>
        </p:nvSpPr>
        <p:spPr>
          <a:xfrm>
            <a:off x="65087" y="2079625"/>
            <a:ext cx="5638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Межклеточное вещество соединительных тканей содержит множество разных 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органических</a:t>
            </a:r>
            <a:r>
              <a:rPr lang="ru-RU" sz="16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ских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соединений</a:t>
            </a:r>
            <a:r>
              <a:rPr lang="ru-RU" sz="16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от количества и состава </a:t>
            </a:r>
            <a:r>
              <a:rPr lang="ru-RU" sz="1600" b="0" i="0" dirty="0" smtClean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которых, </a:t>
            </a:r>
            <a:r>
              <a:rPr lang="ru-RU" sz="16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зависит консистенция ткани.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537E5F-933F-42BC-8654-A5E301A20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7" y="555625"/>
            <a:ext cx="2159639" cy="152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930AAF7-4985-4378-A385-7301AAB86F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6" t="28866" r="63209" b="19471"/>
          <a:stretch/>
        </p:blipFill>
        <p:spPr>
          <a:xfrm>
            <a:off x="2325553" y="472460"/>
            <a:ext cx="1981201" cy="178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AD94F7-0D65-4841-96AC-623D57D07C65}"/>
              </a:ext>
            </a:extLst>
          </p:cNvPr>
          <p:cNvSpPr txBox="1"/>
          <p:nvPr/>
        </p:nvSpPr>
        <p:spPr>
          <a:xfrm>
            <a:off x="4103687" y="631825"/>
            <a:ext cx="152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Segoe Script" panose="030B0504020000000003" pitchFamily="66" charset="0"/>
              </a:rPr>
              <a:t>Плотная</a:t>
            </a:r>
          </a:p>
          <a:p>
            <a:pPr algn="ctr"/>
            <a:r>
              <a:rPr lang="ru-RU" sz="1100" dirty="0">
                <a:latin typeface="Segoe Script" panose="030B0504020000000003" pitchFamily="66" charset="0"/>
              </a:rPr>
              <a:t> соединительная </a:t>
            </a:r>
          </a:p>
          <a:p>
            <a:pPr algn="ctr"/>
            <a:r>
              <a:rPr lang="ru-RU" sz="1100" dirty="0">
                <a:latin typeface="Segoe Script" panose="030B0504020000000003" pitchFamily="66" charset="0"/>
              </a:rPr>
              <a:t>ткань</a:t>
            </a:r>
          </a:p>
        </p:txBody>
      </p:sp>
    </p:spTree>
    <p:extLst>
      <p:ext uri="{BB962C8B-B14F-4D97-AF65-F5344CB8AC3E}">
        <p14:creationId xmlns:p14="http://schemas.microsoft.com/office/powerpoint/2010/main" val="158118952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463"/>
            <a:ext cx="5768975" cy="386828"/>
          </a:xfrm>
        </p:spPr>
        <p:txBody>
          <a:bodyPr>
            <a:noAutofit/>
          </a:bodyPr>
          <a:lstStyle/>
          <a:p>
            <a:r>
              <a:rPr lang="ru-RU" sz="2200" dirty="0"/>
              <a:t>Функции плотной соединительной ткани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930AAF7-4985-4378-A385-7301AAB86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8" t="18330" r="2348" b="3763"/>
          <a:stretch/>
        </p:blipFill>
        <p:spPr>
          <a:xfrm>
            <a:off x="293687" y="597787"/>
            <a:ext cx="533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9322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463"/>
            <a:ext cx="5768975" cy="386828"/>
          </a:xfrm>
        </p:spPr>
        <p:txBody>
          <a:bodyPr>
            <a:noAutofit/>
          </a:bodyPr>
          <a:lstStyle/>
          <a:p>
            <a:r>
              <a:rPr lang="ru-RU" sz="2700" dirty="0"/>
              <a:t>Свойства соединительной ткани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B50514-AE06-424D-A98C-2E7ECA85ACF2}"/>
              </a:ext>
            </a:extLst>
          </p:cNvPr>
          <p:cNvSpPr txBox="1"/>
          <p:nvPr/>
        </p:nvSpPr>
        <p:spPr>
          <a:xfrm>
            <a:off x="141287" y="2299295"/>
            <a:ext cx="5486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   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Кровь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и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лимфа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относимые к жидким соедини-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тельным тканям, содержат жидкое межклеточное вещество — плазму.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FFC7F4-86E2-4C6B-BA5D-DC0700599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7" y="604467"/>
            <a:ext cx="5486400" cy="17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4763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55A7A8-EDEF-40EE-AE54-32CB28AB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Жировая ткань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142169-D812-4B9D-AF88-028ABBB26E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BAE275A-343E-442B-BA5A-E87F1A19E6C0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0159F0-1AD8-4554-BDB5-2499CBF06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6" t="14775" r="4300" b="6430"/>
          <a:stretch/>
        </p:blipFill>
        <p:spPr>
          <a:xfrm>
            <a:off x="141287" y="555625"/>
            <a:ext cx="5486400" cy="25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6452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5" y="132463"/>
            <a:ext cx="5516708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Соединительная ткань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BFC536-F973-4CB8-BF65-412EF5E7B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7045" r="58796" b="4082"/>
          <a:stretch/>
        </p:blipFill>
        <p:spPr>
          <a:xfrm>
            <a:off x="96112" y="745866"/>
            <a:ext cx="2803753" cy="1981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F3F3ED-CB90-49AA-A1E5-26DDE49A7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61" t="40689" b="5274"/>
          <a:stretch/>
        </p:blipFill>
        <p:spPr>
          <a:xfrm>
            <a:off x="2910198" y="652050"/>
            <a:ext cx="2635976" cy="2087126"/>
          </a:xfrm>
          <a:prstGeom prst="rect">
            <a:avLst/>
          </a:prstGeom>
        </p:spPr>
      </p:pic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xmlns="" id="{A66B7BEE-03F6-4C23-B301-52DEA2519528}"/>
              </a:ext>
            </a:extLst>
          </p:cNvPr>
          <p:cNvSpPr/>
          <p:nvPr/>
        </p:nvSpPr>
        <p:spPr>
          <a:xfrm rot="16839939">
            <a:off x="2179572" y="2105526"/>
            <a:ext cx="646831" cy="84920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25342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463"/>
            <a:ext cx="5768975" cy="386828"/>
          </a:xfrm>
        </p:spPr>
        <p:txBody>
          <a:bodyPr>
            <a:noAutofit/>
          </a:bodyPr>
          <a:lstStyle/>
          <a:p>
            <a:r>
              <a:rPr lang="ru-RU" sz="2700" dirty="0"/>
              <a:t>Свойства соединительной ткани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B50514-AE06-424D-A98C-2E7ECA85ACF2}"/>
              </a:ext>
            </a:extLst>
          </p:cNvPr>
          <p:cNvSpPr txBox="1"/>
          <p:nvPr/>
        </p:nvSpPr>
        <p:spPr>
          <a:xfrm>
            <a:off x="141287" y="934899"/>
            <a:ext cx="2895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Матрикс хрящевой ткани — гелеобразный, а матрикс кости, как и волокна сухожилий — нерастворимые твёрдые вещества.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99D18F-ADE2-4E9B-A9AB-5C001CA92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5" r="6415"/>
          <a:stretch/>
        </p:blipFill>
        <p:spPr>
          <a:xfrm>
            <a:off x="3036887" y="586944"/>
            <a:ext cx="2514599" cy="25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8979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E44C56-D620-4553-A38F-24997BE4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98425"/>
            <a:ext cx="5638800" cy="42086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Костная ткань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A13FD2-51B1-48AD-9A64-FB3EADDD4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03" r="-1010"/>
          <a:stretch/>
        </p:blipFill>
        <p:spPr>
          <a:xfrm>
            <a:off x="220300" y="569457"/>
            <a:ext cx="5407387" cy="25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968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5" y="132463"/>
            <a:ext cx="5516708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Соединительная ткань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3CFB037-4E38-44E2-AD9B-12584E39A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4" b="8344"/>
          <a:stretch/>
        </p:blipFill>
        <p:spPr>
          <a:xfrm>
            <a:off x="293687" y="555625"/>
            <a:ext cx="533112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483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88" y="88708"/>
            <a:ext cx="5638798" cy="49968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indent="203200">
              <a:lnSpc>
                <a:spcPts val="1150"/>
              </a:lnSpc>
              <a:spcAft>
                <a:spcPts val="395"/>
              </a:spcAft>
            </a:pPr>
            <a:r>
              <a:rPr lang="ru-RU" sz="2800" dirty="0"/>
              <a:t>                                                 Закончите следующие фразы:</a:t>
            </a:r>
            <a: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</a:br>
            <a:r>
              <a:rPr lang="ru-RU" sz="2050" dirty="0"/>
              <a:t>  </a:t>
            </a:r>
            <a:endParaRPr sz="2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096E6C-8C8E-4D8A-9214-22FD1A6BA674}"/>
              </a:ext>
            </a:extLst>
          </p:cNvPr>
          <p:cNvSpPr txBox="1"/>
          <p:nvPr/>
        </p:nvSpPr>
        <p:spPr>
          <a:xfrm>
            <a:off x="141286" y="750233"/>
            <a:ext cx="5410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К внутренней среде организма относят_____,_______ и 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 Содержимое пищеварительного канала относится к _____    ____.</a:t>
            </a:r>
          </a:p>
        </p:txBody>
      </p:sp>
    </p:spTree>
    <p:extLst>
      <p:ext uri="{BB962C8B-B14F-4D97-AF65-F5344CB8AC3E}">
        <p14:creationId xmlns:p14="http://schemas.microsoft.com/office/powerpoint/2010/main" val="1574404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4C86CCC-B045-4349-AE63-70EF7716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8" y="132463"/>
            <a:ext cx="5624879" cy="386828"/>
          </a:xfrm>
        </p:spPr>
        <p:txBody>
          <a:bodyPr>
            <a:noAutofit/>
          </a:bodyPr>
          <a:lstStyle/>
          <a:p>
            <a:r>
              <a:rPr lang="ru-RU" sz="2500" dirty="0"/>
              <a:t>Классификация мышечной ткани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5096A52-BD09-4C8F-B4BB-C23AE985E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68" r="2447"/>
          <a:stretch/>
        </p:blipFill>
        <p:spPr>
          <a:xfrm>
            <a:off x="484187" y="555031"/>
            <a:ext cx="4800599" cy="256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8793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4C86CCC-B045-4349-AE63-70EF7716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8" y="132463"/>
            <a:ext cx="5624879" cy="386828"/>
          </a:xfrm>
        </p:spPr>
        <p:txBody>
          <a:bodyPr>
            <a:noAutofit/>
          </a:bodyPr>
          <a:lstStyle/>
          <a:p>
            <a:r>
              <a:rPr lang="ru-RU" sz="3005" dirty="0"/>
              <a:t>Мышечная ткань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AA4959-6898-498B-9FE1-A25D13F2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" y="555625"/>
            <a:ext cx="5334000" cy="25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564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2548F9-3DBC-481E-9ADC-A780BD4B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Свойства мышечной ткани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149A79-4733-4C2E-BC0C-EFEF2C98C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81" r="2508" b="7730"/>
          <a:stretch/>
        </p:blipFill>
        <p:spPr>
          <a:xfrm>
            <a:off x="446087" y="555626"/>
            <a:ext cx="4876800" cy="25908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515184E-4B13-4214-9336-F336B19E6591}"/>
              </a:ext>
            </a:extLst>
          </p:cNvPr>
          <p:cNvSpPr/>
          <p:nvPr/>
        </p:nvSpPr>
        <p:spPr>
          <a:xfrm>
            <a:off x="4613836" y="555626"/>
            <a:ext cx="685800" cy="3868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008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" y="132463"/>
            <a:ext cx="5767915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Классификация нервной ткани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4A4739-7D5C-4C9D-B27B-6166E54E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7" y="631825"/>
            <a:ext cx="4572000" cy="240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5737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" y="132463"/>
            <a:ext cx="5767915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Нервная ткань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D1DAC9-1643-44F4-86A7-C88E2FFD3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43" r="876"/>
          <a:stretch/>
        </p:blipFill>
        <p:spPr>
          <a:xfrm>
            <a:off x="504730" y="602753"/>
            <a:ext cx="4795570" cy="25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4221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463"/>
            <a:ext cx="5768975" cy="386828"/>
          </a:xfrm>
        </p:spPr>
        <p:txBody>
          <a:bodyPr>
            <a:noAutofit/>
          </a:bodyPr>
          <a:lstStyle/>
          <a:p>
            <a:r>
              <a:rPr lang="ru-RU" sz="2800" dirty="0"/>
              <a:t>Строение нейрона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D5BAD1-7B7D-4D2B-B140-44C04B8E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87" y="566496"/>
            <a:ext cx="4419600" cy="25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2712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61CCBE-D310-427A-BD5D-A22EFAC4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Виды нейронов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4F6244-4069-4EB3-895D-8F9B8925B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0" y="563067"/>
            <a:ext cx="4606933" cy="25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90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Свойства нервной ткани: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744E34-1283-4018-9DBF-DDF61CD906A9}"/>
              </a:ext>
            </a:extLst>
          </p:cNvPr>
          <p:cNvSpPr txBox="1"/>
          <p:nvPr/>
        </p:nvSpPr>
        <p:spPr>
          <a:xfrm>
            <a:off x="228277" y="555625"/>
            <a:ext cx="21228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аздражимость, возбудимость, проводимость, лабильность, инертность, утомляемость, торможение, регенерация.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2F96E9-D786-4CAE-B823-F587B78F0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7" b="17010"/>
          <a:stretch/>
        </p:blipFill>
        <p:spPr>
          <a:xfrm>
            <a:off x="2202300" y="661383"/>
            <a:ext cx="3338398" cy="24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9991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Функции нервной ткани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7E18AF-212B-40A7-B73C-35AA461CAA06}"/>
              </a:ext>
            </a:extLst>
          </p:cNvPr>
          <p:cNvSpPr txBox="1"/>
          <p:nvPr/>
        </p:nvSpPr>
        <p:spPr>
          <a:xfrm>
            <a:off x="217487" y="708025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Возбудимость – это способность нервной ткани воспринимать раздражение и отвечать на него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Проводимость – это способность передавать возбуждение- импульс.</a:t>
            </a:r>
          </a:p>
        </p:txBody>
      </p:sp>
    </p:spTree>
    <p:extLst>
      <p:ext uri="{BB962C8B-B14F-4D97-AF65-F5344CB8AC3E}">
        <p14:creationId xmlns:p14="http://schemas.microsoft.com/office/powerpoint/2010/main" val="270626612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Орган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9168B31-5D6B-4CBB-AC44-C280672ED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600" y="620654"/>
            <a:ext cx="2141701" cy="2404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4220AF-EEE9-4C7C-9F50-717FFA9568FB}"/>
              </a:ext>
            </a:extLst>
          </p:cNvPr>
          <p:cNvSpPr txBox="1"/>
          <p:nvPr/>
        </p:nvSpPr>
        <p:spPr>
          <a:xfrm>
            <a:off x="119674" y="685701"/>
            <a:ext cx="34506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dirty="0">
                <a:solidFill>
                  <a:srgbClr val="002060"/>
                </a:solidFill>
                <a:effectLst/>
                <a:latin typeface="Helvetica" panose="020B0604020202020204" pitchFamily="34" charset="0"/>
              </a:rPr>
              <a:t>  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О́рган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др.-греч.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ὄργ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ανον —«инструмент»)-обособленная со-</a:t>
            </a:r>
          </a:p>
          <a:p>
            <a:pPr algn="l"/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вокупность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различных типов 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l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тканей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выполняющая 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опре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делённую функцию в живом 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l"/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низме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 представляет собой 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функ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l"/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циональную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единицу в пределах </a:t>
            </a:r>
          </a:p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организма. </a:t>
            </a:r>
          </a:p>
        </p:txBody>
      </p:sp>
    </p:spTree>
    <p:extLst>
      <p:ext uri="{BB962C8B-B14F-4D97-AF65-F5344CB8AC3E}">
        <p14:creationId xmlns:p14="http://schemas.microsoft.com/office/powerpoint/2010/main" val="90017256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88" y="88708"/>
            <a:ext cx="5638798" cy="49968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indent="203200">
              <a:lnSpc>
                <a:spcPts val="1150"/>
              </a:lnSpc>
              <a:spcAft>
                <a:spcPts val="395"/>
              </a:spcAft>
            </a:pPr>
            <a:r>
              <a:rPr lang="ru-RU" sz="2800" dirty="0"/>
              <a:t>                                                 Закончите следующие фразы:</a:t>
            </a:r>
            <a: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</a:br>
            <a:r>
              <a:rPr lang="ru-RU" sz="2050" dirty="0"/>
              <a:t>  </a:t>
            </a:r>
            <a:endParaRPr sz="2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096E6C-8C8E-4D8A-9214-22FD1A6BA674}"/>
              </a:ext>
            </a:extLst>
          </p:cNvPr>
          <p:cNvSpPr txBox="1"/>
          <p:nvPr/>
        </p:nvSpPr>
        <p:spPr>
          <a:xfrm>
            <a:off x="141288" y="674033"/>
            <a:ext cx="54863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 Питательные вещества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ются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для построения ______  и восполнения 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5) Процесс обмена веществ и энергии состоит из ______ и______.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37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768974" cy="519291"/>
          </a:xfrm>
        </p:spPr>
        <p:txBody>
          <a:bodyPr>
            <a:normAutofit fontScale="90000"/>
          </a:bodyPr>
          <a:lstStyle/>
          <a:p>
            <a:r>
              <a:rPr lang="ru-RU" sz="2000" b="1" i="0" dirty="0">
                <a:solidFill>
                  <a:srgbClr val="212121"/>
                </a:solidFill>
                <a:effectLst/>
                <a:latin typeface="KievitPro"/>
              </a:rPr>
              <a:t/>
            </a:r>
            <a:br>
              <a:rPr lang="ru-RU" sz="2000" b="1" i="0" dirty="0">
                <a:solidFill>
                  <a:srgbClr val="212121"/>
                </a:solidFill>
                <a:effectLst/>
                <a:latin typeface="KievitPro"/>
              </a:rPr>
            </a:b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1757DB-DAEE-4758-BBD8-8248E517AE0C}"/>
              </a:ext>
            </a:extLst>
          </p:cNvPr>
          <p:cNvSpPr txBox="1"/>
          <p:nvPr/>
        </p:nvSpPr>
        <p:spPr>
          <a:xfrm>
            <a:off x="217487" y="685701"/>
            <a:ext cx="533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Кожа. Не просто покров, а целый орган.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Тонкий кишечник. Длинный и чрезвычайно важный.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Печень. Настоящий завод нашего организма.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Сердце. Органическая насосная станция, перекачивающая кровь.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Мозг. Наш центр, управляющий всем телом.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B6C5BF-2B5D-4A29-9439-2CC5AC75498D}"/>
              </a:ext>
            </a:extLst>
          </p:cNvPr>
          <p:cNvSpPr txBox="1"/>
          <p:nvPr/>
        </p:nvSpPr>
        <p:spPr>
          <a:xfrm>
            <a:off x="0" y="98425"/>
            <a:ext cx="57689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2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Топ-5 самых больших органов человека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18213930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Системы органов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C70298-4950-49F0-920F-0E011B0AD468}"/>
              </a:ext>
            </a:extLst>
          </p:cNvPr>
          <p:cNvSpPr txBox="1"/>
          <p:nvPr/>
        </p:nvSpPr>
        <p:spPr>
          <a:xfrm>
            <a:off x="141287" y="589915"/>
            <a:ext cx="3581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Эндокринная система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Опорно-двигательная система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Иммунная система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Сердечно-сосудистая система</a:t>
            </a:r>
            <a:endParaRPr lang="ru-RU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Дыхательная система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 Пищеварительная система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 Выделительная система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Нервная система </a:t>
            </a:r>
            <a:endParaRPr lang="ru-RU" dirty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Репродуктивная система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0753E9-5095-4CF8-A307-388C60ADB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318" y="596139"/>
            <a:ext cx="2040569" cy="25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487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Организм человека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5DDF00-AD22-4F3A-84CB-B8F44B37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289" y="638653"/>
            <a:ext cx="1828798" cy="2494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A23080-95CE-4C76-B3FC-2444434C1E98}"/>
              </a:ext>
            </a:extLst>
          </p:cNvPr>
          <p:cNvSpPr txBox="1"/>
          <p:nvPr/>
        </p:nvSpPr>
        <p:spPr>
          <a:xfrm>
            <a:off x="141287" y="754697"/>
            <a:ext cx="2438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это система органов, взаимосвязанных между собой </a:t>
            </a:r>
          </a:p>
          <a:p>
            <a:pPr algn="ctr"/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и образующих единое целое.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0050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F1979A-7BE8-4445-BE2B-9F1FED219469}"/>
              </a:ext>
            </a:extLst>
          </p:cNvPr>
          <p:cNvSpPr txBox="1"/>
          <p:nvPr/>
        </p:nvSpPr>
        <p:spPr>
          <a:xfrm>
            <a:off x="2884487" y="1698625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Нарисовать 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Рис № 6.</a:t>
            </a:r>
          </a:p>
          <a:p>
            <a:pPr algn="ctr"/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AF05FC-40D6-49C7-8459-55715E908190}"/>
              </a:ext>
            </a:extLst>
          </p:cNvPr>
          <p:cNvSpPr txBox="1"/>
          <p:nvPr/>
        </p:nvSpPr>
        <p:spPr>
          <a:xfrm>
            <a:off x="1512887" y="1698625"/>
            <a:ext cx="148978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16)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367240" y="828995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73034" y="1701974"/>
            <a:ext cx="158917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 4 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14- 16) 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73D870-D909-4F55-A501-70DC3586E41F}"/>
              </a:ext>
            </a:extLst>
          </p:cNvPr>
          <p:cNvSpPr txBox="1"/>
          <p:nvPr/>
        </p:nvSpPr>
        <p:spPr>
          <a:xfrm>
            <a:off x="4179887" y="1698625"/>
            <a:ext cx="1449014" cy="148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Проектная работа:</a:t>
            </a:r>
          </a:p>
          <a:p>
            <a:pPr algn="ctr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создание  моделей организма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345283-24CF-4A68-85C8-F188B460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организма человека</a:t>
            </a:r>
          </a:p>
        </p:txBody>
      </p:sp>
      <p:pic>
        <p:nvPicPr>
          <p:cNvPr id="5" name="07076db7ecbb410273e4ef5fe6f56f43_out_511173743">
            <a:hlinkClick r:id="" action="ppaction://media"/>
            <a:extLst>
              <a:ext uri="{FF2B5EF4-FFF2-40B4-BE49-F238E27FC236}">
                <a16:creationId xmlns:a16="http://schemas.microsoft.com/office/drawing/2014/main" xmlns="" id="{B35367A5-95AC-469A-8B05-A53147470623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969" r="6791" b="14900"/>
          <a:stretch/>
        </p:blipFill>
        <p:spPr>
          <a:xfrm>
            <a:off x="2071687" y="555625"/>
            <a:ext cx="1727200" cy="2590800"/>
          </a:xfrm>
        </p:spPr>
      </p:pic>
    </p:spTree>
    <p:extLst>
      <p:ext uri="{BB962C8B-B14F-4D97-AF65-F5344CB8AC3E}">
        <p14:creationId xmlns:p14="http://schemas.microsoft.com/office/powerpoint/2010/main" val="2562547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88" y="88708"/>
            <a:ext cx="5638798" cy="49968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indent="203200">
              <a:lnSpc>
                <a:spcPts val="1150"/>
              </a:lnSpc>
              <a:spcAft>
                <a:spcPts val="395"/>
              </a:spcAft>
            </a:pPr>
            <a:r>
              <a:rPr lang="ru-RU" sz="2800" dirty="0"/>
              <a:t>                                                 Закончите следующие фразы:</a:t>
            </a:r>
            <a: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</a:br>
            <a:r>
              <a:rPr lang="ru-RU" sz="2050" dirty="0"/>
              <a:t>  </a:t>
            </a:r>
            <a:endParaRPr sz="2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096E6C-8C8E-4D8A-9214-22FD1A6BA674}"/>
              </a:ext>
            </a:extLst>
          </p:cNvPr>
          <p:cNvSpPr txBox="1"/>
          <p:nvPr/>
        </p:nvSpPr>
        <p:spPr>
          <a:xfrm>
            <a:off x="65088" y="586165"/>
            <a:ext cx="56387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Среда в которой находится организм, называется </a:t>
            </a:r>
            <a:r>
              <a:rPr lang="ru-RU" sz="24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внешней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среда, в которой находятся клетки и ткани, является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внутренней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0F270C-2EC5-4355-A32B-6B35F87F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" y="2151751"/>
            <a:ext cx="1752600" cy="9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72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88" y="88708"/>
            <a:ext cx="5638798" cy="49968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indent="203200">
              <a:lnSpc>
                <a:spcPts val="1150"/>
              </a:lnSpc>
              <a:spcAft>
                <a:spcPts val="395"/>
              </a:spcAft>
            </a:pPr>
            <a:r>
              <a:rPr lang="ru-RU" sz="2800" dirty="0"/>
              <a:t>                                                 Закончите следующие фразы:</a:t>
            </a:r>
            <a: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</a:br>
            <a:r>
              <a:rPr lang="ru-RU" sz="2050" dirty="0"/>
              <a:t>  </a:t>
            </a:r>
            <a:endParaRPr sz="2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096E6C-8C8E-4D8A-9214-22FD1A6BA674}"/>
              </a:ext>
            </a:extLst>
          </p:cNvPr>
          <p:cNvSpPr txBox="1"/>
          <p:nvPr/>
        </p:nvSpPr>
        <p:spPr>
          <a:xfrm>
            <a:off x="141286" y="708025"/>
            <a:ext cx="54102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К внутренней среде организма относят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кровь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лимфу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тканевую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жидкость.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 Содержимое пищеварительного канала относится к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внешней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4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88" y="88708"/>
            <a:ext cx="5638798" cy="49968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indent="203200">
              <a:lnSpc>
                <a:spcPts val="1150"/>
              </a:lnSpc>
              <a:spcAft>
                <a:spcPts val="395"/>
              </a:spcAft>
            </a:pPr>
            <a:r>
              <a:rPr lang="ru-RU" sz="2800" dirty="0"/>
              <a:t>                                                 Закончите следующие фразы:</a:t>
            </a:r>
            <a: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</a:br>
            <a:r>
              <a:rPr lang="ru-RU" sz="2050" dirty="0"/>
              <a:t>  </a:t>
            </a:r>
            <a:endParaRPr sz="2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096E6C-8C8E-4D8A-9214-22FD1A6BA674}"/>
              </a:ext>
            </a:extLst>
          </p:cNvPr>
          <p:cNvSpPr txBox="1"/>
          <p:nvPr/>
        </p:nvSpPr>
        <p:spPr>
          <a:xfrm>
            <a:off x="65088" y="479425"/>
            <a:ext cx="55625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 Питательные вещества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ются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для построения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клеток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и восполнения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энергии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5) Процесс обмена веществ и энергии состоит из </a:t>
            </a:r>
            <a:r>
              <a:rPr lang="ru-RU" sz="24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ассимиляции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диссимиляции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221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19635"/>
            <a:ext cx="5172948" cy="509114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3200" b="1" i="0" u="none" strike="noStrike" kern="800" cap="none" spc="-25" normalizeH="0" baseline="0" noProof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 </a:t>
            </a:r>
            <a:endParaRPr sz="205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7" y="55562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002060"/>
                </a:solidFill>
                <a:latin typeface="Arial Black" panose="020B0A04020102020204" pitchFamily="34" charset="0"/>
              </a:rPr>
              <a:t>Разнообразие тканей.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4287" y="936625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Особенности</a:t>
            </a:r>
            <a:r>
              <a:rPr kumimoji="0" lang="ru-RU" sz="20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строения клеток.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1087" y="1546225"/>
            <a:ext cx="3417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002060"/>
                </a:solidFill>
                <a:latin typeface="Arial Black" panose="020B0A04020102020204" pitchFamily="34" charset="0"/>
              </a:rPr>
              <a:t>Зависимость строения тканей от их функций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2001459" y="18061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960687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B8C9F9-F8CC-46F7-9B19-9601AAD43A43}"/>
              </a:ext>
            </a:extLst>
          </p:cNvPr>
          <p:cNvSpPr txBox="1"/>
          <p:nvPr/>
        </p:nvSpPr>
        <p:spPr>
          <a:xfrm>
            <a:off x="3350130" y="2500439"/>
            <a:ext cx="2277557" cy="722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00B050"/>
                </a:solidFill>
                <a:latin typeface="Arial Black" panose="020B0A04020102020204" pitchFamily="34" charset="0"/>
              </a:rPr>
              <a:t>Системы органов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" y="132463"/>
            <a:ext cx="5480653" cy="386828"/>
          </a:xfrm>
        </p:spPr>
        <p:txBody>
          <a:bodyPr>
            <a:normAutofit fontScale="90000"/>
          </a:bodyPr>
          <a:lstStyle/>
          <a:p>
            <a:r>
              <a:rPr lang="ru-RU" sz="3205" dirty="0"/>
              <a:t>Ткань это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80E58EE-76BF-43D9-BBF0-62D5E79F1CE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8103" y="504661"/>
            <a:ext cx="5588824" cy="11651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2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(лат. </a:t>
            </a:r>
            <a:r>
              <a:rPr lang="ru-RU" sz="1803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textus</a:t>
            </a:r>
            <a:r>
              <a:rPr lang="ru-RU" sz="18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греч. </a:t>
            </a:r>
            <a:r>
              <a:rPr lang="ru-RU" sz="180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histós</a:t>
            </a:r>
            <a:r>
              <a:rPr lang="ru-RU" sz="18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 — совокупность клеток и межклеточного вещества, объединённых общим происхождением, строением и выполняемы-</a:t>
            </a:r>
          </a:p>
          <a:p>
            <a:pPr marL="0" indent="0" algn="just">
              <a:buNone/>
            </a:pPr>
            <a:r>
              <a:rPr lang="ru-RU" sz="180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 функциями. </a:t>
            </a:r>
            <a:endParaRPr lang="ru-RU" sz="140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4962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2448</TotalTime>
  <Words>526</Words>
  <Application>Microsoft Office PowerPoint</Application>
  <PresentationFormat>Произвольный</PresentationFormat>
  <Paragraphs>137</Paragraphs>
  <Slides>44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Office Theme</vt:lpstr>
      <vt:lpstr>1_Office Theme</vt:lpstr>
      <vt:lpstr>2_Office Theme</vt:lpstr>
      <vt:lpstr>Тема Office</vt:lpstr>
      <vt:lpstr>3_Office Theme</vt:lpstr>
      <vt:lpstr>Биология  человек и его здоровье</vt:lpstr>
      <vt:lpstr>                                                 Закончите следующие фразы:   </vt:lpstr>
      <vt:lpstr>                                                 Закончите следующие фразы:   </vt:lpstr>
      <vt:lpstr>                                                 Закончите следующие фразы:   </vt:lpstr>
      <vt:lpstr>                                                 Закончите следующие фразы:   </vt:lpstr>
      <vt:lpstr>                                                 Закончите следующие фразы:   </vt:lpstr>
      <vt:lpstr>                                                 Закончите следующие фразы:   </vt:lpstr>
      <vt:lpstr>СЕГОДНЯ НА УРОКЕ </vt:lpstr>
      <vt:lpstr>Ткань это</vt:lpstr>
      <vt:lpstr>Ткань это</vt:lpstr>
      <vt:lpstr>Эпителиальная ткань</vt:lpstr>
      <vt:lpstr>Железистый эпителий</vt:lpstr>
      <vt:lpstr>Формы покровного эпителия </vt:lpstr>
      <vt:lpstr>Презентация PowerPoint</vt:lpstr>
      <vt:lpstr>Свойства эпителиальной ткани</vt:lpstr>
      <vt:lpstr>Эпителиальная ткань</vt:lpstr>
      <vt:lpstr>Мерцательный эпителий </vt:lpstr>
      <vt:lpstr>Мерцательный эпителий </vt:lpstr>
      <vt:lpstr>Функции эпителиальной ткани</vt:lpstr>
      <vt:lpstr>Классификация соединительной ткани </vt:lpstr>
      <vt:lpstr>Соединительная ткань </vt:lpstr>
      <vt:lpstr>Свойства соединительной ткани</vt:lpstr>
      <vt:lpstr>Функции плотной соединительной ткани</vt:lpstr>
      <vt:lpstr>Свойства соединительной ткани</vt:lpstr>
      <vt:lpstr>Жировая ткань</vt:lpstr>
      <vt:lpstr>Соединительная ткань </vt:lpstr>
      <vt:lpstr>Свойства соединительной ткани</vt:lpstr>
      <vt:lpstr>Костная ткань</vt:lpstr>
      <vt:lpstr>Соединительная ткань </vt:lpstr>
      <vt:lpstr>Классификация мышечной ткани </vt:lpstr>
      <vt:lpstr>Мышечная ткань </vt:lpstr>
      <vt:lpstr>Свойства мышечной ткани</vt:lpstr>
      <vt:lpstr>Классификация нервной ткани </vt:lpstr>
      <vt:lpstr>Нервная ткань </vt:lpstr>
      <vt:lpstr>Строение нейрона </vt:lpstr>
      <vt:lpstr>Виды нейронов</vt:lpstr>
      <vt:lpstr>Свойства нервной ткани:</vt:lpstr>
      <vt:lpstr>Функции нервной ткани</vt:lpstr>
      <vt:lpstr>Орган </vt:lpstr>
      <vt:lpstr> </vt:lpstr>
      <vt:lpstr>Системы органов </vt:lpstr>
      <vt:lpstr>Организм человека </vt:lpstr>
      <vt:lpstr>З А Д А Н И Е</vt:lpstr>
      <vt:lpstr>Модель организма человека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135</cp:revision>
  <dcterms:created xsi:type="dcterms:W3CDTF">2020-04-13T08:05:42Z</dcterms:created>
  <dcterms:modified xsi:type="dcterms:W3CDTF">2020-09-12T02:03:48Z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