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4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949" r:id="rId5"/>
  </p:sldMasterIdLst>
  <p:notesMasterIdLst>
    <p:notesMasterId r:id="rId39"/>
  </p:notesMasterIdLst>
  <p:sldIdLst>
    <p:sldId id="1518" r:id="rId6"/>
    <p:sldId id="257" r:id="rId7"/>
    <p:sldId id="1507" r:id="rId8"/>
    <p:sldId id="1525" r:id="rId9"/>
    <p:sldId id="1526" r:id="rId10"/>
    <p:sldId id="1527" r:id="rId11"/>
    <p:sldId id="1524" r:id="rId12"/>
    <p:sldId id="1517" r:id="rId13"/>
    <p:sldId id="1546" r:id="rId14"/>
    <p:sldId id="1530" r:id="rId15"/>
    <p:sldId id="1531" r:id="rId16"/>
    <p:sldId id="1532" r:id="rId17"/>
    <p:sldId id="1547" r:id="rId18"/>
    <p:sldId id="1549" r:id="rId19"/>
    <p:sldId id="1548" r:id="rId20"/>
    <p:sldId id="1533" r:id="rId21"/>
    <p:sldId id="1534" r:id="rId22"/>
    <p:sldId id="1550" r:id="rId23"/>
    <p:sldId id="1535" r:id="rId24"/>
    <p:sldId id="1551" r:id="rId25"/>
    <p:sldId id="1536" r:id="rId26"/>
    <p:sldId id="1537" r:id="rId27"/>
    <p:sldId id="1538" r:id="rId28"/>
    <p:sldId id="1552" r:id="rId29"/>
    <p:sldId id="1528" r:id="rId30"/>
    <p:sldId id="1529" r:id="rId31"/>
    <p:sldId id="1539" r:id="rId32"/>
    <p:sldId id="1553" r:id="rId33"/>
    <p:sldId id="1512" r:id="rId34"/>
    <p:sldId id="1540" r:id="rId35"/>
    <p:sldId id="1554" r:id="rId36"/>
    <p:sldId id="1555" r:id="rId37"/>
    <p:sldId id="354" r:id="rId38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374" autoAdjust="0"/>
  </p:normalViewPr>
  <p:slideViewPr>
    <p:cSldViewPr>
      <p:cViewPr varScale="1">
        <p:scale>
          <a:sx n="118" d="100"/>
          <a:sy n="118" d="100"/>
        </p:scale>
        <p:origin x="1254" y="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site.ru/fulltext/1/001/008/006/033.htm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site.ru/fulltext/1/001/008/006/033.htm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site.ru/fulltext/1/001/008/006/033.htm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site.ru/fulltext/1/001/008/006/033.htm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Возбудимость,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раздражимость, способность живых клеток (от простейших одноклеточных организмов до нервных клеток человека) воспринимать изменения внешней среды и отвечать на эти изменения (раздражения) реакцией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3"/>
              </a:rPr>
              <a:t>возбуждения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В. связана с существованием в клеточной мембране особых молекулярных структур, обладающих специфической чувствительностью к действию тех или иных раздражителей: электрическому току, химическим, механическим, термическим и другим воздействиям. В нервных и мышечных клетках (волокнах) главный компонент возбуждения — потенциал действия (ПД)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93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Возбудимость,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раздражимость, способность живых клеток (от простейших одноклеточных организмов до нервных клеток человека) воспринимать изменения внешней среды и отвечать на эти изменения (раздражения) реакцией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3"/>
              </a:rPr>
              <a:t>возбуждения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В. связана с существованием в клеточной мембране особых молекулярных структур, обладающих специфической чувствительностью к действию тех или иных раздражителей: электрическому току, химическим, механическим, термическим и другим воздействиям. В нервных и мышечных клетках (волокнах) главный компонент возбуждения — потенциал действия (ПД)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722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Возбудимость,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раздражимость, способность живых клеток (от простейших одноклеточных организмов до нервных клеток человека) воспринимать изменения внешней среды и отвечать на эти изменения (раздражения) реакцией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3"/>
              </a:rPr>
              <a:t>возбуждения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В. связана с существованием в клеточной мембране особых молекулярных структур, обладающих специфической чувствительностью к действию тех или иных раздражителей: электрическому току, химическим, механическим, термическим и другим воздействиям. В нервных и мышечных клетках (волокнах) главный компонент возбуждения — потенциал действия (ПД)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8102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Возбудимость,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раздражимость, способность живых клеток (от простейших одноклеточных организмов до нервных клеток человека) воспринимать изменения внешней среды и отвечать на эти изменения (раздражения) реакцией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3"/>
              </a:rPr>
              <a:t>возбуждения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В. связана с существованием в клеточной мембране особых молекулярных структур, обладающих специфической чувствительностью к действию тех или иных раздражителей: электрическому току, химическим, механическим, термическим и другим воздействиям. В нервных и мышечных клетках (волокнах) главный компонент возбуждения — потенциал действия (ПД)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738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209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36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9/21/2020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96900-2F6B-41AF-8C36-9530BB52A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122" y="531044"/>
            <a:ext cx="4326731" cy="1129689"/>
          </a:xfrm>
        </p:spPr>
        <p:txBody>
          <a:bodyPr anchor="b"/>
          <a:lstStyle>
            <a:lvl1pPr algn="ctr">
              <a:defRPr sz="283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0D036A-DD87-4242-8653-B8C8F6467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122" y="1704297"/>
            <a:ext cx="4326731" cy="783421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301" indent="0" algn="ctr">
              <a:buNone/>
              <a:defRPr sz="946"/>
            </a:lvl2pPr>
            <a:lvl3pPr marL="432603" indent="0" algn="ctr">
              <a:buNone/>
              <a:defRPr sz="852"/>
            </a:lvl3pPr>
            <a:lvl4pPr marL="648904" indent="0" algn="ctr">
              <a:buNone/>
              <a:defRPr sz="757"/>
            </a:lvl4pPr>
            <a:lvl5pPr marL="865205" indent="0" algn="ctr">
              <a:buNone/>
              <a:defRPr sz="757"/>
            </a:lvl5pPr>
            <a:lvl6pPr marL="1081507" indent="0" algn="ctr">
              <a:buNone/>
              <a:defRPr sz="757"/>
            </a:lvl6pPr>
            <a:lvl7pPr marL="1297808" indent="0" algn="ctr">
              <a:buNone/>
              <a:defRPr sz="757"/>
            </a:lvl7pPr>
            <a:lvl8pPr marL="1514109" indent="0" algn="ctr">
              <a:buNone/>
              <a:defRPr sz="757"/>
            </a:lvl8pPr>
            <a:lvl9pPr marL="1730411" indent="0" algn="ctr">
              <a:buNone/>
              <a:defRPr sz="757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97DAE6-0E6F-4DE2-BDB3-B9B55CE41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A1BD39-C065-4D48-AC42-9C0E1A64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FECFBD-DA1C-4BD9-9AC9-3499174F9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11177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A2B54-F671-498C-8C4F-43712F418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1DDC24-512B-4591-81EB-82F03FC28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A675DC-98C9-47B4-BD6E-DF0EE5D5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69D2DF-E8E7-4577-93BA-E9E66921A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C3E710-06DD-4AE4-B992-A7EE5512F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02795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9ACF8B-A70A-4649-A6BC-A17B1D78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2" y="808960"/>
            <a:ext cx="4975741" cy="1349767"/>
          </a:xfrm>
        </p:spPr>
        <p:txBody>
          <a:bodyPr anchor="b"/>
          <a:lstStyle>
            <a:lvl1pPr>
              <a:defRPr sz="283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79297D-7B16-42EB-8FDD-84E335C64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612" y="2171496"/>
            <a:ext cx="4975741" cy="709811"/>
          </a:xfrm>
        </p:spPr>
        <p:txBody>
          <a:bodyPr/>
          <a:lstStyle>
            <a:lvl1pPr marL="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1pPr>
            <a:lvl2pPr marL="216301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BEDD57-04EC-4992-81E3-473C85E28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653BCE-B376-43D5-9088-8B77500E9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1D8848-B6B4-4635-A325-45CC8546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5062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04D0B-664C-40E8-B4F5-485A46CAF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406346-1C01-48E6-9A07-6CD98E5789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6617" y="863791"/>
            <a:ext cx="2451814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FEAC03-1BE9-440B-842D-29A18A77E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544" y="863791"/>
            <a:ext cx="2451814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37B64C-54B1-4D18-B94D-885693B2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8B56D1-DE1E-4237-BD82-AE8B3E82A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27D0B7-B353-48A0-A5C3-9C539E56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85743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CECCE-51B5-412F-AE57-3712AD4A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68" y="172758"/>
            <a:ext cx="4975741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36A1F8-64EC-4635-BE95-F38B73059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368" y="795439"/>
            <a:ext cx="2440547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A7EF47-6B12-4FB8-A397-6086EC1F8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7368" y="1185272"/>
            <a:ext cx="2440547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27A03E1-628F-4FAE-9E74-BAD709196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20543" y="795439"/>
            <a:ext cx="2452566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DB74278-37DF-4336-AD77-9ACB6BBDC5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20543" y="1185272"/>
            <a:ext cx="245256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A50362C-325C-4A85-B4B2-2248D1C3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C5F4AF-4BA8-400A-B476-17EE7D13F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0112F9-6B53-40D3-A882-FECBB0B01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541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E2E54-71EA-4288-83E2-B77473706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846FAA-8D88-44FB-8F2D-ED0C55FD0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37B11B-6650-4524-A198-400B7AB34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7AB1CC-1EE6-41C4-9568-A29D56E62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4428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DEE63EB-425D-4FF6-9766-6E01DBEE2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960C4AE-1CC9-4E64-A096-A4A4F2EE4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35E4F7-DC82-4224-941D-9112DE3AB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910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ED18BB-5F05-4F76-B02D-5C3EFC659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69" y="216323"/>
            <a:ext cx="1860644" cy="757132"/>
          </a:xfrm>
        </p:spPr>
        <p:txBody>
          <a:bodyPr anchor="b"/>
          <a:lstStyle>
            <a:lvl1pPr>
              <a:defRPr sz="151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CAF0BD-1CA8-465A-9935-7506FA60C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2566" y="467198"/>
            <a:ext cx="2920544" cy="2305947"/>
          </a:xfrm>
        </p:spPr>
        <p:txBody>
          <a:bodyPr/>
          <a:lstStyle>
            <a:lvl1pPr>
              <a:defRPr sz="1514"/>
            </a:lvl1pPr>
            <a:lvl2pPr>
              <a:defRPr sz="1325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FF9BDE-E3A8-460D-A1BE-0D4A445B2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7369" y="973455"/>
            <a:ext cx="1860644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301" indent="0">
              <a:buNone/>
              <a:defRPr sz="662"/>
            </a:lvl2pPr>
            <a:lvl3pPr marL="432603" indent="0">
              <a:buNone/>
              <a:defRPr sz="568"/>
            </a:lvl3pPr>
            <a:lvl4pPr marL="648904" indent="0">
              <a:buNone/>
              <a:defRPr sz="473"/>
            </a:lvl4pPr>
            <a:lvl5pPr marL="865205" indent="0">
              <a:buNone/>
              <a:defRPr sz="473"/>
            </a:lvl5pPr>
            <a:lvl6pPr marL="1081507" indent="0">
              <a:buNone/>
              <a:defRPr sz="473"/>
            </a:lvl6pPr>
            <a:lvl7pPr marL="1297808" indent="0">
              <a:buNone/>
              <a:defRPr sz="473"/>
            </a:lvl7pPr>
            <a:lvl8pPr marL="1514109" indent="0">
              <a:buNone/>
              <a:defRPr sz="473"/>
            </a:lvl8pPr>
            <a:lvl9pPr marL="1730411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08FB05-4148-4CD3-A56A-9B5D56299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E91BF3-7143-4F34-ABC6-47D73E76B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6833D3-2457-4A20-9710-5FA16E741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41694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76F59-C274-4385-8F8A-B3474DEA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69" y="216323"/>
            <a:ext cx="1860644" cy="757132"/>
          </a:xfrm>
        </p:spPr>
        <p:txBody>
          <a:bodyPr anchor="b"/>
          <a:lstStyle>
            <a:lvl1pPr>
              <a:defRPr sz="151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C03571B-0D9C-4B9A-907A-A80638B4D9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52566" y="467198"/>
            <a:ext cx="2920544" cy="2305947"/>
          </a:xfrm>
        </p:spPr>
        <p:txBody>
          <a:bodyPr/>
          <a:lstStyle>
            <a:lvl1pPr marL="0" indent="0">
              <a:buNone/>
              <a:defRPr sz="1514"/>
            </a:lvl1pPr>
            <a:lvl2pPr marL="216301" indent="0">
              <a:buNone/>
              <a:defRPr sz="1325"/>
            </a:lvl2pPr>
            <a:lvl3pPr marL="432603" indent="0">
              <a:buNone/>
              <a:defRPr sz="1135"/>
            </a:lvl3pPr>
            <a:lvl4pPr marL="648904" indent="0">
              <a:buNone/>
              <a:defRPr sz="946"/>
            </a:lvl4pPr>
            <a:lvl5pPr marL="865205" indent="0">
              <a:buNone/>
              <a:defRPr sz="946"/>
            </a:lvl5pPr>
            <a:lvl6pPr marL="1081507" indent="0">
              <a:buNone/>
              <a:defRPr sz="946"/>
            </a:lvl6pPr>
            <a:lvl7pPr marL="1297808" indent="0">
              <a:buNone/>
              <a:defRPr sz="946"/>
            </a:lvl7pPr>
            <a:lvl8pPr marL="1514109" indent="0">
              <a:buNone/>
              <a:defRPr sz="946"/>
            </a:lvl8pPr>
            <a:lvl9pPr marL="1730411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B4DCA7-E464-4564-822D-593E40445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7369" y="973455"/>
            <a:ext cx="1860644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301" indent="0">
              <a:buNone/>
              <a:defRPr sz="662"/>
            </a:lvl2pPr>
            <a:lvl3pPr marL="432603" indent="0">
              <a:buNone/>
              <a:defRPr sz="568"/>
            </a:lvl3pPr>
            <a:lvl4pPr marL="648904" indent="0">
              <a:buNone/>
              <a:defRPr sz="473"/>
            </a:lvl4pPr>
            <a:lvl5pPr marL="865205" indent="0">
              <a:buNone/>
              <a:defRPr sz="473"/>
            </a:lvl5pPr>
            <a:lvl6pPr marL="1081507" indent="0">
              <a:buNone/>
              <a:defRPr sz="473"/>
            </a:lvl6pPr>
            <a:lvl7pPr marL="1297808" indent="0">
              <a:buNone/>
              <a:defRPr sz="473"/>
            </a:lvl7pPr>
            <a:lvl8pPr marL="1514109" indent="0">
              <a:buNone/>
              <a:defRPr sz="473"/>
            </a:lvl8pPr>
            <a:lvl9pPr marL="1730411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4292F4-93EA-417A-B82E-47E8EA4E1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14058D-01D4-436D-A41E-B4FF9BF57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D1D8EB-E601-4F4F-A1F0-DFCC3120F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09270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34E22A-8A47-4609-916F-64D12C78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1AEBDA-E28A-4AEB-9279-ADF2EACD7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30A366-8AE7-4CD5-9903-7E19CEB8F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B617A0-9409-49F9-BB71-1F0107A0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082F85-6440-4589-B20E-1EE2E406C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58415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E13B55-F109-415C-B3CD-9A2D0D241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28423" y="172758"/>
            <a:ext cx="1243935" cy="27498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960CD4-BCB5-495E-945D-C2A66BCDB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6617" y="172758"/>
            <a:ext cx="3659694" cy="274986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077698-EB5B-4DD8-8F11-A4BB27FFD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2FF18C-7931-4D9B-B02A-FE51F144C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22C9A6-9798-4A13-B7C5-416186EF6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535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9887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slideLayout" Target="../slideLayouts/slideLayout63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84.xml"/><Relationship Id="rId42" Type="http://schemas.openxmlformats.org/officeDocument/2006/relationships/slideLayout" Target="../slideLayouts/slideLayout105.xml"/><Relationship Id="rId47" Type="http://schemas.openxmlformats.org/officeDocument/2006/relationships/slideLayout" Target="../slideLayouts/slideLayout110.xml"/><Relationship Id="rId63" Type="http://schemas.openxmlformats.org/officeDocument/2006/relationships/slideLayout" Target="../slideLayouts/slideLayout126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70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45" Type="http://schemas.openxmlformats.org/officeDocument/2006/relationships/slideLayout" Target="../slideLayouts/slideLayout108.xml"/><Relationship Id="rId53" Type="http://schemas.openxmlformats.org/officeDocument/2006/relationships/slideLayout" Target="../slideLayouts/slideLayout116.xml"/><Relationship Id="rId58" Type="http://schemas.openxmlformats.org/officeDocument/2006/relationships/slideLayout" Target="../slideLayouts/slideLayout121.xml"/><Relationship Id="rId66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68.xml"/><Relationship Id="rId61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48" Type="http://schemas.openxmlformats.org/officeDocument/2006/relationships/slideLayout" Target="../slideLayouts/slideLayout111.xml"/><Relationship Id="rId56" Type="http://schemas.openxmlformats.org/officeDocument/2006/relationships/slideLayout" Target="../slideLayouts/slideLayout119.xml"/><Relationship Id="rId64" Type="http://schemas.openxmlformats.org/officeDocument/2006/relationships/slideLayout" Target="../slideLayouts/slideLayout127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1.xml"/><Relationship Id="rId51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Relationship Id="rId46" Type="http://schemas.openxmlformats.org/officeDocument/2006/relationships/slideLayout" Target="../slideLayouts/slideLayout109.xml"/><Relationship Id="rId59" Type="http://schemas.openxmlformats.org/officeDocument/2006/relationships/slideLayout" Target="../slideLayouts/slideLayout122.xml"/><Relationship Id="rId67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104.xml"/><Relationship Id="rId54" Type="http://schemas.openxmlformats.org/officeDocument/2006/relationships/slideLayout" Target="../slideLayouts/slideLayout117.xml"/><Relationship Id="rId62" Type="http://schemas.openxmlformats.org/officeDocument/2006/relationships/slideLayout" Target="../slideLayouts/slideLayout125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49" Type="http://schemas.openxmlformats.org/officeDocument/2006/relationships/slideLayout" Target="../slideLayouts/slideLayout112.xml"/><Relationship Id="rId57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73.xml"/><Relationship Id="rId31" Type="http://schemas.openxmlformats.org/officeDocument/2006/relationships/slideLayout" Target="../slideLayouts/slideLayout94.xml"/><Relationship Id="rId44" Type="http://schemas.openxmlformats.org/officeDocument/2006/relationships/slideLayout" Target="../slideLayouts/slideLayout107.xml"/><Relationship Id="rId52" Type="http://schemas.openxmlformats.org/officeDocument/2006/relationships/slideLayout" Target="../slideLayouts/slideLayout115.xml"/><Relationship Id="rId60" Type="http://schemas.openxmlformats.org/officeDocument/2006/relationships/slideLayout" Target="../slideLayouts/slideLayout123.xml"/><Relationship Id="rId65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39" Type="http://schemas.openxmlformats.org/officeDocument/2006/relationships/slideLayout" Target="../slideLayouts/slideLayout102.xml"/><Relationship Id="rId34" Type="http://schemas.openxmlformats.org/officeDocument/2006/relationships/slideLayout" Target="../slideLayouts/slideLayout97.xml"/><Relationship Id="rId50" Type="http://schemas.openxmlformats.org/officeDocument/2006/relationships/slideLayout" Target="../slideLayouts/slideLayout113.xml"/><Relationship Id="rId55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  <p:sldLayoutId id="2147483724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27985-4B41-445B-BABD-FF28C77B0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17" y="172758"/>
            <a:ext cx="4975741" cy="627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DE811B-DB6D-43C4-BFC8-09B7BAC91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617" y="863791"/>
            <a:ext cx="4975741" cy="2058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7CB2DB-7B12-43AD-A18F-3348B3870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6617" y="3007496"/>
            <a:ext cx="129801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87A96-2518-4188-A7D6-06C8CC71878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2630E7-CAC0-446D-AD44-0A9A621FD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10973" y="3007496"/>
            <a:ext cx="194702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097CFD-DD49-47DA-99B4-DD9A343964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74339" y="3007496"/>
            <a:ext cx="129801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9AFC2-684A-46F1-913A-2BD0B2AB5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44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</p:sldLayoutIdLst>
  <p:txStyles>
    <p:titleStyle>
      <a:lvl1pPr algn="l" defTabSz="432603" rtl="0" eaLnBrk="1" latinLnBrk="0" hangingPunct="1">
        <a:lnSpc>
          <a:spcPct val="90000"/>
        </a:lnSpc>
        <a:spcBef>
          <a:spcPct val="0"/>
        </a:spcBef>
        <a:buNone/>
        <a:defRPr sz="2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1" indent="-108151" algn="l" defTabSz="432603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25" kern="1200">
          <a:solidFill>
            <a:schemeClr val="tx1"/>
          </a:solidFill>
          <a:latin typeface="+mn-lt"/>
          <a:ea typeface="+mn-ea"/>
          <a:cs typeface="+mn-cs"/>
        </a:defRPr>
      </a:lvl1pPr>
      <a:lvl2pPr marL="324452" indent="-108151" algn="l" defTabSz="432603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40753" indent="-108151" algn="l" defTabSz="432603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3pPr>
      <a:lvl4pPr marL="757055" indent="-108151" algn="l" defTabSz="432603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973356" indent="-108151" algn="l" defTabSz="432603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189657" indent="-108151" algn="l" defTabSz="432603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405959" indent="-108151" algn="l" defTabSz="432603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622260" indent="-108151" algn="l" defTabSz="432603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838561" indent="-108151" algn="l" defTabSz="432603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4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42868" y="1317625"/>
            <a:ext cx="3560819" cy="112210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-20" normalizeH="0" baseline="0" noProof="0" dirty="0" err="1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Тема</a:t>
            </a:r>
            <a:r>
              <a:rPr kumimoji="0" sz="1750" b="1" i="0" u="none" strike="noStrike" kern="1200" cap="none" spc="-20" normalizeH="0" baseline="0" noProof="0" dirty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ru-RU" sz="1750" b="0" i="0" u="none" strike="noStrike" kern="1200" cap="none" spc="-20" normalizeH="0" baseline="0" noProof="0" dirty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</a:t>
            </a:r>
            <a:r>
              <a:rPr kumimoji="0" lang="ru-RU" sz="2400" b="1" i="0" u="none" strike="noStrike" kern="1200" cap="none" spc="-10" normalizeH="0" baseline="0" noProof="0" dirty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Жизненные         свойства клетки и организма</a:t>
            </a:r>
            <a:r>
              <a:rPr lang="ru-RU" sz="1600" b="1" i="1" spc="-10" dirty="0">
                <a:solidFill>
                  <a:prstClr val="white">
                    <a:lumMod val="50000"/>
                  </a:prstClr>
                </a:solidFill>
                <a:latin typeface="Arial"/>
                <a:cs typeface="Arial"/>
              </a:rPr>
              <a:t>.</a:t>
            </a:r>
            <a:endParaRPr kumimoji="0" lang="ru-RU" sz="2400" b="1" i="0" u="none" strike="noStrike" kern="1200" cap="none" spc="-1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8287" y="1271905"/>
            <a:ext cx="344170" cy="8719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3070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9883" y="541953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D2F228-D9CE-4DF1-A582-D16D8DC26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286" y="1277573"/>
            <a:ext cx="1619016" cy="16351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Ассимиляция</a:t>
            </a:r>
            <a:r>
              <a:rPr lang="en-US" sz="3200" dirty="0"/>
              <a:t> </a:t>
            </a:r>
            <a:r>
              <a:rPr lang="ru-RU" sz="3200" dirty="0"/>
              <a:t>или анаболизм</a:t>
            </a:r>
          </a:p>
        </p:txBody>
      </p:sp>
      <p:pic>
        <p:nvPicPr>
          <p:cNvPr id="2050" name="Picture 2" descr="Презентация на тему: &quot;Обмен веществ и энергии Ассимиляция – процессы  синтеза собственных веществ с поглощением энергии Диссимиляция – процессы  распада веществ с выделением энергии.&quot;. Скачать бесплатно и без регистрации.">
            <a:extLst>
              <a:ext uri="{FF2B5EF4-FFF2-40B4-BE49-F238E27FC236}">
                <a16:creationId xmlns:a16="http://schemas.microsoft.com/office/drawing/2014/main" id="{C4CD5FD5-60DC-4FDA-9C59-ED073CE12F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" t="16003" r="659" b="17124"/>
          <a:stretch/>
        </p:blipFill>
        <p:spPr bwMode="auto">
          <a:xfrm>
            <a:off x="446087" y="570471"/>
            <a:ext cx="4973205" cy="257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708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Диссимиляция или катаболизм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E5B76F-0553-475E-A67C-FFBFBED85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03" y="573690"/>
            <a:ext cx="4974767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Возбудимость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61D9B-61B2-4670-9DF8-3E959BA94D6F}"/>
              </a:ext>
            </a:extLst>
          </p:cNvPr>
          <p:cNvSpPr txBox="1"/>
          <p:nvPr/>
        </p:nvSpPr>
        <p:spPr>
          <a:xfrm>
            <a:off x="141287" y="561102"/>
            <a:ext cx="3200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i="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или раздражимость</a:t>
            </a:r>
            <a:r>
              <a:rPr lang="ru-RU" b="0" i="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способность живых клеток </a:t>
            </a:r>
          </a:p>
          <a:p>
            <a:pPr algn="just"/>
            <a:r>
              <a:rPr lang="ru-RU" b="0" i="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(от простейших </a:t>
            </a:r>
            <a:r>
              <a:rPr lang="ru-RU" b="0" i="0" dirty="0" err="1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одноклеточ</a:t>
            </a:r>
            <a:r>
              <a:rPr lang="ru-RU" b="0" i="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b="0" i="0" dirty="0" err="1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ных</a:t>
            </a:r>
            <a:r>
              <a:rPr lang="ru-RU" b="0" i="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организмов до нервных клеток человека) </a:t>
            </a:r>
            <a:r>
              <a:rPr lang="ru-RU" b="0" i="0" dirty="0" err="1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восприни</a:t>
            </a:r>
            <a:r>
              <a:rPr lang="ru-RU" b="0" i="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b="0" i="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мать изменения внешней среды и отвечать на эти изменения (раздражения) реакцией 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возбуждения.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92FCBA-FC2F-4B93-9B87-7FF6E913A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1687" y="616127"/>
            <a:ext cx="2327187" cy="2149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6933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Возбудимость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61D9B-61B2-4670-9DF8-3E959BA94D6F}"/>
              </a:ext>
            </a:extLst>
          </p:cNvPr>
          <p:cNvSpPr txBox="1"/>
          <p:nvPr/>
        </p:nvSpPr>
        <p:spPr>
          <a:xfrm>
            <a:off x="65087" y="1899186"/>
            <a:ext cx="56276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Связана с существованием в клеточной мембране особых молекулярных структур, обладающих специфической чувствительностью к действию тех или иных раздражителей: электрическому току, химическим, механическим, термическим и другим воздействиям.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6B1BF7-48F2-4EFE-BE68-83B7B4CF5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287" y="555625"/>
            <a:ext cx="2980922" cy="134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00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Электрокардиография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6D5630-0F03-443F-A522-A8276135E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887" y="555625"/>
            <a:ext cx="2971801" cy="22431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B3EC5C-B0F5-4E4C-BC5C-F861A7F7853C}"/>
              </a:ext>
            </a:extLst>
          </p:cNvPr>
          <p:cNvSpPr txBox="1"/>
          <p:nvPr/>
        </p:nvSpPr>
        <p:spPr>
          <a:xfrm>
            <a:off x="141287" y="708025"/>
            <a:ext cx="2438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ЭКГ позволяет оценить важнейшие функции сердца: автоматизм, возбудимость, </a:t>
            </a:r>
          </a:p>
          <a:p>
            <a:pPr algn="just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проводимость. </a:t>
            </a:r>
          </a:p>
        </p:txBody>
      </p:sp>
    </p:spTree>
    <p:extLst>
      <p:ext uri="{BB962C8B-B14F-4D97-AF65-F5344CB8AC3E}">
        <p14:creationId xmlns:p14="http://schemas.microsoft.com/office/powerpoint/2010/main" val="3988854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Раздражительность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61D9B-61B2-4670-9DF8-3E959BA94D6F}"/>
              </a:ext>
            </a:extLst>
          </p:cNvPr>
          <p:cNvSpPr txBox="1"/>
          <p:nvPr/>
        </p:nvSpPr>
        <p:spPr>
          <a:xfrm>
            <a:off x="141287" y="555625"/>
            <a:ext cx="5486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это способность всех живых организмов под влиянием раздражителей переходить из состояния физиологического покоя  в состояние активности.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09EF5F-97BE-4AC6-9EC6-FEA08CE55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887" y="1559738"/>
            <a:ext cx="2971800" cy="155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977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Размножение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9B5EB1-6DAA-4778-B668-485430B96F01}"/>
              </a:ext>
            </a:extLst>
          </p:cNvPr>
          <p:cNvSpPr txBox="1"/>
          <p:nvPr/>
        </p:nvSpPr>
        <p:spPr>
          <a:xfrm>
            <a:off x="141287" y="2299295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(репродукция) человека-это физиологическая функция человека, необходимая для сохранения человека как биологического вида.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12A069-B08A-40AA-8B7D-8B3D3C0E87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9" t="10481" r="-145" b="9170"/>
          <a:stretch/>
        </p:blipFill>
        <p:spPr>
          <a:xfrm>
            <a:off x="1284287" y="555625"/>
            <a:ext cx="3276600" cy="179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27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Движение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96E95D-05C4-4D61-8F43-68C44AE8C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210" y="610804"/>
            <a:ext cx="2685319" cy="23832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4A6741-A9D9-48CF-B761-DDD056F414DC}"/>
              </a:ext>
            </a:extLst>
          </p:cNvPr>
          <p:cNvSpPr txBox="1"/>
          <p:nvPr/>
        </p:nvSpPr>
        <p:spPr>
          <a:xfrm>
            <a:off x="141287" y="555625"/>
            <a:ext cx="3124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ru-RU" b="1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Движение (в биологии)</a:t>
            </a:r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— одно из проявлений жизнедеятельности, обеспечивающее </a:t>
            </a:r>
            <a:r>
              <a:rPr lang="ru-RU" b="0" i="0" dirty="0" err="1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организ</a:t>
            </a:r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-</a:t>
            </a:r>
          </a:p>
          <a:p>
            <a:pPr algn="just"/>
            <a:r>
              <a:rPr lang="ru-RU" b="0" i="0" dirty="0" err="1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му</a:t>
            </a:r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возможность активного взаимодействия со средой, в частности, перемещение с места на место, приема пищи и т. п.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28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Движение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96E95D-05C4-4D61-8F43-68C44AE8C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231" y="688120"/>
            <a:ext cx="2614457" cy="23203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4A6741-A9D9-48CF-B761-DDD056F414DC}"/>
              </a:ext>
            </a:extLst>
          </p:cNvPr>
          <p:cNvSpPr txBox="1"/>
          <p:nvPr/>
        </p:nvSpPr>
        <p:spPr>
          <a:xfrm>
            <a:off x="141287" y="555625"/>
            <a:ext cx="3581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Биомеха́ника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— раздел естественных наук,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изуча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ющий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на основе моделей и методов механики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механи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ческие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свойства живых тканей, отдельных органов, или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орга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низма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в целом, а также происходящие в них механические явления.</a:t>
            </a:r>
          </a:p>
        </p:txBody>
      </p:sp>
    </p:spTree>
    <p:extLst>
      <p:ext uri="{BB962C8B-B14F-4D97-AF65-F5344CB8AC3E}">
        <p14:creationId xmlns:p14="http://schemas.microsoft.com/office/powerpoint/2010/main" val="1859794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Развитие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796DB3-7D24-468C-8E5E-A0D43C828BC7}"/>
              </a:ext>
            </a:extLst>
          </p:cNvPr>
          <p:cNvSpPr txBox="1"/>
          <p:nvPr/>
        </p:nvSpPr>
        <p:spPr>
          <a:xfrm>
            <a:off x="65088" y="2223095"/>
            <a:ext cx="57038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Разви́тие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челове́ка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— изменения в строении и функционировании организма человека в процессе его развития и созревания.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D6F7A5-74F7-4CB6-9E36-13F7B2ABD4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45" r="754" b="1790"/>
          <a:stretch/>
        </p:blipFill>
        <p:spPr>
          <a:xfrm>
            <a:off x="1383413" y="564554"/>
            <a:ext cx="3249783" cy="16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23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AD3C608-CFEF-48F1-8AC1-BE42D9F41237}"/>
              </a:ext>
            </a:extLst>
          </p:cNvPr>
          <p:cNvSpPr/>
          <p:nvPr/>
        </p:nvSpPr>
        <p:spPr>
          <a:xfrm>
            <a:off x="0" y="0"/>
            <a:ext cx="5768975" cy="7999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07601-98DD-48A6-9255-05B7EDF32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768974" cy="7999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Естественнонаучные Естественнонаучная</a:t>
            </a:r>
            <a:b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                           грамотность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C66325-7ACE-485D-B04B-E2301C81F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1287" y="1016191"/>
            <a:ext cx="2779256" cy="2206434"/>
          </a:xfrm>
        </p:spPr>
        <p:txBody>
          <a:bodyPr>
            <a:normAutofit fontScale="77500" lnSpcReduction="20000"/>
          </a:bodyPr>
          <a:lstStyle/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ПОЧЕМУ? – вопрос о причинах. 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КАК? – вопрос о том, как это устроено.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ОТКУДА МЫ ЭТО ЗНАЕМ? – вопрос о методах получения знаний.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DF5843-C1FB-41CA-8DE0-2C9BA8AFA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544" y="936625"/>
            <a:ext cx="2630944" cy="2308224"/>
          </a:xfrm>
        </p:spPr>
        <p:txBody>
          <a:bodyPr>
            <a:normAutofit fontScale="77500" lnSpcReduction="20000"/>
          </a:bodyPr>
          <a:lstStyle/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научно объяснять явления;</a:t>
            </a:r>
          </a:p>
          <a:p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• использовать методы естественнонаучного исследования;</a:t>
            </a:r>
          </a:p>
          <a:p>
            <a:pPr marL="0" indent="0">
              <a:buNone/>
            </a:pP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• интерпретировать данные и использовать научные     доказательства для получения выводов.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37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Развитие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796DB3-7D24-468C-8E5E-A0D43C828BC7}"/>
              </a:ext>
            </a:extLst>
          </p:cNvPr>
          <p:cNvSpPr txBox="1"/>
          <p:nvPr/>
        </p:nvSpPr>
        <p:spPr>
          <a:xfrm>
            <a:off x="65088" y="2777093"/>
            <a:ext cx="5562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Качественные изменения организма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CB955F-893D-4DDB-93E7-3162BB513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21" y="555625"/>
            <a:ext cx="5598366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29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Рост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EB03FB-B39A-4C06-B8D4-7E0F17A59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02" r="2000"/>
          <a:stretch/>
        </p:blipFill>
        <p:spPr>
          <a:xfrm>
            <a:off x="163538" y="602527"/>
            <a:ext cx="3940149" cy="25438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21973A-A838-4753-A4C4-EB527428B854}"/>
              </a:ext>
            </a:extLst>
          </p:cNvPr>
          <p:cNvSpPr txBox="1"/>
          <p:nvPr/>
        </p:nvSpPr>
        <p:spPr>
          <a:xfrm>
            <a:off x="4256087" y="1156295"/>
            <a:ext cx="1349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Темпы роста на графике</a:t>
            </a:r>
          </a:p>
        </p:txBody>
      </p:sp>
    </p:spTree>
    <p:extLst>
      <p:ext uri="{BB962C8B-B14F-4D97-AF65-F5344CB8AC3E}">
        <p14:creationId xmlns:p14="http://schemas.microsoft.com/office/powerpoint/2010/main" val="3863242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Дыхание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E9E982-F9FC-47CA-8F81-0CBEA1401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22" y="597134"/>
            <a:ext cx="3649365" cy="251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35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Питание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183071-908B-4CD2-BD79-FBB4EFE74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6" y="555625"/>
            <a:ext cx="3835144" cy="255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77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Питание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6F887D-72D7-40C5-888A-D32086473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87" y="598603"/>
            <a:ext cx="3815132" cy="254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15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Выделение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4F875F-D1D8-44C1-B36B-6FB2D5A6E2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" t="15333" r="2000" b="-666"/>
          <a:stretch/>
        </p:blipFill>
        <p:spPr>
          <a:xfrm>
            <a:off x="141287" y="555625"/>
            <a:ext cx="5486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6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7313" y="132463"/>
            <a:ext cx="5856288" cy="386828"/>
          </a:xfrm>
        </p:spPr>
        <p:txBody>
          <a:bodyPr>
            <a:noAutofit/>
          </a:bodyPr>
          <a:lstStyle/>
          <a:p>
            <a:r>
              <a:rPr lang="ru-RU" sz="1600" dirty="0"/>
              <a:t>Основные условия существования живых организмов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C0AB90-6DEE-4A0A-B031-E7108A9523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34" t="18642" r="14214" b="8572"/>
          <a:stretch/>
        </p:blipFill>
        <p:spPr>
          <a:xfrm>
            <a:off x="750887" y="583184"/>
            <a:ext cx="4038600" cy="252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84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Внутренняя среда организма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20949A-38B6-4A61-B4D7-6EB93B9F6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9" t="10078" r="2508" b="7729"/>
          <a:stretch/>
        </p:blipFill>
        <p:spPr>
          <a:xfrm>
            <a:off x="827087" y="590860"/>
            <a:ext cx="3962400" cy="252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75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Внутренняя среда организма</a:t>
            </a:r>
          </a:p>
        </p:txBody>
      </p:sp>
      <p:pic>
        <p:nvPicPr>
          <p:cNvPr id="1026" name="Picture 2" descr="Внутренняя среда организма: кровь, лимфа и тканевая жидкость - online  presentation">
            <a:extLst>
              <a:ext uri="{FF2B5EF4-FFF2-40B4-BE49-F238E27FC236}">
                <a16:creationId xmlns:a16="http://schemas.microsoft.com/office/drawing/2014/main" id="{C84790DE-1BCF-4FE7-A98A-F6BE95CE9D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4" r="2703" b="5677"/>
          <a:stretch/>
        </p:blipFill>
        <p:spPr bwMode="auto">
          <a:xfrm>
            <a:off x="674687" y="569792"/>
            <a:ext cx="4267200" cy="257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828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79CA5-A847-4DB0-8693-A470FEDBD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399" cy="386828"/>
          </a:xfrm>
        </p:spPr>
        <p:txBody>
          <a:bodyPr>
            <a:normAutofit/>
          </a:bodyPr>
          <a:lstStyle/>
          <a:p>
            <a:r>
              <a:rPr lang="ru-RU" dirty="0"/>
              <a:t>ВОДА В ОРГАНИЗМЕ ЧЕЛОВЕКА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02FFE9-4F6B-473E-BB43-4C505E4C8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33" r="1231" b="4937"/>
          <a:stretch/>
        </p:blipFill>
        <p:spPr>
          <a:xfrm>
            <a:off x="141287" y="555625"/>
            <a:ext cx="5486399" cy="255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46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B3BC58-89DA-4388-A547-C83B513B3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4817"/>
            <a:ext cx="5192078" cy="540808"/>
          </a:xfrm>
        </p:spPr>
        <p:txBody>
          <a:bodyPr>
            <a:normAutofit/>
          </a:bodyPr>
          <a:lstStyle/>
          <a:p>
            <a:r>
              <a:rPr lang="ru-RU" sz="2400" dirty="0"/>
              <a:t>МОДЕЛЬ КЛЕТКИ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B27740-6AEA-4077-9832-4C57568FC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55" y="631825"/>
            <a:ext cx="2200458" cy="22004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6AB90A-E5C7-4E4E-9B19-34C25C6507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80" r="4941" b="55171"/>
          <a:stretch/>
        </p:blipFill>
        <p:spPr>
          <a:xfrm>
            <a:off x="2503487" y="631825"/>
            <a:ext cx="3092634" cy="220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66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Интересные факты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89CA2C-9592-48E2-9E0D-51492DD487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7" t="12427" r="2447" b="28865"/>
          <a:stretch/>
        </p:blipFill>
        <p:spPr>
          <a:xfrm>
            <a:off x="216497" y="589663"/>
            <a:ext cx="5258790" cy="248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42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F1079-DC5A-4AED-A79A-5BC75A88D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Экология в мире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7DEA55-7167-4BDC-85E6-4D4436676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03" r="-978" b="42955"/>
          <a:stretch/>
        </p:blipFill>
        <p:spPr>
          <a:xfrm>
            <a:off x="141287" y="708025"/>
            <a:ext cx="5486400" cy="222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47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F1079-DC5A-4AED-A79A-5BC75A88D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Экология в мире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7DEA55-7167-4BDC-85E6-4D4436676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348" r="1370" b="3033"/>
          <a:stretch/>
        </p:blipFill>
        <p:spPr>
          <a:xfrm>
            <a:off x="141287" y="589663"/>
            <a:ext cx="5483343" cy="248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52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2884487" y="1698625"/>
            <a:ext cx="141787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Нарисовать </a:t>
            </a:r>
          </a:p>
          <a:p>
            <a:pPr algn="ctr"/>
            <a:r>
              <a:rPr lang="ru-RU" sz="16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рис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№ 4.</a:t>
            </a:r>
          </a:p>
          <a:p>
            <a:pPr algn="ctr"/>
            <a:endParaRPr lang="ru-RU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12887" y="1698625"/>
            <a:ext cx="148978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14)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828995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3034" y="1701974"/>
            <a:ext cx="158917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 3 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12- 14) 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4179887" y="1698625"/>
            <a:ext cx="1449014" cy="1489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Продолжить создание  моделей клеток организма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32136"/>
            <a:ext cx="5703886" cy="499689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indent="203200">
              <a:lnSpc>
                <a:spcPts val="1150"/>
              </a:lnSpc>
              <a:spcAft>
                <a:spcPts val="395"/>
              </a:spcAft>
            </a:pPr>
            <a:r>
              <a:rPr lang="ru-RU" sz="2800" dirty="0"/>
              <a:t>                                                 ПРОВЕРЬТЕ СВОИ ЗНАНИЯ!</a:t>
            </a:r>
            <a:b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sz="2050" dirty="0"/>
              <a:t>  </a:t>
            </a:r>
            <a:endParaRPr sz="205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E0D6F7-67F5-4B0C-8782-D39F02D46BFF}"/>
              </a:ext>
            </a:extLst>
          </p:cNvPr>
          <p:cNvSpPr txBox="1"/>
          <p:nvPr/>
        </p:nvSpPr>
        <p:spPr>
          <a:xfrm>
            <a:off x="65087" y="544969"/>
            <a:ext cx="56387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56210" algn="l"/>
              </a:tabLs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1. Составьте парные ответы из частей клетки и соответствующих им функций: А - клеточная мембрана, Б - ядро, В - эндоплазматическая сеть, Г - аппарат Гольджи, Д - лизосомы, Е - цитоплазма, Ж - рибосомы, 3 - митохондрии, И - хромо­сомы; 1 - расположены на мембранах эндоплазматической сети; 2 - состоит из трубочек и канальцев; 3 - мешочки, расположенные в цитоплазме, 4 - располо­жено в центре клетки, 5 - формируются во время клеточного деления, 6 - двух­слойная тонкая пленка, окружающая цитоплазму, 7 - энергетическая станция, обеспечивающая энергией клетки; 8 - участвует в накоплении и транспортиров­ке синтезируемых в клетке веществ; 9 - несколько сгущенное вещество клетки.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82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8" y="50413"/>
            <a:ext cx="5209143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sz="205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0E3CC42-7F8B-4261-9165-1E1109D6B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611433"/>
              </p:ext>
            </p:extLst>
          </p:nvPr>
        </p:nvGraphicFramePr>
        <p:xfrm>
          <a:off x="-11113" y="1"/>
          <a:ext cx="5791200" cy="3345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val="299323467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val="132619533"/>
                    </a:ext>
                  </a:extLst>
                </a:gridCol>
              </a:tblGrid>
              <a:tr h="33475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ОРГАНИОИД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12494"/>
                  </a:ext>
                </a:extLst>
              </a:tr>
              <a:tr h="59544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 - клеточная мембрана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6 - двух­слойная тонкая пленка, окружающая цитоплазму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614365"/>
                  </a:ext>
                </a:extLst>
              </a:tr>
              <a:tr h="37322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 – ядро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4 - располо­жено в центре клетки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66429"/>
                  </a:ext>
                </a:extLst>
              </a:tr>
              <a:tr h="623811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 –</a:t>
                      </a:r>
                      <a:r>
                        <a:rPr kumimoji="0" lang="ru-RU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эндоплазмати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ческая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сеть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2 - состоит из трубочек и канальцев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59333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 - аппарат Гольджи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8 - участвует в накоплении и транспортиров­ке синтезируемых в клетке веществ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014396"/>
                  </a:ext>
                </a:extLst>
              </a:tr>
              <a:tr h="59544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 - лизосомы,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3 - мешочки, расположенные в цитоплазме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71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838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8" y="50413"/>
            <a:ext cx="5209143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sz="205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0E3CC42-7F8B-4261-9165-1E1109D6B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84216"/>
              </p:ext>
            </p:extLst>
          </p:nvPr>
        </p:nvGraphicFramePr>
        <p:xfrm>
          <a:off x="65087" y="22225"/>
          <a:ext cx="5703888" cy="3228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99323467"/>
                    </a:ext>
                  </a:extLst>
                </a:gridCol>
                <a:gridCol w="3798888">
                  <a:extLst>
                    <a:ext uri="{9D8B030D-6E8A-4147-A177-3AD203B41FA5}">
                      <a16:colId xmlns:a16="http://schemas.microsoft.com/office/drawing/2014/main" val="132619533"/>
                    </a:ext>
                  </a:extLst>
                </a:gridCol>
              </a:tblGrid>
              <a:tr h="441595">
                <a:tc>
                  <a:txBody>
                    <a:bodyPr/>
                    <a:lstStyle/>
                    <a:p>
                      <a:pPr marL="0" marR="0" lvl="0" indent="0" algn="ctr" defTabSz="576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B2B2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ОРГАНИОИД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76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B2B2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ХАРАКТЕРИСТИКА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12494"/>
                  </a:ext>
                </a:extLst>
              </a:tr>
              <a:tr h="630367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 - цитоплазма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9 - несколько сгущенное вещество клетки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776670"/>
                  </a:ext>
                </a:extLst>
              </a:tr>
              <a:tr h="630367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 - рибосомы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1 - расположены на мембранах эндоплазматической сети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137586"/>
                  </a:ext>
                </a:extLst>
              </a:tr>
              <a:tr h="889929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3 - митохондрии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7 - энергетическая станция, обеспечивающая энергией клетки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723259"/>
                  </a:ext>
                </a:extLst>
              </a:tr>
              <a:tr h="630367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- хромо­сомы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5 - формируются во время клеточного деления 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220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747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19635"/>
            <a:ext cx="5172948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3200" b="1" i="0" u="none" strike="noStrike" kern="800" cap="none" spc="-25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 </a:t>
            </a:r>
            <a:endParaRPr sz="205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63182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Свойства живых организмов.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84287" y="1012825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Основные</a:t>
            </a:r>
            <a:r>
              <a:rPr kumimoji="0" lang="ru-RU" sz="2000" b="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условия существования.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1087" y="1676539"/>
            <a:ext cx="3417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Внутренняя среда организма.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2001459" y="18061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9606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189287" y="2362339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Интересные факты.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Обмен веществ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C67343-CA8D-40E8-A571-57155B3D4F24}"/>
              </a:ext>
            </a:extLst>
          </p:cNvPr>
          <p:cNvSpPr txBox="1"/>
          <p:nvPr/>
        </p:nvSpPr>
        <p:spPr>
          <a:xfrm>
            <a:off x="152399" y="468769"/>
            <a:ext cx="547528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энергии, или метаболизм</a:t>
            </a:r>
            <a:r>
              <a:rPr lang="ru-RU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это совокупность всех химических реакций, происходящих в организме.</a:t>
            </a:r>
          </a:p>
          <a:p>
            <a:pPr algn="just"/>
            <a:r>
              <a:rPr lang="ru-RU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Обмен веществ и энергией представляет собой основу жизнедеятельности и принадлежит к критериям живого. </a:t>
            </a:r>
          </a:p>
        </p:txBody>
      </p:sp>
    </p:spTree>
    <p:extLst>
      <p:ext uri="{BB962C8B-B14F-4D97-AF65-F5344CB8AC3E}">
        <p14:creationId xmlns:p14="http://schemas.microsoft.com/office/powerpoint/2010/main" val="71727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F2F340-5D9B-4C8D-84AD-FF4F6FFA6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Обмен веществ - Химия">
            <a:extLst>
              <a:ext uri="{FF2B5EF4-FFF2-40B4-BE49-F238E27FC236}">
                <a16:creationId xmlns:a16="http://schemas.microsoft.com/office/drawing/2014/main" id="{AB72C9DC-E479-49A4-B829-77FE873F50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" t="31723" r="2865" b="6480"/>
          <a:stretch/>
        </p:blipFill>
        <p:spPr bwMode="auto">
          <a:xfrm>
            <a:off x="89875" y="116251"/>
            <a:ext cx="5589223" cy="299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09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1738</TotalTime>
  <Words>1047</Words>
  <Application>Microsoft Office PowerPoint</Application>
  <PresentationFormat>Произвольный</PresentationFormat>
  <Paragraphs>121</Paragraphs>
  <Slides>33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33</vt:i4>
      </vt:variant>
    </vt:vector>
  </HeadingPairs>
  <TitlesOfParts>
    <vt:vector size="47" baseType="lpstr">
      <vt:lpstr>Arial</vt:lpstr>
      <vt:lpstr>Arial</vt:lpstr>
      <vt:lpstr>Arial Black</vt:lpstr>
      <vt:lpstr>Calibri</vt:lpstr>
      <vt:lpstr>Calibri Light</vt:lpstr>
      <vt:lpstr>Courier New</vt:lpstr>
      <vt:lpstr>Open Sans</vt:lpstr>
      <vt:lpstr>Open Sans Light</vt:lpstr>
      <vt:lpstr>Times New Roman</vt:lpstr>
      <vt:lpstr>Office Theme</vt:lpstr>
      <vt:lpstr>1_Office Theme</vt:lpstr>
      <vt:lpstr>2_Office Theme</vt:lpstr>
      <vt:lpstr>Тема Office</vt:lpstr>
      <vt:lpstr>1_Тема Office</vt:lpstr>
      <vt:lpstr>Биология  человек и его здоровье</vt:lpstr>
      <vt:lpstr> Естественнонаучные Естественнонаучная вопросы                           грамотность</vt:lpstr>
      <vt:lpstr>МОДЕЛЬ КЛЕТКИ</vt:lpstr>
      <vt:lpstr>                                                 ПРОВЕРЬТЕ СВОИ ЗНАНИЯ!   </vt:lpstr>
      <vt:lpstr>ПРОВЕРЬТЕ СВОИ ЗНАНИЯ!</vt:lpstr>
      <vt:lpstr>ПРОВЕРЬТЕ СВОИ ЗНАНИЯ!</vt:lpstr>
      <vt:lpstr>СЕГОДНЯ НА УРОКЕ </vt:lpstr>
      <vt:lpstr>Обмен веществ</vt:lpstr>
      <vt:lpstr>Презентация PowerPoint</vt:lpstr>
      <vt:lpstr>Ассимиляция или анаболизм</vt:lpstr>
      <vt:lpstr>Диссимиляция или катаболизм </vt:lpstr>
      <vt:lpstr>Возбудимость </vt:lpstr>
      <vt:lpstr>Возбудимость </vt:lpstr>
      <vt:lpstr>Электрокардиография  </vt:lpstr>
      <vt:lpstr>Раздражительность  </vt:lpstr>
      <vt:lpstr>Размножение</vt:lpstr>
      <vt:lpstr>Движение</vt:lpstr>
      <vt:lpstr>Движение</vt:lpstr>
      <vt:lpstr>Развитие</vt:lpstr>
      <vt:lpstr>Развитие</vt:lpstr>
      <vt:lpstr>Рост </vt:lpstr>
      <vt:lpstr>Дыхание</vt:lpstr>
      <vt:lpstr>Питание </vt:lpstr>
      <vt:lpstr>Питание </vt:lpstr>
      <vt:lpstr>Выделение </vt:lpstr>
      <vt:lpstr>Основные условия существования живых организмов</vt:lpstr>
      <vt:lpstr>Внутренняя среда организма</vt:lpstr>
      <vt:lpstr>Внутренняя среда организма</vt:lpstr>
      <vt:lpstr>ВОДА В ОРГАНИЗМЕ ЧЕЛОВЕКА</vt:lpstr>
      <vt:lpstr>Интересные факты</vt:lpstr>
      <vt:lpstr>Экология в мире</vt:lpstr>
      <vt:lpstr>Экология в мире</vt:lpstr>
      <vt:lpstr>З А Д А Н И 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98</cp:revision>
  <dcterms:created xsi:type="dcterms:W3CDTF">2020-04-13T08:05:42Z</dcterms:created>
  <dcterms:modified xsi:type="dcterms:W3CDTF">2020-09-21T06:43:50Z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