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360" r:id="rId2"/>
    <p:sldId id="372" r:id="rId3"/>
    <p:sldId id="256" r:id="rId4"/>
    <p:sldId id="1359" r:id="rId5"/>
    <p:sldId id="258" r:id="rId6"/>
    <p:sldId id="1361" r:id="rId7"/>
    <p:sldId id="1393" r:id="rId8"/>
    <p:sldId id="1362" r:id="rId9"/>
    <p:sldId id="1363" r:id="rId10"/>
    <p:sldId id="1385" r:id="rId11"/>
    <p:sldId id="1386" r:id="rId12"/>
    <p:sldId id="1366" r:id="rId13"/>
    <p:sldId id="385" r:id="rId14"/>
    <p:sldId id="1365" r:id="rId15"/>
    <p:sldId id="387" r:id="rId16"/>
    <p:sldId id="388" r:id="rId17"/>
    <p:sldId id="1368" r:id="rId18"/>
    <p:sldId id="1394" r:id="rId19"/>
    <p:sldId id="1395" r:id="rId20"/>
    <p:sldId id="1396" r:id="rId21"/>
    <p:sldId id="1397" r:id="rId22"/>
    <p:sldId id="1399" r:id="rId23"/>
    <p:sldId id="1398" r:id="rId24"/>
    <p:sldId id="1400" r:id="rId25"/>
    <p:sldId id="1401" r:id="rId26"/>
    <p:sldId id="1402" r:id="rId27"/>
    <p:sldId id="1403" r:id="rId28"/>
    <p:sldId id="140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E8F9-CEC1-45EC-BCD9-B1CC2503730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256-8EC1-4E12-92FB-44C4E187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A3AE-ACA2-40A2-99B8-4BEEEA6B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A3732-F4B5-48F1-8143-8ECC7D82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03717-4D3F-4FCC-A970-7F0976D5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6E55E-CD77-4709-8062-D7153223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732E-B910-4D24-99CF-22C740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4028E-0A24-4E54-867D-6FA0FF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3ACDD-515E-4539-A782-1549EDFD3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F0796-28CC-45DC-9092-66D2F73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5A338-D98C-4225-A144-3333AF2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5F3BF-EC49-4FE7-9E21-C5AD9B95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7ACAC-29E1-4041-AE0D-F7EF288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27291-F62C-44EC-A131-84C92F0F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B4427-D65A-404D-87A2-5F50759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BBA8C-1639-4CE4-B119-A943945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D6583-6EB3-4A3C-BFBA-B5EB743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3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4150-6674-41B2-AB56-74A397E7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844B1-60C1-47B9-9799-E195B261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616F6-71E8-4D52-84E2-7B901015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0463-DA7D-4E34-BBAD-16551A67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D4457-6638-4CB6-8CE8-DB75FBF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76171-A331-43AC-A9E6-DE917D31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93E70-E172-489D-9B64-5D102612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8EFD8-0870-42C6-8CA1-946F70C5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68A0C-6F70-404B-8E59-86A387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35911-8F81-4F9E-8B23-93023E8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8198-8650-415C-A968-A111103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89EE1-ECB1-4A56-B203-B26AA76F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6EF49-F6D2-4D6B-A518-0B5171DF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11FF0-7319-4808-AC07-84D5F6D3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96BDE-F5B4-49CE-988E-2E54E47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3166-D00E-4D07-9865-1FD4EAE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94B6E-F309-4928-AB56-4FE4D8F8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29C00-F7CA-4E94-AC2B-28263611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C4576-DF4A-4385-9C91-F192935B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EF3A70-2BAE-41E7-9667-E13107E3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74A5A8-651D-420C-8A39-0ACC9158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7DD24-E355-41AC-9014-705E9C6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A275DC-2EA4-4496-983F-41950B4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979C64-EF99-4B78-8CF2-1224AB3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4283-148F-460A-8B87-E04204B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407DC8-CFD4-452A-B2E6-942B17E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F2CEE7-87D4-4092-8D23-A9A8300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B66BC-F03A-41B5-9FC9-AB1205A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4DE972-9DF9-4A75-8116-0D2F554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E1066-1AA6-4394-B8AC-665231FA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391B0-6DF1-4419-83EC-ACE624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6B0D-D167-4D46-9F35-FF39C44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BA021-908D-4347-A8B1-96067F3A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896913-D812-4134-ABB6-76681C8D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44ACD-0E9C-45CD-98AD-A0BA62F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1AE42-27BE-4A4F-A968-C8EFCED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B15A0-8DBE-477C-9D86-57151BA8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EC69-F3A1-4182-8611-9519F7F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C28FA-E245-4FEC-84C8-2D5359F4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C7E7F-5925-45A3-A13D-B84E7A4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3CC42-17CD-48D2-8DE8-48B2B9E8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499DA-8628-4C31-91AB-D9E91B96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B7E79-DF6C-4469-AAAC-DD8BC39D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31D0E-B520-4C57-A5F5-4A2431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2BDB-1732-4A09-935A-5B24143B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FF3E2-24AD-47BE-8268-23215698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BB0-001B-41EC-853F-279369E20FCB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B0519-DB3D-4B40-A365-D6B16D59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98645-F74B-46F2-BC3C-B073A44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31146" y="2896093"/>
            <a:ext cx="7821227" cy="29844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4800" b="1" dirty="0">
              <a:latin typeface="Arial"/>
              <a:cs typeface="Arial"/>
            </a:endParaRPr>
          </a:p>
          <a:p>
            <a:pPr marL="26841"/>
            <a:r>
              <a:rPr lang="ru-RU" sz="4800" b="1" dirty="0" err="1" smtClean="0">
                <a:solidFill>
                  <a:srgbClr val="0070C0"/>
                </a:solidFill>
                <a:latin typeface="Arial"/>
                <a:cs typeface="Arial"/>
              </a:rPr>
              <a:t>М.Е.Салтыков</a:t>
            </a:r>
            <a:r>
              <a:rPr lang="ru-RU" sz="4800" b="1" dirty="0" smtClean="0">
                <a:solidFill>
                  <a:srgbClr val="0070C0"/>
                </a:solidFill>
                <a:latin typeface="Arial"/>
                <a:cs typeface="Arial"/>
              </a:rPr>
              <a:t>-Щедрин </a:t>
            </a:r>
            <a:r>
              <a:rPr lang="ru-RU" sz="4800" b="1" dirty="0">
                <a:solidFill>
                  <a:srgbClr val="0070C0"/>
                </a:solidFill>
                <a:latin typeface="Arial"/>
                <a:cs typeface="Arial"/>
              </a:rPr>
              <a:t>«Как один мужик двух генералов прокормил</a:t>
            </a:r>
            <a:r>
              <a:rPr lang="ru-RU" sz="4800" b="1" dirty="0" smtClean="0">
                <a:solidFill>
                  <a:srgbClr val="0070C0"/>
                </a:solidFill>
                <a:latin typeface="Arial"/>
                <a:cs typeface="Arial"/>
              </a:rPr>
              <a:t>»</a:t>
            </a:r>
            <a:endParaRPr sz="4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49840" y="2781245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49840" y="446423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28332"/>
            <a:ext cx="1546444" cy="15300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31172" y="273855"/>
            <a:ext cx="1546444" cy="146332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355010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4465" y="1066265"/>
            <a:ext cx="1357409" cy="905028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</a:p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0"/>
            <a:ext cx="646912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</a:t>
            </a:r>
            <a:r>
              <a:rPr lang="ru-RU" sz="7196" kern="0" spc="21" dirty="0" smtClean="0">
                <a:solidFill>
                  <a:sysClr val="window" lastClr="FFFFFF"/>
                </a:solidFill>
              </a:rPr>
              <a:t>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-main-pic" descr="Картинка 1 из 300">
            <a:extLst>
              <a:ext uri="{FF2B5EF4-FFF2-40B4-BE49-F238E27FC236}">
                <a16:creationId xmlns:a16="http://schemas.microsoft.com/office/drawing/2014/main" id="{46D11246-AB43-4889-8F7A-44F283E04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84" y="2781245"/>
            <a:ext cx="2747846" cy="33709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74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148B-0194-4A95-96D9-5C8528A0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/>
          <a:lstStyle/>
          <a:p>
            <a:r>
              <a:rPr lang="ru-RU" dirty="0"/>
              <a:t>Нежинская гимназия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36C7C-B0EA-4355-BF35-48A440B9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8" y="1509204"/>
            <a:ext cx="4947818" cy="519632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 Во время Вятской ссылки писателю удалось собрать достаточно материала для своих последующих работ.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Вернувшись из ссылки, в 1855 г.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поступил на службу в министерство внутренних дел. Вскоре вышли в свет его «Губернские очерки».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F861C4D-E230-4464-A7A4-58FBAF4ABF95}"/>
              </a:ext>
            </a:extLst>
          </p:cNvPr>
          <p:cNvSpPr/>
          <p:nvPr/>
        </p:nvSpPr>
        <p:spPr>
          <a:xfrm>
            <a:off x="0" y="-7185"/>
            <a:ext cx="12192000" cy="128556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F201C5-EB0D-4800-8BB3-E25840EC616E}"/>
              </a:ext>
            </a:extLst>
          </p:cNvPr>
          <p:cNvSpPr/>
          <p:nvPr/>
        </p:nvSpPr>
        <p:spPr>
          <a:xfrm>
            <a:off x="6764785" y="1509204"/>
            <a:ext cx="4965576" cy="5196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/>
              <a:t>  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1858 г. последовало назначение на пост вице-губернатора Рязани, а в 1860 г. он был переведен на ту же должность в Твери. Одновременно писал много очерков и рассказов, которые печатались в «Современнике», «Русском вестнике», «Библиотеке для чтения».</a:t>
            </a:r>
          </a:p>
        </p:txBody>
      </p:sp>
    </p:spTree>
    <p:extLst>
      <p:ext uri="{BB962C8B-B14F-4D97-AF65-F5344CB8AC3E}">
        <p14:creationId xmlns:p14="http://schemas.microsoft.com/office/powerpoint/2010/main" val="35065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370" y="1566278"/>
            <a:ext cx="8444231" cy="174002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Будучи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 должности вице-губернатора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борется со взяточничеством, вступается за бесправных крестьян.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136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1868год</a:t>
            </a:r>
            <a:endParaRPr sz="5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CB8A1F-84F0-4AF7-993B-4393E62BDC93}"/>
              </a:ext>
            </a:extLst>
          </p:cNvPr>
          <p:cNvSpPr/>
          <p:nvPr/>
        </p:nvSpPr>
        <p:spPr>
          <a:xfrm>
            <a:off x="195311" y="3997171"/>
            <a:ext cx="11656378" cy="2677656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своих произведениях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пытался раскрыть общественные проблемы того времени. Он показывал воровство чиновников, жестокость помещиков и прочие проблемы. Так, в своем романе «Господа Головлёвы» он изобразил деградацию дворянства, а в «Истории одного города» – раскритиковал правительство страны.</a:t>
            </a:r>
          </a:p>
        </p:txBody>
      </p:sp>
      <p:pic>
        <p:nvPicPr>
          <p:cNvPr id="6148" name="Picture 4" descr="Михаил Салтыков-Щедрин: Пирог «Россия» | Актуальная классика | Культура |  Аргументы и Факты">
            <a:extLst>
              <a:ext uri="{FF2B5EF4-FFF2-40B4-BE49-F238E27FC236}">
                <a16:creationId xmlns:a16="http://schemas.microsoft.com/office/drawing/2014/main" id="{FD983064-C74F-42A3-9950-FB164407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1" y="1305018"/>
            <a:ext cx="2938506" cy="24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97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7045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 dirty="0">
                <a:ln w="9525">
                  <a:solidFill>
                    <a:srgbClr val="800000"/>
                  </a:solidFill>
                  <a:round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«прокурор русской общественной жизни»…</a:t>
            </a:r>
            <a:endParaRPr lang="ru-RU" sz="5400" b="1" kern="10" dirty="0">
              <a:ln w="9525">
                <a:solidFill>
                  <a:srgbClr val="800000"/>
                </a:solidFill>
                <a:round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094BDE-BE56-4F29-BFE0-F616EB22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70" y="1855434"/>
            <a:ext cx="11771790" cy="500256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 г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был закрыт журнал «Современник». В 1884 г. журнал «Отечественные записки»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запрещен. Причинами служили все те же разоблачения представителей правящей верхушки.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последние годы жизни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-Щедрин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 главным образом сказки, где продолжает высмеивать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человеческие пороки.</a:t>
            </a:r>
          </a:p>
        </p:txBody>
      </p:sp>
      <p:pic>
        <p:nvPicPr>
          <p:cNvPr id="7174" name="Picture 6" descr="Сумрачный гений Салтыкова-Щедрина: чего мы не знаем из школьной программы -  Экспресс газета">
            <a:extLst>
              <a:ext uri="{FF2B5EF4-FFF2-40B4-BE49-F238E27FC236}">
                <a16:creationId xmlns:a16="http://schemas.microsoft.com/office/drawing/2014/main" id="{2AFDDFC8-485E-464F-954C-1C8A6122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750" y="4012707"/>
            <a:ext cx="3160449" cy="2701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9342563-D06C-4013-BD28-CE2594645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писателя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C2656A-B5E7-4B27-87F8-2366F60C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8" y="1242874"/>
            <a:ext cx="9492680" cy="542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57FEE25-8A82-45E6-9643-207432FCFF43}"/>
              </a:ext>
            </a:extLst>
          </p:cNvPr>
          <p:cNvSpPr/>
          <p:nvPr/>
        </p:nvSpPr>
        <p:spPr>
          <a:xfrm>
            <a:off x="0" y="1"/>
            <a:ext cx="12192000" cy="1136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писателя</a:t>
            </a:r>
            <a:endParaRPr sz="5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858" y="984067"/>
            <a:ext cx="5723138" cy="548344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 конца жизни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прекращает работу и над крупными произведениями. За несколько месяцев до смерти он закончил роман «Пошехонская старина». В романе показана вся правда жизни крепостных крестьян, их невыносимые страдания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Умер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писатель 28 апреля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1889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 Петербурге.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59780A-A22E-446B-896D-BF62CFDF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5" y="1219201"/>
            <a:ext cx="5542624" cy="54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C484913-B84E-4142-94D5-1FD5B813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Памятники писателю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F17DA5A-3F67-4656-B2E8-A41DA2E9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6237288"/>
            <a:ext cx="878522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cs typeface="Arial" panose="020B0604020202020204" pitchFamily="34" charset="0"/>
              </a:rPr>
              <a:t>В Твери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8083A-CB64-4122-92CE-490F9AF3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9" y="994298"/>
            <a:ext cx="7273925" cy="513345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353A983-6676-4CBE-A1E7-EE792F2E0DC4}"/>
              </a:ext>
            </a:extLst>
          </p:cNvPr>
          <p:cNvSpPr/>
          <p:nvPr/>
        </p:nvSpPr>
        <p:spPr>
          <a:xfrm>
            <a:off x="0" y="-43542"/>
            <a:ext cx="12192000" cy="9224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писателю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FF3B98E8-D86C-4A11-ABAF-8AC44F06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Памятники писателю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2F1ABDE-FAD2-43FE-B0E5-357D669D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6237288"/>
            <a:ext cx="878522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cs typeface="Arial" panose="020B0604020202020204" pitchFamily="34" charset="0"/>
              </a:rPr>
              <a:t>В Рязани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DA091D-FB73-4AE2-85E1-B4CC443A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949911"/>
            <a:ext cx="7272338" cy="517625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B7AC4AD-30C5-4D9F-8F0F-9FB3A6A6D829}"/>
              </a:ext>
            </a:extLst>
          </p:cNvPr>
          <p:cNvSpPr/>
          <p:nvPr/>
        </p:nvSpPr>
        <p:spPr>
          <a:xfrm>
            <a:off x="0" y="-43542"/>
            <a:ext cx="12192000" cy="8780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писателю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177" y="4421087"/>
            <a:ext cx="6036816" cy="142930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1869 г. были напечатаны сказки «Дикий помещик», «Пропала совесть».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D4D1944-A5F7-4401-8BF6-A6AD6F16459C}"/>
              </a:ext>
            </a:extLst>
          </p:cNvPr>
          <p:cNvSpPr/>
          <p:nvPr/>
        </p:nvSpPr>
        <p:spPr>
          <a:xfrm>
            <a:off x="0" y="0"/>
            <a:ext cx="12192000" cy="1580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«Повесть о том, как один мужик двух генералов прокормил»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D3D917-6B26-4A43-BB63-1B5983EA2DC9}"/>
              </a:ext>
            </a:extLst>
          </p:cNvPr>
          <p:cNvSpPr/>
          <p:nvPr/>
        </p:nvSpPr>
        <p:spPr>
          <a:xfrm>
            <a:off x="5575175" y="2064614"/>
            <a:ext cx="6036817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Сказки для детей изрядного возраста» - появились в конце литературного и жизненного пути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" descr="&quot;«Сказки для детей изрядного возраста». Обложка нелегального издания 1884 года.&quot;">
            <a:extLst>
              <a:ext uri="{FF2B5EF4-FFF2-40B4-BE49-F238E27FC236}">
                <a16:creationId xmlns:a16="http://schemas.microsoft.com/office/drawing/2014/main" id="{E6AE0A6B-8FAB-4361-8E23-DC526A33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6792" y="1697585"/>
            <a:ext cx="4032250" cy="504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9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5520" y="1324798"/>
            <a:ext cx="6968972" cy="508690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отражают то «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особенное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патологическое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состояние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», в котором находилось русское общество в 80-е годы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века. Однако в них затрагиваются не только социальные проблемы (взаимоотношение народа и правящих кругов), но и общечеловеческие (добро и зло, свобода и долг, правда и ложь, трусость и героизм).</a:t>
            </a:r>
          </a:p>
          <a:p>
            <a:pPr algn="l">
              <a:lnSpc>
                <a:spcPct val="100000"/>
              </a:lnSpc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04794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Проблематика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М.Е. Салтыков-Щедрин. Сказки - YouTube">
            <a:extLst>
              <a:ext uri="{FF2B5EF4-FFF2-40B4-BE49-F238E27FC236}">
                <a16:creationId xmlns:a16="http://schemas.microsoft.com/office/drawing/2014/main" id="{9D338A3A-9C76-4358-AC13-7E975E01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" y="1223333"/>
            <a:ext cx="3121004" cy="27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нига «М. Е. Салтыков-Щедрин. Сказки» Михаил Салтыков-Щедрин купить на  YAKABOO.ua | 978-5-9951-0227-4">
            <a:extLst>
              <a:ext uri="{FF2B5EF4-FFF2-40B4-BE49-F238E27FC236}">
                <a16:creationId xmlns:a16="http://schemas.microsoft.com/office/drawing/2014/main" id="{6FD65563-D1BD-4F6F-BBAA-C448C1A3D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/>
          <a:stretch/>
        </p:blipFill>
        <p:spPr bwMode="auto">
          <a:xfrm>
            <a:off x="1677880" y="3835151"/>
            <a:ext cx="2902998" cy="26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65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98" y="1165636"/>
            <a:ext cx="11063860" cy="508690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Важнейшими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художественными особенностями сказок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являются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ирония,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гипербола, гротеск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антитеза.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тонкая, скрытая насмешка;</a:t>
            </a: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ГИПЕРБОЛА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преувеличение;</a:t>
            </a: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ГРОТЕСК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комическое, основанное на резких контрастах и преувеличениях;</a:t>
            </a: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АНТИТЕЗА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противопоставление, противоположность.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88814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Художественные особенности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29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>
            <a:extLst>
              <a:ext uri="{FF2B5EF4-FFF2-40B4-BE49-F238E27FC236}">
                <a16:creationId xmlns:a16="http://schemas.microsoft.com/office/drawing/2014/main" id="{B52FE8F8-6B71-4B06-80DE-C403AF47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472" y="1851283"/>
            <a:ext cx="5241925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cs typeface="Arial" panose="020B0604020202020204" pitchFamily="34" charset="0"/>
              </a:rPr>
              <a:t>«Лично я обязан литературе лучшими минутами моей жизни, всеми сладкими волнениями ее, всеми утешениями…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3200" b="1" i="1" dirty="0" err="1" smtClean="0">
                <a:cs typeface="Arial" panose="020B0604020202020204" pitchFamily="34" charset="0"/>
              </a:rPr>
              <a:t>М.Е.Салтыков</a:t>
            </a:r>
            <a:r>
              <a:rPr lang="ru-RU" sz="3200" b="1" i="1" dirty="0" smtClean="0">
                <a:cs typeface="Arial" panose="020B0604020202020204" pitchFamily="34" charset="0"/>
              </a:rPr>
              <a:t>-Щедрин</a:t>
            </a:r>
            <a:endParaRPr lang="ru-RU" sz="3200" b="1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Михаил Салтыков-Щедрин / Великие писатели | Номера | 7 Дней">
            <a:extLst>
              <a:ext uri="{FF2B5EF4-FFF2-40B4-BE49-F238E27FC236}">
                <a16:creationId xmlns:a16="http://schemas.microsoft.com/office/drawing/2014/main" id="{9D51A9BD-7F07-472D-985F-87A534E3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4" y="1508732"/>
            <a:ext cx="4710179" cy="5235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D99935C-4AB0-4B7A-A3C5-4D29721997CE}"/>
              </a:ext>
            </a:extLst>
          </p:cNvPr>
          <p:cNvSpPr/>
          <p:nvPr/>
        </p:nvSpPr>
        <p:spPr>
          <a:xfrm>
            <a:off x="18043" y="0"/>
            <a:ext cx="12173957" cy="11274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18" y="967666"/>
            <a:ext cx="11771791" cy="575273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  Повесть 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– слово «повесть» здесь имеет значение «повествование», «рассказ»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  Остаться за штатом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– т.е. не состоять более на государственной 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службе</a:t>
            </a: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  Оказия –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редкий, необычный случай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  Фестиваль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– здесь: праздник, пиршество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  Мякинный хлеб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– для экономии в крестьянских семьях в тесто добавляли мякину (отходы от молотьбы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ru-RU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  На бобах разводить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– гадать, думать</a:t>
            </a:r>
          </a:p>
          <a:p>
            <a:pPr algn="l">
              <a:lnSpc>
                <a:spcPct val="100000"/>
              </a:lnSpc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8970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в тетрадь: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Открытая книга">
            <a:extLst>
              <a:ext uri="{FF2B5EF4-FFF2-40B4-BE49-F238E27FC236}">
                <a16:creationId xmlns:a16="http://schemas.microsoft.com/office/drawing/2014/main" id="{B095017D-A495-4BE7-81DD-578047EF29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1720" y="177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27" y="1180729"/>
            <a:ext cx="7048870" cy="546864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Главными героями сказки являются два генерала. Они живут в Петербурге, имеют слуг и ведут безбедную жизнь.</a:t>
            </a:r>
          </a:p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Однажды два генерала оказываются на необитаемом острове. Страдая от голода, они пытаются добыть себе пищу. На острове они видят фруктовые деревья, рыбу и птиц, но ничего из этого они добыть не умеют. Генералы голодают. Наконец им приходит мысль найти на острове крестьянина, который бы кормил их.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0834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содержание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&amp;Kcy;&amp;acy;&amp;kcy; &amp;ocy;&amp;dcy;&amp;icy;&amp;ncy; &amp;mcy;&amp;ucy;&amp;zhcy;&amp;icy;&amp;kcy; &amp;dcy;&amp;vcy;&amp;ucy;&amp;khcy; &amp;gcy;&amp;iecy;&amp;ncy;&amp;iecy;&amp;rcy;&amp;acy;&amp;lcy;&amp;ocy;&amp;vcy; &amp;pcy;&amp;rcy;&amp;ocy;&amp;kcy;&amp;ocy;&amp;rcy;&amp;mcy;&amp;icy;&amp;lcy; &quot; XITV.info - &amp;Scy;&amp;mcy;&amp;ocy;&amp;tcy;&amp;rcy;&amp;iecy;&amp;tcy;&amp;softcy; &amp;fcy;&amp;icy;&amp;lcy;&amp;softcy;&amp;mcy;&amp;ycy; &amp;ocy;&amp;ncy;&amp;lcy;&amp;acy;&amp;jcy;&amp;ncy; &amp;bcy;&amp;iecy;&amp;scy;&amp;pcy;&amp;lcy;&amp;acy;&amp;tcy;&amp;ncy;&amp;ocy;. &amp;Lcy;&amp;ucy;&amp;chcy;&amp;shcy;&amp;icy;&amp;iecy; &amp;fcy;&amp;icy;&amp;lcy;&amp;softcy;&amp;mcy;&amp;ycy; &amp;ocy;&amp;ncy;&amp;lcy;&amp;acy;&amp;jcy;&amp;ncy; &amp;vcy; &amp;khcy;&amp;ocy;&amp;rcy;&amp;ocy;&amp;shcy;&amp;iecy;&amp;mcy; &amp;kcy;&amp;acy;&amp;chcy;&amp;iecy;&amp;scy;&amp;tcy;&amp;vcy;&amp;iecy;.">
            <a:extLst>
              <a:ext uri="{FF2B5EF4-FFF2-40B4-BE49-F238E27FC236}">
                <a16:creationId xmlns:a16="http://schemas.microsoft.com/office/drawing/2014/main" id="{D1CAB648-B9A3-44BF-9EA9-951F2380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005" y="1180730"/>
            <a:ext cx="4166587" cy="32581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E826285-5069-4370-BD7E-C55ABDD6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" y="4163629"/>
            <a:ext cx="4166587" cy="2556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6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3926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&amp;Kcy;&amp;acy;&amp;kcy; &amp;ocy;&amp;dcy;&amp;icy;&amp;ncy; &amp;mcy;&amp;ucy;&amp;zhcy;&amp;icy;&amp;kcy; &amp;dcy;&amp;vcy;&amp;ucy;&amp;khcy; &amp;gcy;&amp;iecy;&amp;ncy;&amp;iecy;&amp;rcy;&amp;acy;&amp;lcy;&amp;ocy;&amp;vcy; &amp;pcy;&amp;rcy;&amp;ocy;&amp;kcy;&amp;ocy;&amp;rcy;&amp;mcy;&amp;icy;&amp;lcy; &quot; XITV.info - &amp;Scy;&amp;mcy;&amp;ocy;&amp;tcy;&amp;rcy;&amp;iecy;&amp;tcy;&amp;softcy; &amp;fcy;&amp;icy;&amp;lcy;&amp;softcy;&amp;mcy;&amp;ycy; &amp;ocy;&amp;ncy;&amp;lcy;&amp;acy;&amp;jcy;&amp;ncy; &amp;bcy;&amp;iecy;&amp;scy;&amp;pcy;&amp;lcy;&amp;acy;&amp;tcy;&amp;ncy;&amp;ocy;. &amp;Lcy;&amp;ucy;&amp;chcy;&amp;shcy;&amp;icy;&amp;iecy; &amp;fcy;&amp;icy;&amp;lcy;&amp;softcy;&amp;mcy;&amp;ycy; &amp;ocy;&amp;ncy;&amp;lcy;&amp;acy;&amp;jcy;&amp;ncy; &amp;vcy; &amp;khcy;&amp;ocy;&amp;rcy;&amp;ocy;&amp;shcy;&amp;iecy;&amp;mcy; &amp;kcy;&amp;acy;&amp;chcy;&amp;iecy;&amp;scy;&amp;tcy;&amp;vcy;&amp;iecy;.">
            <a:extLst>
              <a:ext uri="{FF2B5EF4-FFF2-40B4-BE49-F238E27FC236}">
                <a16:creationId xmlns:a16="http://schemas.microsoft.com/office/drawing/2014/main" id="{67AD63C7-F7A1-43B8-AEF3-7D988584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004" y="1701183"/>
            <a:ext cx="5584056" cy="4283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A3FF0D0-D999-4D95-B508-1D487118B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962" r="3531" b="6002"/>
          <a:stretch/>
        </p:blipFill>
        <p:spPr bwMode="auto">
          <a:xfrm>
            <a:off x="221940" y="1701183"/>
            <a:ext cx="5584056" cy="424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68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7737" y="1165133"/>
            <a:ext cx="5694773" cy="5274858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Вскоре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генералы обнаруживают на острове крестьянина и заставляют его приготовить им еду.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Крестьянин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добывает яблоки, картофель и рябчика, подает вкусный обед. Генералы радуются, что наконец нашли себе прислугу. Они привязывают крестьянина веревкой к дереву, чтобы тот не сбежал. 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9325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содержание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6720EB-523F-4FAC-9023-D497CDAB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1047565"/>
            <a:ext cx="3888420" cy="27637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34F6217-6B1B-466B-BB30-01DF0BE71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 b="2111"/>
          <a:stretch/>
        </p:blipFill>
        <p:spPr bwMode="auto">
          <a:xfrm>
            <a:off x="2142798" y="3811314"/>
            <a:ext cx="3940731" cy="28824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62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6035" y="1539645"/>
            <a:ext cx="5909268" cy="441702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Проходят дни. Крестьянин продолжает вкусно кормить генералов. Те в свою очередь ничего не делают и читают газету. Наконец генералам становится скучно. Они уговаривают крестьянина построить корабль помочь им вернуться в Петербург.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04794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содержание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E809FBD-AF35-4E47-83B9-3114C0FE0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" b="3878"/>
          <a:stretch/>
        </p:blipFill>
        <p:spPr bwMode="auto">
          <a:xfrm>
            <a:off x="899501" y="1983782"/>
            <a:ext cx="4216845" cy="31782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80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90" y="1362723"/>
            <a:ext cx="11958220" cy="549527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пути бури и ветра одолевают корабль и генералы страшно ругают за это крестьянина. При этом крестьянин один гребет веслами, ловит рыбу и кормит генералов.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Наконец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корабль приплывает в Петербург. Генералы возвращаются к своей обеспеченной жизни. В знак благодарности они посылают мужику рюмку водки и 5 копеек. 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1456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содержание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Смотреть диафильм Повесть о том, как один мужик двух генералов прокормил">
            <a:extLst>
              <a:ext uri="{FF2B5EF4-FFF2-40B4-BE49-F238E27FC236}">
                <a16:creationId xmlns:a16="http://schemas.microsoft.com/office/drawing/2014/main" id="{FCA77500-BEA8-4649-B264-6D920410B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83" t="649" r="42483" b="-8747"/>
          <a:stretch/>
        </p:blipFill>
        <p:spPr bwMode="auto">
          <a:xfrm>
            <a:off x="5149754" y="3639845"/>
            <a:ext cx="3816692" cy="3409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Scy;&amp;kcy;&amp;acy;&amp;chcy;&amp;acy;&amp;tcy;&amp;softcy; &amp;mcy;&amp;ucy;&amp;lcy;&amp;softcy;&amp;tcy;&amp;fcy;&amp;icy;&amp;lcy;&amp;softcy;&amp;mcy; &quot;&amp;Kcy;&amp;acy;&amp;kcy; &amp;ocy;&amp;dcy;&amp;icy;&amp;ncy; &amp;mcy;&amp;ucy;&amp;zhcy;&amp;icy;&amp;kcy; &amp;dcy;&amp;vcy;&amp;ucy;&amp;khcy; &amp;gcy;&amp;iecy;&amp;ncy;&amp;iecy;&amp;rcy;&amp;acy;&amp;lcy;&amp;ocy;&amp;vcy; &amp;pcy;&amp;rcy;&amp;ocy;&amp;kcy;&amp;ocy;&amp;rcy;&amp;mcy;&amp;icy;&amp;lcy;&quot; - &amp;Scy;&amp;tcy;&amp;acy;&amp;rcy;&amp;ycy;&amp;iecy; &amp;dcy;&amp;ocy;&amp;bcy;&amp;rcy;&amp;ycy;&amp;iecy; &amp;mcy;&amp;ucy;&amp;lcy;&amp;softcy;&amp;tcy;&amp;icy;&amp;kcy;&amp;icy;">
            <a:extLst>
              <a:ext uri="{FF2B5EF4-FFF2-40B4-BE49-F238E27FC236}">
                <a16:creationId xmlns:a16="http://schemas.microsoft.com/office/drawing/2014/main" id="{272590EF-75DA-4371-B875-C7DDA668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8392" t="28571" r="29465" b="14286"/>
          <a:stretch>
            <a:fillRect/>
          </a:stretch>
        </p:blipFill>
        <p:spPr bwMode="auto">
          <a:xfrm>
            <a:off x="3049421" y="3639845"/>
            <a:ext cx="2354121" cy="3058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71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0E70E-D1A4-4888-B1EC-E6B6D850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2184" cy="4351338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Генералы: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Глупы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Ничтожны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Злы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Трусливы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Жадны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Ленивы 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F95E02-2CAD-4F69-AD05-584BB73D2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614" y="1825625"/>
            <a:ext cx="5012185" cy="4351338"/>
          </a:xfr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Мужик:</a:t>
            </a:r>
          </a:p>
          <a:p>
            <a:pPr>
              <a:lnSpc>
                <a:spcPct val="120000"/>
              </a:lnSpc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Трудолюбивый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Изобретательный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Ловкий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Покорный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Терпеливый</a:t>
            </a:r>
            <a:endParaRPr lang="ru-RU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E113912-0383-4E12-942B-6134906A4CD6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Bookman Old Style" pitchFamily="18" charset="0"/>
              </a:rPr>
              <a:t>Каковы генералы, мужик?</a:t>
            </a:r>
            <a:r>
              <a:rPr lang="ru-RU" sz="6000" b="1" dirty="0">
                <a:latin typeface="Bookman Old Style" pitchFamily="18" charset="0"/>
              </a:rPr>
              <a:t/>
            </a:r>
            <a:br>
              <a:rPr lang="ru-RU" sz="6000" b="1" dirty="0">
                <a:latin typeface="Bookman Old Style" pitchFamily="18" charset="0"/>
              </a:rPr>
            </a:b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4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406" y="1278384"/>
            <a:ext cx="8575448" cy="549084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построена на контрасте положительного (в лице мужика) и отрицательного (на примере двух генералов). И в этом противопоставлении заключено отражение социально-общественных явлений, которые были присущи реальной действительности, существующим порядкам России того времени. Здесь проявились те искренние чувства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которые были свойственны сатирику по отношению к народу и «высшему»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сословию.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E113912-0383-4E12-942B-6134906A4CD6}"/>
              </a:ext>
            </a:extLst>
          </p:cNvPr>
          <p:cNvSpPr/>
          <p:nvPr/>
        </p:nvSpPr>
        <p:spPr>
          <a:xfrm>
            <a:off x="73979" y="88776"/>
            <a:ext cx="12044040" cy="10209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</a:p>
        </p:txBody>
      </p:sp>
      <p:pic>
        <p:nvPicPr>
          <p:cNvPr id="14342" name="Picture 6" descr="Краткое содержание Либерал Салтыкова-Щедрина за 2 минуты пересказ сюжета">
            <a:extLst>
              <a:ext uri="{FF2B5EF4-FFF2-40B4-BE49-F238E27FC236}">
                <a16:creationId xmlns:a16="http://schemas.microsoft.com/office/drawing/2014/main" id="{FCEF3295-3C39-4F18-97F9-3EB4DB81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" y="2157274"/>
            <a:ext cx="3095349" cy="2930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4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904" y="1937360"/>
            <a:ext cx="10084526" cy="3418410"/>
          </a:xfr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 Прочитать в учебнике статью к сказке «Повесть о том, как один мужик двух генералов прокормил» на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стр. 177-180.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  Прочитать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сказку «Повесть о том, как один мужик двух генералов прокормил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E113912-0383-4E12-942B-6134906A4CD6}"/>
              </a:ext>
            </a:extLst>
          </p:cNvPr>
          <p:cNvSpPr/>
          <p:nvPr/>
        </p:nvSpPr>
        <p:spPr>
          <a:xfrm>
            <a:off x="0" y="1"/>
            <a:ext cx="12192000" cy="11887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81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1" y="0"/>
            <a:ext cx="12191999" cy="1018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Евграфович Салтыков-Щедрин</a:t>
            </a:r>
            <a:endParaRPr sz="4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7773833-C113-4642-801B-DA399E8C2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930" y="2058628"/>
            <a:ext cx="5684670" cy="385290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prstClr val="black"/>
              </a:buClr>
              <a:buSzPct val="85000"/>
              <a:buFont typeface="Wingdings" pitchFamily="2" charset="2"/>
              <a:buChar char="§"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Литературный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критик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prstClr val="black"/>
              </a:buClr>
              <a:buSzPct val="85000"/>
              <a:buFont typeface="Wingdings" pitchFamily="2" charset="2"/>
              <a:buChar char="§"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Редактор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 «Современник», «Отечественные записки» (вместе с </a:t>
            </a:r>
            <a:r>
              <a:rPr lang="ru-RU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Н.А.Некрасовым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prstClr val="black"/>
              </a:buClr>
              <a:buSzPct val="85000"/>
              <a:buFont typeface="Wingdings" pitchFamily="2" charset="2"/>
              <a:buChar char="§"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Писатель-сатирик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&quot;М. Е. Салтыков - Щедрин. Портрет работы И. Н. Крамского.&quot;">
            <a:extLst>
              <a:ext uri="{FF2B5EF4-FFF2-40B4-BE49-F238E27FC236}">
                <a16:creationId xmlns:a16="http://schemas.microsoft.com/office/drawing/2014/main" id="{670CC1C5-C7F2-4DBC-A2D9-3424E0D9E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46" y="1500644"/>
            <a:ext cx="4033838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33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404B4-7C7C-4EBE-AF94-0324AF48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4" y="1823962"/>
            <a:ext cx="4970336" cy="3727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1"/>
            <a:ext cx="12173957" cy="11274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писателя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678F0C-42D9-4DF6-B3F0-E2DAC7312077}"/>
              </a:ext>
            </a:extLst>
          </p:cNvPr>
          <p:cNvSpPr/>
          <p:nvPr/>
        </p:nvSpPr>
        <p:spPr>
          <a:xfrm>
            <a:off x="5498241" y="1127465"/>
            <a:ext cx="644175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Родился Михаил Евграфович Салтыков-Щедрин  27 января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1826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 селе Спас-Угол Тверской губернии в семье помещика.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Детство прошло в родовой усадьбе Салтыковых в мрачной и суровой обстановке.</a:t>
            </a:r>
            <a:endParaRPr lang="ru-RU" sz="2800" dirty="0"/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800" b="1" i="1" dirty="0">
                <a:latin typeface="Monotype Corsiva" panose="03010101010201010101" pitchFamily="66" charset="0"/>
              </a:rPr>
              <a:t>Я родился на лоне крепостного права, вскормлен молоком крепостной кормилицы, воспитан крепостными мамками и, наконец, обучен грамоте крепостным грамотеем…», </a:t>
            </a:r>
            <a:r>
              <a:rPr lang="ru-RU" sz="2800" dirty="0">
                <a:latin typeface="Monotype Corsiva" panose="03010101010201010101" pitchFamily="66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вспоминал писатель.</a:t>
            </a:r>
          </a:p>
          <a:p>
            <a:pPr>
              <a:spcBef>
                <a:spcPct val="50000"/>
              </a:spcBef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E87BDE-BDE7-4D6B-AFAB-F95D131B1B34}"/>
              </a:ext>
            </a:extLst>
          </p:cNvPr>
          <p:cNvSpPr/>
          <p:nvPr/>
        </p:nvSpPr>
        <p:spPr>
          <a:xfrm>
            <a:off x="5498241" y="43930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135310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1439093" y="6268868"/>
            <a:ext cx="3932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Отец, Евграф Васильевич 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7706237" y="6151301"/>
            <a:ext cx="4424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Мать, Ольга Михайловна</a:t>
            </a:r>
          </a:p>
        </p:txBody>
      </p:sp>
      <p:pic>
        <p:nvPicPr>
          <p:cNvPr id="1026" name="Picture 2" descr="12 фактов о Салтыкове-Щедрине — ЖЖ">
            <a:extLst>
              <a:ext uri="{FF2B5EF4-FFF2-40B4-BE49-F238E27FC236}">
                <a16:creationId xmlns:a16="http://schemas.microsoft.com/office/drawing/2014/main" id="{D5D12F85-D0DD-45BD-8637-41DA3E08FA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5" y="1642744"/>
            <a:ext cx="4103913" cy="4196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тец, Евграф Васильевич Салтыков - Фото 2929-3">
            <a:extLst>
              <a:ext uri="{FF2B5EF4-FFF2-40B4-BE49-F238E27FC236}">
                <a16:creationId xmlns:a16="http://schemas.microsoft.com/office/drawing/2014/main" id="{4A4B9866-8605-4303-897C-CEB5E26139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681933"/>
            <a:ext cx="3801332" cy="4340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1473693"/>
            <a:ext cx="6309360" cy="510998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Учиться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стал рано. Первые познания во французском языке он приобрел в четыре года. Позднее стал заниматься немецким языком. Старшая сестра Надежда помогала ему в учебе. С русской грамотой познакомил его крепостной живописец Павел.</a:t>
            </a:r>
          </a:p>
          <a:p>
            <a:pPr algn="l">
              <a:lnSpc>
                <a:spcPct val="100000"/>
              </a:lnSpc>
              <a:defRPr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331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Взрослые годы и старость">
            <a:extLst>
              <a:ext uri="{FF2B5EF4-FFF2-40B4-BE49-F238E27FC236}">
                <a16:creationId xmlns:a16="http://schemas.microsoft.com/office/drawing/2014/main" id="{875FE5FA-1945-488A-A6ED-B077C45E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07" y="1721763"/>
            <a:ext cx="3731918" cy="4592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7" y="1552071"/>
            <a:ext cx="5534297" cy="494017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Когда мальчику исполнилось 10 лет, он был определен в Московский дворянский институт, где сдал экзамены сразу в третий класс. </a:t>
            </a:r>
          </a:p>
          <a:p>
            <a:pPr algn="l">
              <a:lnSpc>
                <a:spcPct val="100000"/>
              </a:lnSpc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числе лучших учеников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М.Е.Салтыкова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вскоре направили в Царскосельский лицей. Там и началась  литературная деятельность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М.Е.Салтыкова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-Щедрина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  <a:defRPr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331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Московский дворянский институт - Фото 3257-6">
            <a:extLst>
              <a:ext uri="{FF2B5EF4-FFF2-40B4-BE49-F238E27FC236}">
                <a16:creationId xmlns:a16="http://schemas.microsoft.com/office/drawing/2014/main" id="{3EF535E3-072A-4AF8-905A-5E6697D1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58" y="1473694"/>
            <a:ext cx="3135227" cy="284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Царскосельский музей-лицей">
            <a:extLst>
              <a:ext uri="{FF2B5EF4-FFF2-40B4-BE49-F238E27FC236}">
                <a16:creationId xmlns:a16="http://schemas.microsoft.com/office/drawing/2014/main" id="{04097C52-97F4-4B83-871B-26CBFC90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82" y="4171279"/>
            <a:ext cx="3636484" cy="2426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6491" y="1340529"/>
            <a:ext cx="6254292" cy="538874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Выпущен из Лицея и направлен в канцелярию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военного министерства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Сотрудничает как рецензент в журналах «Отечественные записки», «Современник».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Первая повесть выходит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1847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«Противоречия». В своих произведениях писатель показывает нам картину жизни всех слоев населения России за полвека</a:t>
            </a:r>
            <a:r>
              <a:rPr lang="ru-RU" sz="2800" dirty="0"/>
              <a:t>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2339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деятельности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Файл:Дикий помещик.png — Википедия">
            <a:extLst>
              <a:ext uri="{FF2B5EF4-FFF2-40B4-BE49-F238E27FC236}">
                <a16:creationId xmlns:a16="http://schemas.microsoft.com/office/drawing/2014/main" id="{D68B2606-9373-43DD-BABB-DAB2C3A1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7" y="1402673"/>
            <a:ext cx="3981174" cy="263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Журнал &quot;Отечественные записки&quot; 1818-1884 гг. timeline | Timetoast timelines">
            <a:extLst>
              <a:ext uri="{FF2B5EF4-FFF2-40B4-BE49-F238E27FC236}">
                <a16:creationId xmlns:a16="http://schemas.microsoft.com/office/drawing/2014/main" id="{6E311E97-7B5A-4EC0-92A1-DDFE3656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7" y="4332301"/>
            <a:ext cx="3981174" cy="224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нига Михаила Евграфовича Салтыкова-Щедрина - Противоречия. Купить, скачать  или читать онлайн, отзывы и рецензии - бесплатная социальная сеть для  читателей Rubuki.com">
            <a:extLst>
              <a:ext uri="{FF2B5EF4-FFF2-40B4-BE49-F238E27FC236}">
                <a16:creationId xmlns:a16="http://schemas.microsoft.com/office/drawing/2014/main" id="{09C39A7F-4A0B-4DA7-8C30-CDF710C1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1" y="3392488"/>
            <a:ext cx="1377326" cy="1783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1005" y="1489166"/>
            <a:ext cx="6954297" cy="529337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За повесть «Запутанное дело» </a:t>
            </a:r>
            <a:r>
              <a:rPr lang="ru-RU" sz="28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М.Е.Салтыков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 арестован по приказу самого царя Николая 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Был сослан в 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Вятку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наказание за вольнодумие и служил там чиновником, находясь под надзором.</a:t>
            </a:r>
          </a:p>
          <a:p>
            <a:pPr algn="l">
              <a:lnSpc>
                <a:spcPct val="100000"/>
              </a:lnSpc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3926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Арест и первая ссылка  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Министерство культуры Кировской области - Дом-музей М. Е. Салтыкова-Щедрина">
            <a:extLst>
              <a:ext uri="{FF2B5EF4-FFF2-40B4-BE49-F238E27FC236}">
                <a16:creationId xmlns:a16="http://schemas.microsoft.com/office/drawing/2014/main" id="{1AE486FE-0DF8-4029-9B5A-8BCC3998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2258350"/>
            <a:ext cx="4332302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путанное дело Салтыкова-Щедрина (2017) » Документальные фильмы онлайн  смотреть бесплатно">
            <a:extLst>
              <a:ext uri="{FF2B5EF4-FFF2-40B4-BE49-F238E27FC236}">
                <a16:creationId xmlns:a16="http://schemas.microsoft.com/office/drawing/2014/main" id="{BF212AA5-376A-4391-9C25-6134C89E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0" y="4374309"/>
            <a:ext cx="3462419" cy="2097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454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1110</Words>
  <Application>Microsoft Office PowerPoint</Application>
  <PresentationFormat>Широкоэкранный</PresentationFormat>
  <Paragraphs>105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MingLiU-ExtB</vt:lpstr>
      <vt:lpstr>Arial</vt:lpstr>
      <vt:lpstr>Bookman Old Style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Нежинская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Lenova 330 pro A6</cp:lastModifiedBy>
  <cp:revision>154</cp:revision>
  <dcterms:created xsi:type="dcterms:W3CDTF">2020-10-21T13:45:23Z</dcterms:created>
  <dcterms:modified xsi:type="dcterms:W3CDTF">2020-12-05T06:36:22Z</dcterms:modified>
</cp:coreProperties>
</file>