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398" r:id="rId2"/>
    <p:sldId id="289" r:id="rId3"/>
    <p:sldId id="288" r:id="rId4"/>
    <p:sldId id="256" r:id="rId5"/>
    <p:sldId id="1379" r:id="rId6"/>
    <p:sldId id="277" r:id="rId7"/>
    <p:sldId id="278" r:id="rId8"/>
    <p:sldId id="292" r:id="rId9"/>
    <p:sldId id="1380" r:id="rId10"/>
    <p:sldId id="280" r:id="rId11"/>
    <p:sldId id="290" r:id="rId12"/>
    <p:sldId id="1385" r:id="rId13"/>
    <p:sldId id="1386" r:id="rId14"/>
    <p:sldId id="1393" r:id="rId15"/>
    <p:sldId id="1383" r:id="rId16"/>
    <p:sldId id="1388" r:id="rId17"/>
    <p:sldId id="1389" r:id="rId18"/>
    <p:sldId id="1390" r:id="rId19"/>
    <p:sldId id="1391" r:id="rId20"/>
    <p:sldId id="139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56" d="100"/>
          <a:sy n="56" d="100"/>
        </p:scale>
        <p:origin x="-126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12C9A-BE2C-45CB-B139-2BE13EA5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7AA7-30DB-4E93-9C0B-D1575F41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3D8038-29A0-44EA-9563-845475F6C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AA66E1E-BA49-4572-8D1E-93669A983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D38201-225E-4460-9F90-4E7E3478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210AE6-C751-4832-932A-BB0F242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74980D-80D1-4787-8D81-1BB3469E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16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B49632-17EF-450B-BE2A-20DB58D2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44A866E-3A1E-49C5-A2E3-AFC0588F4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6F751C-8246-45C1-A6D2-4BAAD9A2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B1C5C8-DAFF-4CBB-922E-38E130A9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14B270-D68A-4174-BD84-950E088C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9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F0E4BEB-AD5A-46B3-80BD-8EADBDB3C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E9FDBDE-DBAC-4E32-8160-65DE0491E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10AA77-2081-4600-AC9E-66C0B69A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1A0656-3CF8-46FB-83EE-24C6E841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02E5F3-64FA-4113-83A2-818F43C1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396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4571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8151C0-2D29-45E6-9E0D-3B1BEC39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F7C665-A25E-42A8-A1AC-11F8E40EB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A3BD51-D9F5-480E-B0DC-3F5FAA9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B7993-9E28-4AAC-9D5E-085DDC62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F0387F-54E1-4FA8-8361-FC1BEEE8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0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376116-1C83-4CA6-B963-C65A8C62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C3F8CF-56AD-4924-AB32-70B40DA7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9C2BB9-0BD7-463B-B34B-FB8DBD31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02933-CCF0-422C-BDB8-F5D7958A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4E1B9F-74B7-44CB-9EB5-BA904EEF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5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5DAE10-3AAB-4FE6-BCDD-CBD401B4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17EC6C-D2CD-48EB-86CB-F26FF9669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7EC85A-E05B-46EF-9690-94299002F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02BE64-550B-4888-850B-4C5F5E724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960E69-933F-401C-9C35-BCE429D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15604B-B8F4-4A44-B840-73341D16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56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2D8B1-5CE8-401F-B813-2B42F113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15669B3-6D45-426A-88D7-9BD4B7686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E26DCE5-F5F4-42EA-B690-0FCDCBC0C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680740C-C727-4DF2-AA51-7E30929FF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B757117-CFDB-4E26-A4E1-353CA894F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0BF6FA-38B1-4F4F-9CDB-AF3D8712E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28C6055-68E4-4690-8663-DE239E00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82F97E3-EC97-42AB-B37A-1C9E2B5B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8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76E73-1C65-498D-84E6-8B6696C3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A3D7286-C163-4C58-B5DB-AD01EFF3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1C27791-ECF5-4B92-AFA5-0B19956A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1561B6D-7FA6-4A73-BE02-CB2F157B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9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0AC76D-394D-4F08-AEBE-42BB4569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74B70A5-790B-42ED-AD38-840E1B7C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D0EEAF-1FA8-4837-BB2D-14F77773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19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2E3B00-913C-40CE-B2B2-CA4E5271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A6E7A9-6943-4BE7-8950-E83F0D12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488AB9-1818-4B97-B194-4C9548EC2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2284726-89F9-47C3-9E42-2EE79D97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A27EE8-9ACA-43DC-BF19-9F38DD86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9A2140-8A21-444B-9E56-0D1A191C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3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8D1534-B178-4691-AD9A-EAE86C0A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E935C55-9539-49E3-B6B8-5F3C9F794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E1F78FE-CD3F-457D-A5A9-31448EB40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8385B9-696E-45B1-BEE1-507AF9152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5294AB-57E4-4832-AD73-D49EB4EF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0CB9A0D-7B33-4B04-A408-491B5E75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8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1">
                <a:lumMod val="5000"/>
                <a:lumOff val="95000"/>
              </a:schemeClr>
            </a:gs>
            <a:gs pos="86000">
              <a:schemeClr val="tx2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7F7B0-0F72-4198-AC5B-4CC7C4C8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371322-06DD-49AB-9641-E2FE0C38C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9CBE1E-1026-4781-8471-A9E2882AB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FFC97-CA56-4179-8519-FBAB5EA85957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48FDA6-F917-4B72-AF4D-FA8B805D0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FD5324-290F-49E9-BF40-0D68FC389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C31D4-B236-4D8B-864F-9D1F48FB7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6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bibliotekar.ru/rusVasnecov/2.files/image001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39" y="3248"/>
            <a:ext cx="12175448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112154" y="2339188"/>
            <a:ext cx="8467217" cy="4092465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 algn="ctr">
              <a:spcBef>
                <a:spcPts val="233"/>
              </a:spcBef>
            </a:pP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</a:t>
            </a:r>
            <a:endParaRPr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42" algn="ctr"/>
            <a:r>
              <a:rPr lang="ru-RU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М.Ю.Лермонтов</a:t>
            </a: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«Песнь 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царя Ивана Васильевича, молодого опричника и 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удалого купца </a:t>
            </a: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Калашникова».</a:t>
            </a:r>
            <a:endParaRPr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927619" y="2704583"/>
            <a:ext cx="72749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927619" y="4522331"/>
            <a:ext cx="72749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1136" y="48210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1136" y="482101"/>
            <a:ext cx="1276470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842" y="526307"/>
            <a:ext cx="366432" cy="772545"/>
          </a:xfrm>
          <a:prstGeom prst="rect">
            <a:avLst/>
          </a:prstGeom>
        </p:spPr>
        <p:txBody>
          <a:bodyPr vert="horz" wrap="square" lIns="0" tIns="33554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06526" y="1205567"/>
            <a:ext cx="1010653" cy="456636"/>
          </a:xfrm>
          <a:prstGeom prst="rect">
            <a:avLst/>
          </a:prstGeom>
        </p:spPr>
        <p:txBody>
          <a:bodyPr vert="horz" wrap="square" lIns="0" tIns="25500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 smtClean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xmlns="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8741" y="456622"/>
            <a:ext cx="7456205" cy="1139210"/>
          </a:xfrm>
          <a:prstGeom prst="rect">
            <a:avLst/>
          </a:prstGeom>
        </p:spPr>
        <p:txBody>
          <a:bodyPr vert="horz" wrap="square" lIns="0" tIns="3091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2" defTabSz="1935510">
              <a:spcBef>
                <a:spcPts val="241"/>
              </a:spcBef>
              <a:defRPr/>
            </a:pPr>
            <a:r>
              <a:rPr lang="ru-RU" sz="7200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2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704232" y="614405"/>
            <a:ext cx="936916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1093986" y="1111868"/>
            <a:ext cx="32933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1234307" y="1405394"/>
            <a:ext cx="90062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941229" y="1419110"/>
            <a:ext cx="260775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1141876" y="808415"/>
            <a:ext cx="63178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854862" y="1042599"/>
            <a:ext cx="255400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510"/>
            <a:endParaRPr sz="3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2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>
            <a:extLst>
              <a:ext uri="{FF2B5EF4-FFF2-40B4-BE49-F238E27FC236}">
                <a16:creationId xmlns:a16="http://schemas.microsoft.com/office/drawing/2014/main" xmlns="" id="{BDF8DE8A-F1C9-46E0-8572-DF14FE36A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67" y="5327118"/>
            <a:ext cx="114130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3600" b="1" i="1" dirty="0">
                <a:solidFill>
                  <a:srgbClr val="0033CC"/>
                </a:solidFill>
                <a:latin typeface="Arial" charset="0"/>
              </a:rPr>
              <a:t>Его  правление – жестокость, цинизм и террор</a:t>
            </a:r>
            <a:endParaRPr lang="ru-RU" sz="3600" dirty="0"/>
          </a:p>
        </p:txBody>
      </p:sp>
      <p:pic>
        <p:nvPicPr>
          <p:cNvPr id="10244" name="Picture 5" descr="опричнина">
            <a:extLst>
              <a:ext uri="{FF2B5EF4-FFF2-40B4-BE49-F238E27FC236}">
                <a16:creationId xmlns:a16="http://schemas.microsoft.com/office/drawing/2014/main" xmlns="" id="{07ABAC64-8E24-4898-8FDF-7529BCF1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532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>
            <a:extLst>
              <a:ext uri="{FF2B5EF4-FFF2-40B4-BE49-F238E27FC236}">
                <a16:creationId xmlns:a16="http://schemas.microsoft.com/office/drawing/2014/main" xmlns="" id="{EAABEA28-D9EA-48BD-A3CF-8D723F1B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7DB575-312F-4495-BF56-13A8E9DE7B58}" type="slidenum">
              <a:rPr kumimoji="0" lang="ru-RU" altLang="ru-RU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kumimoji="0" lang="ru-RU" altLang="ru-RU" sz="1400"/>
          </a:p>
        </p:txBody>
      </p:sp>
      <p:sp>
        <p:nvSpPr>
          <p:cNvPr id="16387" name="WordArt 4">
            <a:extLst>
              <a:ext uri="{FF2B5EF4-FFF2-40B4-BE49-F238E27FC236}">
                <a16:creationId xmlns:a16="http://schemas.microsoft.com/office/drawing/2014/main" xmlns="" id="{C23B70FB-49D6-44CD-89A7-22DA302347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899" y="58580"/>
            <a:ext cx="12011487" cy="141621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xmlns="" id="{A20A0162-CE2D-4A4F-B53A-E12FBADFA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99" y="1859377"/>
            <a:ext cx="11931588" cy="4862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древней Руси кулачный бой был любимым развлечением. Это было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своеобразное 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состязание в силе, ловкости, богатырской удали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Дрались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обычно «стенка на стенку». Полгорода становилось одной «стенкой», а другая половина города – второй.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Бой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«один на один» происходил на глазах обеих «стенок» и обычно предшествовал общей свалке.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Был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еще  другой вид единоборства – бой «сам на сам», или «поле». Бой «сам на сам» — судебный поединок. Дрались обычно обидчик и обиженный. Тот, кто оказывался победителем, признавался правым, а побеждённый — виноватым. В бое «стенка на стенку» существовали свои правила: лежачего не бить, по виску и «под микитки» (под вздох) не ударять. При поединке «сам на сам» дрались без правил. </a:t>
            </a:r>
          </a:p>
          <a:p>
            <a:pPr eaLnBrk="1" hangingPunct="1">
              <a:defRPr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EB50AC9-F489-4095-8CAD-ED1A43382562}"/>
              </a:ext>
            </a:extLst>
          </p:cNvPr>
          <p:cNvSpPr/>
          <p:nvPr/>
        </p:nvSpPr>
        <p:spPr>
          <a:xfrm>
            <a:off x="0" y="0"/>
            <a:ext cx="12191999" cy="1757779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Обычаи того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05D96F-57FE-4BFF-8F0F-504C2DBFF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303867"/>
          </a:xfrm>
          <a:solidFill>
            <a:srgbClr val="3333FF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Обычаи того времени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17E5EE-072C-49A1-BCBB-28ED0961E932}"/>
              </a:ext>
            </a:extLst>
          </p:cNvPr>
          <p:cNvSpPr/>
          <p:nvPr/>
        </p:nvSpPr>
        <p:spPr>
          <a:xfrm>
            <a:off x="406399" y="1757779"/>
            <a:ext cx="63161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Нелегка была доля женщины в древней Руси.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 замужества она не имела права одна выходить за пределы родительской усадьбы. Замуж её выдавали по родительской воле, и до самой свадьбы она не знала человека, с которым ей придётся жить всю жизнь.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C398BCE5-8AF7-43D8-A725-602E96C3C4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16" y="1503783"/>
            <a:ext cx="4475353" cy="499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D543898-F29F-4E38-A1A4-D76613F3B449}"/>
              </a:ext>
            </a:extLst>
          </p:cNvPr>
          <p:cNvSpPr/>
          <p:nvPr/>
        </p:nvSpPr>
        <p:spPr>
          <a:xfrm>
            <a:off x="1" y="-5588"/>
            <a:ext cx="12100264" cy="1633491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 Сюжет 1 части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E73534A-001F-428D-957F-766BC2422E70}"/>
              </a:ext>
            </a:extLst>
          </p:cNvPr>
          <p:cNvSpPr/>
          <p:nvPr/>
        </p:nvSpPr>
        <p:spPr>
          <a:xfrm>
            <a:off x="219474" y="1801513"/>
            <a:ext cx="53346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Состоит произведение из трех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частей -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«песен». Начинается поэма с обращения к царю Ивану Васильевичу Грозному. Именно для него была сложена эта песня. Гусляры сложили ее на старинный лад, чтобы бояр потешить, но и правду сказывать о купце Степане Калашникове.</a:t>
            </a:r>
          </a:p>
        </p:txBody>
      </p:sp>
      <p:pic>
        <p:nvPicPr>
          <p:cNvPr id="8194" name="Picture 2" descr="Песня про царя Ивана Васильевича, молодого опричника и удалого купца  Калашникова (Лермонтов) — Викитека">
            <a:extLst>
              <a:ext uri="{FF2B5EF4-FFF2-40B4-BE49-F238E27FC236}">
                <a16:creationId xmlns:a16="http://schemas.microsoft.com/office/drawing/2014/main" xmlns="" id="{7F8673B5-2B82-4A48-BF1E-23423B9C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88" y="0"/>
            <a:ext cx="6349912" cy="679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.Ю Лермонтов «Песня про купца Калашникова»">
            <a:hlinkClick r:id="" action="ppaction://media"/>
            <a:extLst>
              <a:ext uri="{FF2B5EF4-FFF2-40B4-BE49-F238E27FC236}">
                <a16:creationId xmlns:a16="http://schemas.microsoft.com/office/drawing/2014/main" xmlns="" id="{244B4494-EF81-4B5F-827D-7CD9A13BD4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20" y="144261"/>
            <a:ext cx="11940466" cy="66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05D96F-57FE-4BFF-8F0F-504C2DBFF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100666"/>
          </a:xfrm>
          <a:solidFill>
            <a:srgbClr val="3333FF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Сюжет 1 части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5F940BE-81EF-4FF8-B520-1FA6C87D9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98" y="1410577"/>
            <a:ext cx="6445188" cy="313603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Царь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Иван Грозный пирует во дворце в окружении соратников. На пиру присутствует храбрый молодой опричник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Несмотря на пышное торжество, молодой человек грустит. Заметив это, царь спрашивает его о причинах грусти.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объясняет, что страдает от неразделенной любви к красавице Алене Дмитриевне. Но умолчал, что она повенчана с молодым купцом.</a:t>
            </a:r>
          </a:p>
        </p:txBody>
      </p:sp>
      <p:pic>
        <p:nvPicPr>
          <p:cNvPr id="1026" name="Picture 2" descr="pir ivana groznogo">
            <a:extLst>
              <a:ext uri="{FF2B5EF4-FFF2-40B4-BE49-F238E27FC236}">
                <a16:creationId xmlns:a16="http://schemas.microsoft.com/office/drawing/2014/main" xmlns="" id="{4863D5C2-1DFE-4AB9-9518-2AC07777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729" y="1557337"/>
            <a:ext cx="5083323" cy="430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238DD-1CF7-4D24-A67D-4BDC12D87CB8}"/>
              </a:ext>
            </a:extLst>
          </p:cNvPr>
          <p:cNvSpPr txBox="1">
            <a:spLocks/>
          </p:cNvSpPr>
          <p:nvPr/>
        </p:nvSpPr>
        <p:spPr>
          <a:xfrm>
            <a:off x="0" y="20222"/>
            <a:ext cx="12192000" cy="928045"/>
          </a:xfrm>
          <a:prstGeom prst="rect">
            <a:avLst/>
          </a:prstGeom>
          <a:solidFill>
            <a:srgbClr val="3333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 2 части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DEDF55A-6047-4366-9092-BBEAB9A4B96C}"/>
              </a:ext>
            </a:extLst>
          </p:cNvPr>
          <p:cNvSpPr/>
          <p:nvPr/>
        </p:nvSpPr>
        <p:spPr>
          <a:xfrm>
            <a:off x="79899" y="1189608"/>
            <a:ext cx="6427433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 У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себя в лавке торгует купец Степан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Парамонович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Калашников. Но не задался день у него: в лавку его покупатели не заходят. Он отправился в свой роскошный дом, к красавице-жене и любимым деткам. Но дома ждали только плачущие дети, Алены Дмитриевны уже долгое время не было. Произошло с ней нечто ужасное: на глазах у людей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осыпал ее поцелуями и говорил дерзкие слова. Теперь ее честь была запятнана, а по городу ходили грязные слухи...</a:t>
            </a:r>
          </a:p>
        </p:txBody>
      </p:sp>
      <p:pic>
        <p:nvPicPr>
          <p:cNvPr id="5" name="Picture 2" descr="Песня о купце Калашникове — Википедия">
            <a:extLst>
              <a:ext uri="{FF2B5EF4-FFF2-40B4-BE49-F238E27FC236}">
                <a16:creationId xmlns:a16="http://schemas.microsoft.com/office/drawing/2014/main" xmlns="" id="{1F13AB97-5B4F-4320-BD91-7688FBF5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6" y="1144077"/>
            <a:ext cx="5254101" cy="51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07AF0F-69D8-4ECD-98B1-05056E2B993E}"/>
              </a:ext>
            </a:extLst>
          </p:cNvPr>
          <p:cNvSpPr/>
          <p:nvPr/>
        </p:nvSpPr>
        <p:spPr>
          <a:xfrm>
            <a:off x="79899" y="1180730"/>
            <a:ext cx="529109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Не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может Степан этого так оставить. Решает он отстоять честь семьи и отомстить обидчику. Призывает он к себе двух братьев своих и говорит им о своих намерениях. Хочет купец на кулачном бою выйти против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и биться с ним не на жизнь, а на смерть. А братьев же он просит, что если одолеет его царский служащий, постоять вместо него за честь семейную.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FAD6230-CBC9-4577-AA10-B1050F63AD9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6544"/>
          </a:xfrm>
          <a:prstGeom prst="rect">
            <a:avLst/>
          </a:prstGeom>
          <a:solidFill>
            <a:srgbClr val="3333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 2 части</a:t>
            </a:r>
          </a:p>
        </p:txBody>
      </p:sp>
      <p:pic>
        <p:nvPicPr>
          <p:cNvPr id="11266" name="Picture 2" descr="Презентация к произведению М.Ю. Лермонтова &quot;Песня про царя Ивана  Васильевича, молодого опричника и удалого купца Калашни">
            <a:extLst>
              <a:ext uri="{FF2B5EF4-FFF2-40B4-BE49-F238E27FC236}">
                <a16:creationId xmlns:a16="http://schemas.microsoft.com/office/drawing/2014/main" xmlns="" id="{5544037B-A096-4119-B0F5-DF18EEC3E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87" y="1118586"/>
            <a:ext cx="642151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70A9C-5AC7-418E-9AF4-0F34719FC21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6544"/>
          </a:xfrm>
          <a:prstGeom prst="rect">
            <a:avLst/>
          </a:prstGeom>
          <a:solidFill>
            <a:srgbClr val="3333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 3 части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A1011DC-1626-49D3-88FB-835A3DF85C2B}"/>
              </a:ext>
            </a:extLst>
          </p:cNvPr>
          <p:cNvSpPr/>
          <p:nvPr/>
        </p:nvSpPr>
        <p:spPr>
          <a:xfrm>
            <a:off x="79899" y="1143575"/>
            <a:ext cx="483076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праздничных кулачных боях, что проходят у Москвы-реки, при всем честном народе Степан Калашников вызывает на бой опричника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Кирибеевича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. Оба противника очень сильны. </a:t>
            </a:r>
            <a:r>
              <a:rPr lang="ru-RU" sz="2500" dirty="0" err="1">
                <a:latin typeface="Arial" panose="020B0604020202020204" pitchFamily="34" charset="0"/>
                <a:cs typeface="Arial" panose="020B0604020202020204" pitchFamily="34" charset="0"/>
              </a:rPr>
              <a:t>Кирибеевич</a:t>
            </a: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 наносит купцу страшный удар в грудь. Однако тот выдерживает напор противника и наносит ответный в левый висок, который тут же валит опричника наземь.</a:t>
            </a:r>
          </a:p>
        </p:txBody>
      </p:sp>
      <p:pic>
        <p:nvPicPr>
          <p:cNvPr id="12290" name="Picture 2" descr="Песня про царя Ивана Васильевича, молодого опричника и удалого купца  Калашникова&quot; - Государственный Лермонтовский музей-заповедник «Тарханы»">
            <a:extLst>
              <a:ext uri="{FF2B5EF4-FFF2-40B4-BE49-F238E27FC236}">
                <a16:creationId xmlns:a16="http://schemas.microsoft.com/office/drawing/2014/main" xmlns="" id="{2D411071-E01A-4D43-BAA9-064317B8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67" y="1076256"/>
            <a:ext cx="3149600" cy="33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Бой Кирибеевича с Калашниковым. Иллюстрация к поэме Лермонтова Песня про царя Ивана Васильевича, молодого опричника и удалого купца Калашникова">
            <a:extLst>
              <a:ext uri="{FF2B5EF4-FFF2-40B4-BE49-F238E27FC236}">
                <a16:creationId xmlns:a16="http://schemas.microsoft.com/office/drawing/2014/main" xmlns="" id="{CDAF623F-8356-47C6-BA3C-542D0E3D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55" y="3166947"/>
            <a:ext cx="3622245" cy="357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3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7FA38E-A24E-47D2-92AE-1C4E5FA5A79F}"/>
              </a:ext>
            </a:extLst>
          </p:cNvPr>
          <p:cNvSpPr txBox="1">
            <a:spLocks/>
          </p:cNvSpPr>
          <p:nvPr/>
        </p:nvSpPr>
        <p:spPr>
          <a:xfrm>
            <a:off x="0" y="3289"/>
            <a:ext cx="12192000" cy="905523"/>
          </a:xfrm>
          <a:prstGeom prst="rect">
            <a:avLst/>
          </a:prstGeom>
          <a:solidFill>
            <a:srgbClr val="3333F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 3 части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360AC7-04AA-4624-BE16-B543AC81504A}"/>
              </a:ext>
            </a:extLst>
          </p:cNvPr>
          <p:cNvSpPr/>
          <p:nvPr/>
        </p:nvSpPr>
        <p:spPr>
          <a:xfrm>
            <a:off x="386667" y="1255695"/>
            <a:ext cx="64713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Увидев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что его любимый слуга убит, Иван Васильевич страшно гневается. Он вызывает к себе Калашникова и ведет допрос, но тот умалчивает об истинной причине своего поступка. Купец готов принять кару от руки своего царя, и лишь просит о милости для своих близких.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Царь дает обещание помочь семье Калашникова, а самого купца торжественно казнит на площади.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Алена дмитриевна в поэме песня про царя ивана васильевича и купце  калашникове - Лучшие Сочинения">
            <a:extLst>
              <a:ext uri="{FF2B5EF4-FFF2-40B4-BE49-F238E27FC236}">
                <a16:creationId xmlns:a16="http://schemas.microsoft.com/office/drawing/2014/main" xmlns="" id="{8DDD682F-1E69-4BFB-B154-4DBCF6B50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39622" b="16067"/>
          <a:stretch/>
        </p:blipFill>
        <p:spPr bwMode="auto">
          <a:xfrm>
            <a:off x="7162800" y="1154097"/>
            <a:ext cx="4660778" cy="492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6596064" y="5456916"/>
            <a:ext cx="4715949" cy="8996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 eaLnBrk="1" hangingPunct="1"/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С.С.Наровчатов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9300" y="227378"/>
            <a:ext cx="4436371" cy="5063601"/>
          </a:xfrm>
          <a:solidFill>
            <a:schemeClr val="bg1"/>
          </a:solidFill>
        </p:spPr>
        <p:txBody>
          <a:bodyPr rtlCol="0">
            <a:normAutofit lnSpcReduction="10000"/>
          </a:bodyPr>
          <a:lstStyle/>
          <a:p>
            <a:pPr algn="ctr">
              <a:defRPr/>
            </a:pPr>
            <a:r>
              <a:rPr lang="ru-RU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«Каждый заново для себя открывает Лермонтова. Гений его настолько всеобъемлющ и многосторонен, что эти открытия будут продолжаться без </a:t>
            </a:r>
            <a:r>
              <a:rPr lang="ru-RU" sz="3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конца».</a:t>
            </a:r>
            <a:endParaRPr lang="ru-RU" sz="3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:\Лермонтов\lermontov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841" y="159798"/>
            <a:ext cx="6001305" cy="6525087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A22C13-B6A3-4CBB-BB9B-0ECF9B85F7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самостоятельной </a:t>
            </a:r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</a:p>
          <a:p>
            <a:pPr algn="ctr">
              <a:lnSpc>
                <a:spcPct val="100000"/>
              </a:lnSpc>
            </a:pPr>
            <a:endParaRPr lang="ru-RU" sz="5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1.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выразительно 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«Песнь…про 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купца Калашникова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2. Прочитайте 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комментарий в </a:t>
            </a:r>
            <a:endParaRPr lang="ru-RU" sz="4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учебнике 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94-95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52979" y="4704733"/>
            <a:ext cx="9144000" cy="1519084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М.Ю.Лермонтову в Тарханах</a:t>
            </a:r>
          </a:p>
        </p:txBody>
      </p:sp>
      <p:pic>
        <p:nvPicPr>
          <p:cNvPr id="59393" name="Picture 1" descr="H:\Лерм\osen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0967" y="-1"/>
            <a:ext cx="4989250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F81E4-0004-4CAE-80F8-8BEF66204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322772"/>
          </a:xfrm>
          <a:solidFill>
            <a:srgbClr val="3333FF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Предисловие</a:t>
            </a:r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85ADDBA-B296-4364-AAB6-0800FBC58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005" y="1882065"/>
            <a:ext cx="10981677" cy="353331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М.Ю.Лермонтов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проявлял особый интерес к национальной истории, ища в ней богатырского духа, ярких личностей, которых так не хватало среди его современников. Молодое окружение поэта ни к чему не стремилось, среди них было мало достойных людей, героев, поэтому поэт искал их в русской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25691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95F21-CE57-4BD5-A85E-9A4D6881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3333FF"/>
          </a:soli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35C7EA-E539-4312-A3CC-1978089B0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Песня...» была написана во время пребывания Лермонтова на Кавказе. От скуки, чтобы отвлечься во время болезни, не позволявшей ему выходить из комнаты.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Так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Лермонтов переносится во времени, становится свидетелем давно минувших событий, усваивает склад старинной речи, подслушивает биение пульса совсем иной эпохи. Поэма приближена к народной поэзии, в ней использованы характерные для фольклора эпитеты, зачины, «перехваты», повторы.</a:t>
            </a:r>
          </a:p>
        </p:txBody>
      </p:sp>
    </p:spTree>
    <p:extLst>
      <p:ext uri="{BB962C8B-B14F-4D97-AF65-F5344CB8AC3E}">
        <p14:creationId xmlns:p14="http://schemas.microsoft.com/office/powerpoint/2010/main" val="30626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4788616"/>
            <a:ext cx="9144000" cy="12386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 1837 г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Лермонтов пишет «Песнь про купца Калашникова». </a:t>
            </a:r>
          </a:p>
        </p:txBody>
      </p:sp>
      <p:pic>
        <p:nvPicPr>
          <p:cNvPr id="23554" name="Picture 2" descr="F:\Лермонтов\kavkaz_vid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1662" y="115410"/>
            <a:ext cx="7251924" cy="459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>
            <a:extLst>
              <a:ext uri="{FF2B5EF4-FFF2-40B4-BE49-F238E27FC236}">
                <a16:creationId xmlns:a16="http://schemas.microsoft.com/office/drawing/2014/main" xmlns="" id="{38231647-EDF2-408D-94D0-BB003C567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0"/>
            <a:ext cx="813593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7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Россия</a:t>
            </a:r>
            <a:endParaRPr lang="ru-RU"/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xmlns="" id="{0EF49D1E-A8D1-403D-9276-F8F2C03B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76475"/>
            <a:ext cx="813593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7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XVI</a:t>
            </a:r>
            <a:r>
              <a:rPr lang="ru-RU" sz="17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 век</a:t>
            </a:r>
            <a:endParaRPr lang="ru-RU"/>
          </a:p>
        </p:txBody>
      </p:sp>
      <p:pic>
        <p:nvPicPr>
          <p:cNvPr id="8197" name="Picture 6" descr="saaaSas">
            <a:extLst>
              <a:ext uri="{FF2B5EF4-FFF2-40B4-BE49-F238E27FC236}">
                <a16:creationId xmlns:a16="http://schemas.microsoft.com/office/drawing/2014/main" xmlns="" id="{E6A1A961-8DE6-4CB3-82D9-BC1F27839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4789488"/>
            <a:ext cx="4824413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iu">
            <a:extLst>
              <a:ext uri="{FF2B5EF4-FFF2-40B4-BE49-F238E27FC236}">
                <a16:creationId xmlns:a16="http://schemas.microsoft.com/office/drawing/2014/main" xmlns="" id="{79AAD226-61C9-4BB9-BA0B-BF4A63418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6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image7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5603" y="2253838"/>
            <a:ext cx="3060632" cy="3132138"/>
          </a:xfrm>
          <a:prstGeom prst="rect">
            <a:avLst/>
          </a:prstGeom>
          <a:noFill/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815992" y="5644634"/>
            <a:ext cx="1825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Б.М. Кустодиев</a:t>
            </a:r>
          </a:p>
        </p:txBody>
      </p:sp>
      <p:pic>
        <p:nvPicPr>
          <p:cNvPr id="47114" name="Picture 10" descr="image7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5340" y="105535"/>
            <a:ext cx="3160022" cy="2746202"/>
          </a:xfrm>
          <a:prstGeom prst="rect">
            <a:avLst/>
          </a:prstGeom>
          <a:noFill/>
        </p:spPr>
      </p:pic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9808693" y="2836347"/>
            <a:ext cx="1757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В.М. Васнецов</a:t>
            </a:r>
          </a:p>
        </p:txBody>
      </p:sp>
      <p:pic>
        <p:nvPicPr>
          <p:cNvPr id="47117" name="Picture 13" descr="image7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4730" y="3356872"/>
            <a:ext cx="3060632" cy="3004171"/>
          </a:xfrm>
          <a:prstGeom prst="rect">
            <a:avLst/>
          </a:prstGeom>
          <a:noFill/>
        </p:spPr>
      </p:pic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60673" y="1211037"/>
            <a:ext cx="5616575" cy="4401205"/>
          </a:xfrm>
          <a:prstGeom prst="rect">
            <a:avLst/>
          </a:prstGeom>
          <a:gradFill rotWithShape="1">
            <a:gsLst>
              <a:gs pos="0">
                <a:srgbClr val="FFFFCC">
                  <a:gamma/>
                  <a:shade val="91373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91373"/>
                  <a:invGamma/>
                </a:srgb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ru-RU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ПЕСНЯ ПРО ЦАРЯ ИВАНА ВАСИЛЬЕВИЧА, МОЛОДОГО ОПРИЧНИКА И УДАЛОГО КУПЦА </a:t>
            </a:r>
            <a:r>
              <a:rPr lang="ru-RU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КАЛАШНИКОВА”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поэма об историческом прошлом Руси, поэма, показывающая нам картины быта XVI века, когда на Руси царствовал Иоанн IV, прозванный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Грозным.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9944096" y="6456840"/>
            <a:ext cx="1641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И.Я.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Билибин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0C7215-9018-4197-A0C4-DE2E122AF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1999" cy="1076631"/>
          </a:xfrm>
          <a:solidFill>
            <a:srgbClr val="3333FF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справка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265D0ED0-0D96-4F38-840F-905E8E9D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4" y="1350561"/>
            <a:ext cx="4613429" cy="515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096A2D0-6E0A-4B2F-B579-0DB6CE892A39}"/>
              </a:ext>
            </a:extLst>
          </p:cNvPr>
          <p:cNvSpPr/>
          <p:nvPr/>
        </p:nvSpPr>
        <p:spPr>
          <a:xfrm>
            <a:off x="4835950" y="1318150"/>
            <a:ext cx="725543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Иван 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Васильевич  Грозный  (Иван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 принял царский титул в 1547 году.</a:t>
            </a:r>
          </a:p>
          <a:p>
            <a:pPr>
              <a:defRPr/>
            </a:pPr>
            <a:r>
              <a:rPr lang="ru-RU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Иоанн имел разум превосходный, соединенный с необыкновенным даром слова...; хвалился </a:t>
            </a:r>
            <a:r>
              <a:rPr lang="ru-RU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милостию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щедростию</a:t>
            </a:r>
            <a:r>
              <a:rPr lang="ru-RU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хвалился правосудием, карая вместе и заслуги, и преступления; хвалился соблюдением державной чести, велев казнить присланного из Персии в Москву слона, не хотевшего стать перед ним на колена, и жестоко наказывая бедных царедворцев, которые смели играть лучше державного в шашки или в карты</a:t>
            </a:r>
            <a:r>
              <a:rPr lang="ru-RU" sz="2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6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960</Words>
  <Application>Microsoft Office PowerPoint</Application>
  <PresentationFormat>Произвольный</PresentationFormat>
  <Paragraphs>54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С.С.Наровчатов</vt:lpstr>
      <vt:lpstr>Презентация PowerPoint</vt:lpstr>
      <vt:lpstr>Предисловие </vt:lpstr>
      <vt:lpstr>Тема</vt:lpstr>
      <vt:lpstr>Презентация PowerPoint</vt:lpstr>
      <vt:lpstr>Презентация PowerPoint</vt:lpstr>
      <vt:lpstr>Презентация PowerPoint</vt:lpstr>
      <vt:lpstr>Историческая справка</vt:lpstr>
      <vt:lpstr>Презентация PowerPoint</vt:lpstr>
      <vt:lpstr>Презентация PowerPoint</vt:lpstr>
      <vt:lpstr>Обычаи того времени</vt:lpstr>
      <vt:lpstr>Презентация PowerPoint</vt:lpstr>
      <vt:lpstr>Презентация PowerPoint</vt:lpstr>
      <vt:lpstr>        Сюжет 1 части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34</cp:revision>
  <dcterms:created xsi:type="dcterms:W3CDTF">2020-10-14T09:45:23Z</dcterms:created>
  <dcterms:modified xsi:type="dcterms:W3CDTF">2020-10-20T06:44:04Z</dcterms:modified>
</cp:coreProperties>
</file>